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sldIdLst>
    <p:sldId id="263" r:id="rId2"/>
    <p:sldId id="1346" r:id="rId3"/>
    <p:sldId id="1530" r:id="rId4"/>
    <p:sldId id="1336" r:id="rId5"/>
    <p:sldId id="2548" r:id="rId6"/>
    <p:sldId id="2549" r:id="rId7"/>
    <p:sldId id="2550" r:id="rId8"/>
    <p:sldId id="2551" r:id="rId9"/>
    <p:sldId id="2552" r:id="rId10"/>
    <p:sldId id="2553" r:id="rId11"/>
    <p:sldId id="2445" r:id="rId12"/>
    <p:sldId id="2554" r:id="rId13"/>
    <p:sldId id="2555" r:id="rId14"/>
    <p:sldId id="2556" r:id="rId15"/>
    <p:sldId id="2557" r:id="rId16"/>
    <p:sldId id="2558" r:id="rId17"/>
    <p:sldId id="2559" r:id="rId18"/>
    <p:sldId id="2560" r:id="rId19"/>
    <p:sldId id="2561" r:id="rId20"/>
    <p:sldId id="2562" r:id="rId21"/>
    <p:sldId id="2563" r:id="rId22"/>
    <p:sldId id="2564" r:id="rId23"/>
    <p:sldId id="2565" r:id="rId24"/>
    <p:sldId id="2566" r:id="rId25"/>
    <p:sldId id="2567" r:id="rId26"/>
    <p:sldId id="2568" r:id="rId27"/>
    <p:sldId id="2569" r:id="rId28"/>
    <p:sldId id="2570" r:id="rId29"/>
    <p:sldId id="2571" r:id="rId30"/>
    <p:sldId id="2572" r:id="rId31"/>
    <p:sldId id="2573" r:id="rId32"/>
    <p:sldId id="2574" r:id="rId33"/>
    <p:sldId id="2575" r:id="rId34"/>
    <p:sldId id="2576" r:id="rId35"/>
    <p:sldId id="2577" r:id="rId36"/>
    <p:sldId id="2578" r:id="rId37"/>
    <p:sldId id="2579" r:id="rId38"/>
    <p:sldId id="2580" r:id="rId39"/>
    <p:sldId id="2581" r:id="rId40"/>
    <p:sldId id="2582" r:id="rId41"/>
    <p:sldId id="2583" r:id="rId42"/>
    <p:sldId id="2584" r:id="rId43"/>
    <p:sldId id="2585" r:id="rId44"/>
    <p:sldId id="2586" r:id="rId45"/>
    <p:sldId id="2587" r:id="rId46"/>
    <p:sldId id="2588" r:id="rId47"/>
    <p:sldId id="272" r:id="rId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orient="horz" pos="663" userDrawn="1">
          <p15:clr>
            <a:srgbClr val="A4A3A4"/>
          </p15:clr>
        </p15:guide>
        <p15:guide id="5" pos="7061" userDrawn="1">
          <p15:clr>
            <a:srgbClr val="A4A3A4"/>
          </p15:clr>
        </p15:guide>
        <p15:guide id="6" orient="horz" pos="4156" userDrawn="1">
          <p15:clr>
            <a:srgbClr val="A4A3A4"/>
          </p15:clr>
        </p15:guide>
        <p15:guide id="7" pos="14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0B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밝은 스타일 2 - 강조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284" autoAdjust="0"/>
    <p:restoredTop sz="94622" autoAdjust="0"/>
  </p:normalViewPr>
  <p:slideViewPr>
    <p:cSldViewPr showGuides="1">
      <p:cViewPr varScale="1">
        <p:scale>
          <a:sx n="131" d="100"/>
          <a:sy n="131" d="100"/>
        </p:scale>
        <p:origin x="-570" y="90"/>
      </p:cViewPr>
      <p:guideLst>
        <p:guide orient="horz" pos="4065"/>
        <p:guide orient="horz" pos="2160"/>
        <p:guide orient="horz" pos="3702"/>
        <p:guide pos="3840"/>
        <p:guide pos="706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37" descr="그림18">
            <a:extLst>
              <a:ext uri="{FF2B5EF4-FFF2-40B4-BE49-F238E27FC236}">
                <a16:creationId xmlns="" xmlns:a16="http://schemas.microsoft.com/office/drawing/2014/main" id="{D1F54116-5B81-43A5-832E-06AFD8673AB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268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2B482-0EFC-4A02-A115-79A3833EAB4A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22501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9EAE5-45F2-4882-A319-3D4A6984BB43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73611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5D333-C51C-4380-8238-3F82705E7F5A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03671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63D6-45FC-446E-8610-A4FE818C4664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02571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BBDD6-6EF5-4631-889D-820DEF9D48DA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64382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BB9D-6739-4BFC-BBA8-3B36CD053470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740376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2B99-79F7-40F9-8DF1-278892ACD298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02427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67DC4-4F26-47D3-9565-C08BCC8706F1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36226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26460-87BD-40FE-9473-27DBFC5C89EF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99577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A2335-8F65-418A-AB00-FC0DBCA5BFD4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52667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01718-D9AF-4D26-AA85-D0F373AF0093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  <p:pic>
        <p:nvPicPr>
          <p:cNvPr id="7" name="Picture 37" descr="그림19">
            <a:extLst>
              <a:ext uri="{FF2B5EF4-FFF2-40B4-BE49-F238E27FC236}">
                <a16:creationId xmlns="" xmlns:a16="http://schemas.microsoft.com/office/drawing/2014/main" id="{F5CF3BD8-4321-4702-8D38-337D8626443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B8A11D99-7A69-45F6-803C-10D6DDDF049D}"/>
              </a:ext>
            </a:extLst>
          </p:cNvPr>
          <p:cNvSpPr/>
          <p:nvPr userDrawn="1"/>
        </p:nvSpPr>
        <p:spPr>
          <a:xfrm>
            <a:off x="0" y="836712"/>
            <a:ext cx="1219200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02823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sldNum="0" hdr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>
            <a:extLst>
              <a:ext uri="{FF2B5EF4-FFF2-40B4-BE49-F238E27FC236}">
                <a16:creationId xmlns="" xmlns:a16="http://schemas.microsoft.com/office/drawing/2014/main" id="{F3EC941D-BDCD-4988-BE29-80400057D05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781350"/>
            <a:ext cx="9828584" cy="1295722"/>
          </a:xfrm>
        </p:spPr>
        <p:txBody>
          <a:bodyPr>
            <a:normAutofit/>
          </a:bodyPr>
          <a:lstStyle/>
          <a:p>
            <a:r>
              <a:rPr lang="en-US" altLang="ko-KR" sz="4400" dirty="0">
                <a:latin typeface="+mj-ea"/>
                <a:ea typeface="+mj-ea"/>
              </a:rPr>
              <a:t>5</a:t>
            </a:r>
            <a:r>
              <a:rPr lang="ko-KR" altLang="en-US" sz="4400" dirty="0" smtClean="0">
                <a:latin typeface="+mj-ea"/>
                <a:ea typeface="+mj-ea"/>
              </a:rPr>
              <a:t>과목</a:t>
            </a:r>
            <a:r>
              <a:rPr lang="en-US" altLang="ko-KR" sz="4400" dirty="0" smtClean="0">
                <a:latin typeface="+mj-ea"/>
                <a:ea typeface="+mj-ea"/>
              </a:rPr>
              <a:t>-</a:t>
            </a:r>
            <a:r>
              <a:rPr lang="ko-KR" altLang="en-US" sz="4400" dirty="0">
                <a:latin typeface="+mj-ea"/>
                <a:ea typeface="+mj-ea"/>
              </a:rPr>
              <a:t>정보시스템 구축 관리</a:t>
            </a:r>
            <a:endParaRPr lang="en-US" altLang="ko-KR" sz="4400" dirty="0">
              <a:latin typeface="+mj-ea"/>
              <a:ea typeface="+mj-ea"/>
            </a:endParaRPr>
          </a:p>
          <a:p>
            <a:r>
              <a:rPr lang="en-US" altLang="ko-KR" sz="3000" dirty="0" smtClean="0">
                <a:latin typeface="+mj-ea"/>
                <a:ea typeface="+mj-ea"/>
              </a:rPr>
              <a:t>(Part 1. </a:t>
            </a:r>
            <a:r>
              <a:rPr lang="ko-KR" altLang="en-US" sz="3000" dirty="0">
                <a:latin typeface="+mj-ea"/>
                <a:ea typeface="+mj-ea"/>
              </a:rPr>
              <a:t>소프트웨어 개발 </a:t>
            </a:r>
            <a:r>
              <a:rPr lang="ko-KR" altLang="en-US" sz="3000" dirty="0" smtClean="0">
                <a:latin typeface="+mj-ea"/>
                <a:ea typeface="+mj-ea"/>
              </a:rPr>
              <a:t>방법론 활용</a:t>
            </a:r>
            <a:r>
              <a:rPr lang="en-US" altLang="ko-KR" sz="3000" dirty="0" smtClean="0">
                <a:latin typeface="+mj-ea"/>
                <a:ea typeface="+mj-ea"/>
              </a:rPr>
              <a:t>-1)</a:t>
            </a:r>
            <a:endParaRPr lang="en-US" altLang="ko-KR" sz="30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-SEC_01(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제품 계열 방법론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제품 계열 방법론은 특정 제품에 적용하고 싶은 공통된 기능을 정의하여 개발하는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임베디드 소프트웨어를 만드는데 적합하다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제품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계열 방법론은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영역 공학과 응용 공학으로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구분된다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영역 공학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영역 분석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영역 설계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핵심 자산을 구현하는 영역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공학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제품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 분석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제품 설계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제품을 구현하는 영역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영역 공학과 응용 공학의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연계를 위해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제품의 요구사항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아키텍처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조립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생산이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필요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02743" y="6279703"/>
            <a:ext cx="9433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임베디드 소프트웨어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(Embedded Software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임베디드 소프트웨어란 디지털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TV,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전기밥솥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냉장고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해당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제품의 특정 기능에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맞게 특화 되어서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제품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자체에 있는 하드웨어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칩 등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포함된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소프트웨어를 말한다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783632" y="4437112"/>
            <a:ext cx="14401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814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SEC_01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3988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CBD(Component Based Design)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대한 설명으로 틀린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 단축으로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인한 생산성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향상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새로운 기능 추가가 쉬운 확장성</a:t>
            </a:r>
            <a:endParaRPr lang="ko-KR" altLang="en-US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재사용이 가능 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1960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년대까지 가장 많이 적용되었던 소프트웨어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방법이다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1960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년대까지 가장 많이 적용되었던 소프트웨어 개발 방법은 구조적 방법론이다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컴포넌트 기반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(CBD; Component Based Design)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컴포넌트 기반 방법론은 기존의 시스템이나 소프트웨어를 구성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하는 컴포넌트를 조합하여 하나의 새로운 애플리케이션을 만드는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컴포넌트의 재사용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(Reusability)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가능하여 시간과 노력을 절감할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새로운 기능을 추가하는 것이 간단하여 확장성이 보장된다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유지 보수 비용을 최소화 하고 생산성 및 품질을 향상시킬 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컴포넌트 기반 방법론의 절차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준비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분석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테스트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전개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인도 단계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정형화된 분석 절차에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따라 사용자 요구사항을 파악</a:t>
            </a: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문서화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하는 체계적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분석방법으로 자료흐름도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자료사전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소단위 명세서 의 특징을 갖는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구조적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방법론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객체지향 개발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정보공학 방법론 </a:t>
            </a:r>
            <a:endParaRPr lang="ko-KR" altLang="en-US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CBD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‘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정형화된 분석하면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’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문구가 나오면 무조건 구조적 개발론 이 떠올라야 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구조적 방법론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구조적 방법론은 정형화된 분석 처리 절차에 따라서 사용자 요구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사항을 파악하여 문서화 하는 처리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(Process)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중심의 방법론이다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1960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대까지 가장 많이 적용되었던 소프트웨어 개발 방법론이다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쉬운 이해 및 검증이 가능한 프로그램 코드를 생성하는 것이 목적이다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복잡한 문제를 다루기 위해서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분할과 정복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(Divide and Conquer)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원리를 적용한다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구조적 방법론의 절차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타당성 검토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계획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 사항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시험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/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유지보수 단계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9140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중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CBD(Component Based </a:t>
            </a: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Design)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설명으로 틀린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생산성과 품질을 높이고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유지보수 비용을 최소화할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컴포넌트 제작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기법을 통해 재사용성을 향상시킨다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모듈의 분할과 정복에 의한 하향식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 방식이다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독립적인 컴포넌트 단위의 관리로 복잡성을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최소화할 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분할과 정복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(Divide and Conquer)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구조적 방법론의 대표적인 특징이다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정보공학 방법론에서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 설계의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표현으로 사용하는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모델링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언어는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Package Diagram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State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Transition Diagram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Deployment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Diagram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Entity-Relationship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Diagram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다이어그램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(Package Diagram),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다이어그램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(Deployment Diagram),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상태 전이도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(State Transition Diagram)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객체 지향 방법론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모델링 언어이다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정보공학 방법론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정보공학 방법론은 정보 시스템의 개발을 위해 계획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구축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정형화된 기법들을 상호 연관성 있게 통합 및 적용하는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자료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(Data)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중심의 방법론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정보 시스템 개발 주기를 이용하여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대규모 정보 시스템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구축하는데 적합하다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데이터베이스 설계를 위한 데이터 모델링으로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개체 관계도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(ERD; Entity Relationship Di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gram)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사용한다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정보공학 방법론의 절차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전략 계획 수립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업무 영역 분석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업무 시스템 설계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업무 시스템 구축 단계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5977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SEC_01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0110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개체를 기계의 부품처럼 하나의 객체로 만들어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기계적인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부품 들을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조립하여 제품을 만들 듯이 소프트웨어를 개발할 때에도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객체들을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조립해서 작성할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있도록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하는 소프트웨어 개발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컴포넌트 기반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(CBD)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애자일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(Agile)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제품 계열 방법론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방법론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방법론은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현실 세계의 개체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(Entity)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기계의 부품처럼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하나의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(Object)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만들어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소프트웨어를 개발할 때도 기계의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부품을 조립하듯이 여러 개의 클래스를 만들어 필요한 객체들을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조립해서 필요한 소프트웨어를 구현하는 방법론이다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객체지향 방법론은 구조적 기법의 문제점으로 인한 소프트웨어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위기의 해결책으로 채택되었다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 과정에서 주로 사용되는 모델링 언어에는 패키지 다이어그램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(Package Diagram),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다이어그램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(Deployment Diagram),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상태 전이도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(State Transition Diagram)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있다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객체 지향 방법론의 절차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 분석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테스트 및 검증 단계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인도 단계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다음이 설명하고 있는 소프트웨어 개발 방법론은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정형화된 분석 절차에 따라 사용자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요구사항을 파악하여 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문서화하는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체계적인 분석 이론으로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목적은 쉽게 이해할 수 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있고 검증할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있는 프로그램 코드를 생성하는 것이다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Agile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구조적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CBD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정보공학 방법론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12695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고객의 요구사항을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바로 바로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반영하고 상황에 따라 주어지는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 를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풀어나가는 소프트웨어 개발 방법론은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애자일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(Agile)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컴포넌트 기반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(CBD) 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객체지향 방법론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구조적 방법론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애자일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(Agile)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애자일은 사전적 의미로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‘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민첩한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’, ‘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기민한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’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이라는 의미로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애자일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방법론은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고객의 요구사항 변화에 유연하게 대응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할 수 있도록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일정한 주기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반복하면서 개발 과정을 진행하는 방법론이다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소규모 프로젝트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고도로 숙달된 개발자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급변하는 요구사항에 적합하다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애자일 방법론의 대표적인 종류에는 익스트림 프로그래밍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(XP; eXtreme Programming),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스크럼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(Scrum),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칸반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(Kanban),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크리스탈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(Crystal)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있다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애자일 방법론의 절차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 스토리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요구사항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계획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반복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승인 테스트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익스트림 프로그래밍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(XP; eXtreme Programming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수시로 발생하는 고객의 요구 사항에 유연하게 대응하기 위해 고객의 참여와 개발 과정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반복을 극대화하여 개발 생산성을 향상하기 위한 방법이다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스크럼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(Scrum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럭비에서 반칙으로 경기가 중단된 경우 양 팀의 선수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들이 럭비공을 가운데 두고 상대팀을 밀치기 위해서 서로 대치해 있는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대형을 말한다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스크럼은 이처럼 팀이 중심이 되어 서로 경쟁을 부추기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도록 하여 개발의 효율성을 높인다는 의미가 내포된 용어이다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칸반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(Kanban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연속적 흐름 처리 방식이다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이슈는 큐에 입력되고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프로세스의 단계에 따라 당겨진다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칸반의 칸반 보드로 시각화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되고 각각 단계는 열로 표시한다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크리스탈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(Crystal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환경의 변화와 프로젝트의 특정한 특성에 맞추어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해결하기 위해 개발된 방법이다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시스템 개발에 필요한 관리 절차와 작업 기법을 체계화한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방법론으로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주기를 이용해 대형 프로젝트를 수행하는데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적합한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제품 계열 방법론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객체지향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정보공학 방법론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구조적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‘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시스템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’, ‘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대형 프로젝트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’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하면 정보공학 방법론을 떠올려야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2680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SEC_01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9.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중 애자일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방법론의 종류에 해당하지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않는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익스트림 프로그래밍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(eXtreme Programming)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스크럼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(Scrum)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크리스탈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(Crystal)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짝 프로그래밍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(Pair Programming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짝 프로그램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(Pair Programming)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하나의 컴퓨터로 두 사람이 함께 프로그래밍을 하는 것을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익스트림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(eXtreme Programming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스크럼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(Scrum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크리스탈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(Crystal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칸반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방법론은 애자일 방법론의 종류이다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10.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CBD(Component Based Development) SW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표준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산출물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 분석 단계에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해당하는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 설계서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통합시험 결과서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프로그램 코드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 요구사항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정의서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CBD(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컴포넌트 기반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방법론에서의 분석 단계에서는 사용자 요구 사항 정의가 산출되고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 단계의 산출물은 클래스 설계서이며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테스트 단계에서 통합 시험 결과서가 산출물로 나오며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단계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나오는 산출물은 프로그램 코드가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11.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임베디드 소프트웨어를 만드는데 적합한 소프트웨어 방법론은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CBD(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컴포넌트 기반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객체지향 방법론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제품 계열 방법론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구조적 방법론</a:t>
            </a:r>
            <a:endParaRPr lang="en-US" altLang="ko-KR" sz="14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제품 계열 방법론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제품 계열 방법론은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특정 제품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적용하고 싶은 공통된 기능을 정의하여 개발하는 방법론이다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임베디드 소프트웨어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만드는데 적합하다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제품 계열 방법론에는 영역 공학과 응용 공학으로 구분된다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영역 공학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영역 분석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영역 설계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핵심 자산을 구현하는 영역이다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공학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제품 요구 분석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제품 설계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제품을 구현하는 영역이다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영역 공학과 응용 공학의 연계를 위해 제품의 요구사항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아키텍쳐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조립 생산이 필요하다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163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SEC_02(S/W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공학의 발전적 추세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재사용의 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재사용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(Software Reuse)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이미 개발되어 인정받은 소프트웨어의 전체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혹은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일부분을 다른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개발이나 유지에 사용하는 것이다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개발의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품질과 생산성을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높이기 위한 방법으로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기존에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소프트웨어와 경험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지식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새로운 소프트웨어에 적용한다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재사용의 이점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시간과 비용을 단축시킨다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품질을 향상시킨다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생산성을 향상시킨다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실패의 위험을 감소시킨다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구축 방법에 대한 지식을 공유하게 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명세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 등 문서를 공유하게 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25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SEC_02(S/W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공학의 발전적 추세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재사용 방법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재사용 방법에는 합성 중심 방법과 생성 중심 방법이 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490446"/>
              </p:ext>
            </p:extLst>
          </p:nvPr>
        </p:nvGraphicFramePr>
        <p:xfrm>
          <a:off x="1775520" y="1900190"/>
          <a:ext cx="9361040" cy="97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7560840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합성 중심</a:t>
                      </a:r>
                      <a:endParaRPr lang="en-US" altLang="ko-KR" sz="1300" b="1" dirty="0" smtClean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(Composition-Based)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전자 칩과 같은 소프트웨어 부품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즉 블록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모듈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을 만들어서 끼워 맞추어 소프트웨어를 완성</a:t>
                      </a:r>
                      <a:endParaRPr lang="en-US" altLang="ko-KR" sz="130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시키는 방법으로 블록 구성 방법이라고도 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생성 중심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(Generation-Based)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추상화 형태로 쓰여진 명세를 구체화하여 프로그램을 만드는 방법으로 패턴 구성 방법이라고도 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904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SEC_02(S/W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공학의 발전적 추세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재공학의 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재공학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(Software Reengineering)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새로운 요구에 맞도록 기존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이용하여 보다 나은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구축하고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새로운 기능을 추가하여 소프트웨어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성능을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향상시키는 것이다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유지보수 비용이 소프트웨어 개발 비용의 대부분을 차지하는 문제를 염두에 두어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소프트웨어의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기능들의 개조 및 개선을 통해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 보수성과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품질을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향상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시키려는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기술이다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소프트웨어의 기능을 개조하거나 개선하므로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예방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(Preventive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유지보수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측면에서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위기를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해결하는 방법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이라고 할 수 있다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수명이 연장되고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기술이 향상될 뿐만 아니라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기간도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단축된다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소프트웨어에서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발생할 수 있는 오류가 줄어들고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절감된다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958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SEC_02(S/W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공학의 발전적 추세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재공학의 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주요 활동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921057"/>
              </p:ext>
            </p:extLst>
          </p:nvPr>
        </p:nvGraphicFramePr>
        <p:xfrm>
          <a:off x="1775520" y="1900190"/>
          <a:ext cx="9217024" cy="2148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7416824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분석</a:t>
                      </a:r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(Analysis)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기존 소프트웨어의 명세서를 확인하여 소프트웨어의 동작을 이해하고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재공학할 대상을 선정</a:t>
                      </a:r>
                      <a:endParaRPr lang="en-US" altLang="ko-KR" sz="130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하는 활동이다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6256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재구성</a:t>
                      </a:r>
                      <a:endParaRPr lang="en-US" altLang="ko-KR" sz="1300" b="1" dirty="0" smtClean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(Restructuring)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기존 소프트웨어의 구조를 향상시키기 위하여 코드를 재구성하는 활동이다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소프트웨어의 기능과 외적인 동작은 바뀌지 않는다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32512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역공학</a:t>
                      </a:r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(Reverse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Engineering)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기존 소프트웨어를 분석하여 소프트웨어 개발 과정과 데이터 처리 과정을 설명하는 분석 </a:t>
                      </a:r>
                      <a:endParaRPr lang="en-US" altLang="ko-KR" sz="130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및 설계 정보를 재발견하거나 다시 만들어 내는 활동이다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일반적인 개발 단계와는 반대 방향으로 기존 코드를 복구하거나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기존 소프트웨어의 구성 요소와 그 관계를 파악하여 설계도를 추출한다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6256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이식</a:t>
                      </a:r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(Migration)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기존 소프트웨어를 다른 운영체제 하드웨어 환경에서 사용할 수 있도록 변환하는 활동이다</a:t>
                      </a:r>
                      <a:r>
                        <a:rPr lang="en-US" altLang="ko-KR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625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SEC_02(S/W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공학의 발전적 추세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916812"/>
            <a:ext cx="1100132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4) CASE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CASE(Computer Aided Software Engineering)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소프트웨어 개발 과정에서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 분석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검사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및 디버깅 과정 전체 또는 일부를 컴퓨터와 전용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도구를 사용하여 자동화하는 것이다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시스템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구조적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 다양한 시스템에서 활용되는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Tool)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도구를 통해 관리되는 공통 모듈을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사용할 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재사용성을 향상시킬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도구가 모듈 관리를 자동으로 수행하므로 유지보수가 간편해진다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도구와 방법론이 결합된 것으로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정형화된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 및 방법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메커니즘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적용하여 생산성 및 품질 향상을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구현하는 공학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소프트웨어 개발의 모든 단계에 걸쳐 일관된 방법론을 제공하는 자동화 도구들을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지원하고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개발자들은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도구를 사용하여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개발의 표준화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지향하며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자동화의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이점을 얻을 수 있게 해준다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 분석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과정을 지원하는 상위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도구와 구현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테스트 과정을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지원하는 하위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CASE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도구로 구분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할 수 있다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주요 기능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생명 주기 전 단계의 연결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다양한 소프트웨어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 지원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그래픽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지원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모델들의 모순 검사 및 오류검증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자료흐름도 작성 등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원천 기술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구조적 기법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프로토타이핑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 프로그래밍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저장소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분산처리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8767" y="6536377"/>
            <a:ext cx="94338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자동화 도구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(CASE Tool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자동화 도구는 소프트웨어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공학과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관련된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중에서 하나의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자동화하는 패키지를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의미한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7649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SEC_02(S/W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공학의 발전적 추세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204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S/W 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공학의 발전적 추세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전자 칩과 같은 소프트웨어 부품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블록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만들어서 끼워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맞추는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방법으로 소프트웨어를 완성시키는 재사용 방법은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합성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중심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생성 중심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분리 중심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구조 중심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재사용 방법에는 합성 중심 방법과 생성 중심 방법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가지가 존재한다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합성 중심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(Composition-Based)</a:t>
            </a: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전차 칩과 같은 소프트웨어 부품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블록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만들어서 끼워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맞추어 소프트웨어를 완성시키는 방법으로 블록 구성 방법이라고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생성 중심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(Generation-Based)</a:t>
            </a: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추상화 형태로 쓰여진 명세서를 구체화시켜서 프로그램을 만드는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방법으로 패턴 구성 방법이라고도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재공학이 소프트웨어의 재개발에 비해 갖는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장점 으로 거리가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먼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위험 부담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감소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비용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절감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시스템 명세의 오류 억제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시간의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증가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재공학의 개요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재공학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(Software Reengineering)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새로운 요구에 맞도록 기존 시스템을 이용하여 보다 나은 시스템을 구축하고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새로운 기능을 추가하여 소프트웨어 성능을 향상시키는 것이다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유지보수 비용이 소프트웨어 개발 비용의 대부분을 차지하는 문제를 염두에 두어 기존 소프트웨어의 데이터와 기능들의 개조 및 개선을 통해 유지 보수성과 품질을 향상시키려는 기술이다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기존 소프트웨어의 기능을 개조하거나 개선하므로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예방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(Preventive)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유지보수 측면에서 소프트웨어 위기를 해결하는 방법이라고 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소프트웨어의 수명이 연장되고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기술이 향상될 뿐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 아니라 소프트웨어의 개발 기간도 단축된다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소프트웨어에서 발생할 수 있는 오류가 줄어들고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비용이 절감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1754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재공학의 주요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활동 중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기존 소프트웨어 시스템을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새로운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기술 또는 하드웨어 환경에서 사용할 수 있도록 변환하는 작업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의미하는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Analysis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Migration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Restructuring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Reverse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Engineering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재공학의 주요 활동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분석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(Analysis)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기존 소프트웨어의 명세서를 확인하여 소프트웨어의 동작을 이해하고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재공학할 대상을 선정하는 활동을 분석 활동이라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재구성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(Restructuring)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기존 소프트웨어의 구조를 향상시키기 위하여 코드를 재구성하는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활동이다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소프트웨어의 기능과 외적인 동작은 바뀌지 않는다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역공학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(Reverse Engineering)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기존 소프트웨어를 분석하여 소프트웨어 개발 과정과 데이터 처리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과정을 설명하는 분석 및 설계 정보를 재발견하거나 다시 만들어 내는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활동이다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일반적인 개발 단계와는 반대 방향으로 기존 코드를 복구하거나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기존 소프트웨어의 구성 요소와 그 관계를 파악하여 설계도를 추출한다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이식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(Migration)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기존 소프트웨어를 다른 운영체제 혹은 하드웨어 환경에서 사용할 수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있도록 변환하는 활동이다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CASE(Computer Aided Software Engineering)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주요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기능으로 옳지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않은 것은</a:t>
            </a: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ko-KR" altLang="en-US" sz="1400" dirty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S/W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라이프 사이클 전 단계의 연결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그래픽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지원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다양한 소프트웨어 개발 모형 지원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언어 번역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 번역은 언어 번역 프로그램의 기능이다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개요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CASE(Computer Aided Software Engineering)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소프트웨어 개발 과정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사용되는 요구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검사 및 디버깅 과정 전체 또는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일부를 컴퓨터와 전용 소프트웨어 도구를 사용하여 자동화 하는 것이다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객체지향 시스템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구조적 시스템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 다양한 시스템에서 활용되는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자동화 도구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(Case Tool)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도구를 통해 관리되는 공통 모듈을 사용할 수 있어 재사용성을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향상시킬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도구가 모듈 관리를 자동으로 수행하므로 유지보수가 간편해진다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소프트웨어 개발 도구와 방법론이 결합된 것으로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정형화된 구조 및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매커니즘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소프트웨어 개발에 적용하여 생산성 및 품질 향상을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구현하는 공학 기법이다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소프트웨어 개발의 모든 단계에 걸쳐 일관된 방법론을 제공하는 자동화 도구들을 지원하고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개발자들은 이러한 도구를 사용하여 소프트웨어 개발의 표준화를 지향하며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자동화의 이점을 얻을 수 있게 해준다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도구는 요구 분석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 과정을 지원하는 상위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도구와 구현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테스트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일부 소스 코드 작성을 지원하는 하위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도구로 구분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주요 기능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생명 주가 전 단계의 연결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다양한 소프트웨어 개발 모형 지원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그래픽 지원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모델들의 모순 검사 및 오류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검증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자료 흐름도 작성 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원천 기술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구조적 기법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프로토타이핑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 프로그래밍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저장소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분산 처리</a:t>
            </a:r>
            <a:endParaRPr lang="ko-KR" altLang="en-US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668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0515600" cy="677491"/>
          </a:xfrm>
        </p:spPr>
        <p:txBody>
          <a:bodyPr>
            <a:normAutofit/>
          </a:bodyPr>
          <a:lstStyle/>
          <a:p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정보시스템 구축 관리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총 파트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07132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정보시스템 구축 관리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과목은 총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4Part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이루어져 있다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1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 소프트웨어 개발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활용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(30.39%)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endParaRPr lang="ko-KR" altLang="en-US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2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IT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정보 시스템 구축 관리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(36.46%)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3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 소프트웨어 개발 보안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구축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(19.34%)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4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 시스템 보안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구축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(13.81%)	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7928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SEC_02(S/W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공학의 발전적 추세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S/W 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공학의 발전적 추세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소프트웨어를 재사용함으로써 얻을 수 있는 이점으로 가장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거리가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먼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생산성 증가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프로젝트 문서 공유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소프트웨어 품질 향상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새로운 개발 방법론 도입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용이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재사용은 새로운 것이 대상이 아니고 기존의 검증을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받은 소프트웨어를 재사용해서 이점을 얻는다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CASE(Computer-Aided Software Engineering)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원천 기술이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아닌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구조적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프로토타이핑 기술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정보 저장소 기술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일괄처리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기술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일괄 처리 기술은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원천 기술과는 관계가 없다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원천 기술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구조적 기법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프로토타이핑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 프로그래밍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저장소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분산 처리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7525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중 상위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도구가 지원하는 주요 기능으로 볼 수 없는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모델들 사이의 모순검사 기능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전체 소스 코드 생성 기능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모델의 오류검증 기능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자료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흐름도 작성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소스코드 작성을 지원하는 기능은 하위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도구이며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도구도 전체 소스 코드를 생성하지는 못한다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도구는 요구 분석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모델들 사이의 모순 검사 기능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모델의 오류 검증 기능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자료 흐름도 작성 기능을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지원하는 상위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도구와 구현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테스트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일부 소스 코드 작성을 지원하는 하위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도구로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구분할 수 있으며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도구도 전체 소스 코드를 생성하지는 못한다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8. CASE(Computer Aided Software Engineering)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대한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설명으로 틀린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ko-KR" altLang="en-US" sz="1400" dirty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소프트웨어 모듈의 재사용성이 향상된다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자동화된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기법을 통해 소프트웨어 품질이 향상된다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소프트웨어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사용자들에게 사용 방법을 신속히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숙지시키기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위해 사용된다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유지보수를 간편하게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수행할 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사용자들에게 사용 방법을 숙지시키는데 사용될 수 있는 것은 소프트웨어의 매뉴얼이나 소프트웨어 사용법 교육 등이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294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SEC_02(S/W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공학의 발전적 추세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S/W 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공학의 발전적 추세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9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CASE(Computer-Aided Software Engineering)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도구에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대한 설명 으로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거리가 먼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소프트웨어 개발 과정의 일부 또는 전체를 자동화하기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표준화된 개발 환경 구축 및 문서 자동화 기능을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과정 및 데이터 공유를 통해 작업자간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커뮤니케이션을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증대한다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2000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년대 이후 소개되었으며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시스템에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한해 효과적 으로 활용된다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CASE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객체지향 시스템 뿐만 아니라 구조적 시스템 등 다양한 시스템에서 활용되는 자동화 도구이다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082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-SEC_03(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산정 기법 </a:t>
            </a:r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상향식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상향식 비용 산정 기법의 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상향식 비용 산정 기법은 프로젝트의 세부적인 작업 단위별로 비용을 산정한 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집계하여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전체 비용을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산정하는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상향식 비용 산정 기법에는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LOC(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원시 코드 라인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source Line Of Code)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단계별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인월수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산정 기법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03512" y="5517232"/>
            <a:ext cx="9433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人月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사람의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 간 작업량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다른 말로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Man/Month, M/M, MM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대가를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계산하는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 사람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(man)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하루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 한 달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(month)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근무하는 것을 기준으로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1M/M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이면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한달 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투입한 것이고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2M/M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이면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명을 한달 또는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달간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투입한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것이 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9722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-SEC_03(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산정 기법 </a:t>
            </a:r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상향식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LOC(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원시 코드 라인 수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source Line Of Code)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기법은 소프트웨어 각 기능의 원시 코드 라인 수의 비관치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낙관치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기대치를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측정하여 예측치를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구하고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이를 이용하여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비용을 산정하는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측정이 용이하고 이해하기 쉬워 가장 많이 사용된다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예측치를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이용하여 생산성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 등의 비용을 산정한다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	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산정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공식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=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기간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X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투입 인원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		=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 / 1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인당 월평균 생산 코드 라인 수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비용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×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단위 비용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(1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인당 월평균 인건비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/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투입 인원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생산성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LOC /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3" y="2961230"/>
            <a:ext cx="5832648" cy="6778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03512" y="5949280"/>
            <a:ext cx="9433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비관치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가장 많이 측정된 코드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</a:t>
            </a:r>
          </a:p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낙관치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가장 적게 측정된 코드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</a:t>
            </a:r>
          </a:p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기대치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측정된 모든 코드 라인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평균</a:t>
            </a:r>
          </a:p>
        </p:txBody>
      </p:sp>
    </p:spTree>
    <p:extLst>
      <p:ext uri="{BB962C8B-B14F-4D97-AF65-F5344CB8AC3E}">
        <p14:creationId xmlns:p14="http://schemas.microsoft.com/office/powerpoint/2010/main" val="246069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-SEC_03(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산정 기법 </a:t>
            </a:r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상향식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LOC(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원시 코드 라인 수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source Line Of Code)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예제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기법에 의하여 예측된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총 라인 수가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30,000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개발에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참여할 프로그래머가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프로그래머들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평균 생산성이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월간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300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라인일 때 개발에 소요되는 기간은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=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 / 1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인당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월 평균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생산코드 라인 수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30,000/300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100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/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투입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인원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100 / 5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20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예제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어떤 소프트웨어 개발을 위해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명의 개발자가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 동안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참여되었다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그런데 그 중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명은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동안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계속 참여했지만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명은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 동안만 부분적으로 참여했다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소프트웨어 개발을 위한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Man Month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얼마인가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= 7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* 20 = 140, 3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* 3 = 9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전체 노력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140 + 9 = 149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97224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-SEC_03(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산정 기법 </a:t>
            </a:r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상향식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단계별 인월수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(Effort Per Task)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단계별 인원수 기법은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기법을 보완하기 위한 기법으로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구현시키는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 필요한 노력을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생명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주기의 각 단계별로 산정한다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기법보다 더 정확하다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8922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SEC_03(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산정 기법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상향식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849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산정 기법 </a:t>
            </a:r>
            <a:r>
              <a:rPr lang="en-US" altLang="ko-KR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상향식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명의 개발자가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개월에 걸쳐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10,000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라인의 코드를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하였을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때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월별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(Person Month)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생산성 측정을 위한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계산 방식 으로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가장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적합한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10,000 / 2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10,000 / 5</a:t>
            </a:r>
            <a:endParaRPr lang="ko-KR" altLang="en-US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10,000 / (5 * 2)</a:t>
            </a:r>
            <a:endParaRPr lang="ko-KR" altLang="en-US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(2 * 10,000) / 5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생산성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원시 코드 라인 수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/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노력은 소프트 웨어를 한달 간 개발하는데 소요되는 총 인원 또는 한 사람을 기준으로 몇 개월에 걸쳐 개발했느냐를 나타낸다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이를 계산하는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방법은 투입 인원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*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기간이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10,000 / (5 * 2)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상향식 비용 산정 기법 중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LOC(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원시 코드 라인 수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기법에서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예측치를 구하기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위해 사용하는 항목이 아닌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낙관치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기대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치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비관치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모형치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소프트웨어 각 기능의 원시 코드 라인 수의 비관치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낙관치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기대치를 측정하여 예측치를 구하고 이를 이용하여 비용을 산정하는 기법이다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측정이 용이하고 이해하기 쉬워 가장 많이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예측치를 이용하여 생산성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 등의 비용을 산정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비관치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가장 많이 측정된 코드 라인 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낙관치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가장 적게 측정된 코드 라인 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기대치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측정된 모든 코드 라인 수의 평균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1204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LOC 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기법에 의하여 예측된 총 라인수가 </a:t>
            </a:r>
            <a:r>
              <a:rPr lang="en-US" altLang="ko-KR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50,000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</a:t>
            </a: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프로그래머의 </a:t>
            </a:r>
            <a:endParaRPr lang="en-US" altLang="ko-KR" sz="1400" b="1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월 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평균 생산성이 </a:t>
            </a: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</a:t>
            </a: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개발에 참여할 </a:t>
            </a:r>
            <a:r>
              <a:rPr lang="ko-KR" altLang="en-US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프로그래머가 </a:t>
            </a:r>
            <a:r>
              <a:rPr lang="en-US" altLang="ko-KR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ko-KR" altLang="en-US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인일 때</a:t>
            </a: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소요 기간은</a:t>
            </a: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  <a:endParaRPr lang="en-US" altLang="ko-KR" sz="1400" b="1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25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② 50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2000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=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*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투입 인원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        LOC / 1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인당 월 평균 생산 코드 라인 수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비용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*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단위 비용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(1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인당 월 평균 인건비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/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투입 인원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50,000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명이 개발하는데 한 사람이 한 달에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라인을 생산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한다면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50,000 / (10 * 200) = 25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25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산정 기법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 소프트웨어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기능의 원시 코드 라인 수의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비관치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낙관치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기대치를 측정하여 예측치를 구하고 이를 이용하여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비용을 산정하는 기법은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ko-KR" altLang="en-US" sz="1400" dirty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Effort Per Task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전문가 감정 기법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델파이 기법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Effort Per Task(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단계별 인월수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단계별 인원수 기법은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기법을 보완하기 위해서 생겨난 기법 으로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기능을 구현시키는데 필요한 노력을 생명 주기의 각 단계별로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산정한다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기법보다 더 정확하다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전문가 감정 기법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하향식 기법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전문가 감정 기법은 조직 내에 있는 경험이 많은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 이상의 전문가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에게 비용 산정을 의뢰하는 기법이다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가장 편리하고 신속하게 비용을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산정할 수 있으며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의뢰자로부터 믿음을 얻을 수 있으며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새로운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프로젝트에는 과거의 프로젝트와 다른 요소들이 있다는 것을 간과할 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새로운 프로젝트와 유사한 프로젝트에 대한 경험이 없을 수도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있으며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지극히 개인적이고 주관적일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델파이 기법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하향식 기법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델파이 기법은 전문가 감정 기법의 주관적인 편견을 보완하기 위해서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많은 전문가의 의견을 종합하여 산정하는 기법이다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전문가들의 편견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이나 분위기에 지배되지 않도록 한 명의 조정자와 여러 전문가로 구성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6303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SEC_03(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산정 기법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상향식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0756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산정 기법 </a:t>
            </a:r>
            <a:r>
              <a:rPr lang="en-US" altLang="ko-KR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상향식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어떤 소프트웨어 개발을 위해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명의 개발자가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 동안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참여되었다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그런데 그 중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명은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 동안 계속 참여했지만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명은 </a:t>
            </a: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 동안만 부분적으로 참여했다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소프트웨어 개발을 위한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(Man Month)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얼마인가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100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70</a:t>
            </a:r>
            <a:endParaRPr lang="ko-KR" altLang="en-US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79	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60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= </a:t>
            </a:r>
            <a:r>
              <a:rPr lang="ko-KR" altLang="en-US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 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* </a:t>
            </a:r>
            <a:r>
              <a:rPr lang="ko-KR" altLang="en-US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투입 인원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        LOC / 1</a:t>
            </a:r>
            <a:r>
              <a:rPr lang="ko-KR" altLang="en-US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인당 월 평균 생산 코드 라인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 * 7 = 70, 3 * 3 = 9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위의 공식에 의거하여 노력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구하면 전체 노력은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70 + 9 = 79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6. COCOMO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비용 산정에 의해 개발에 소요되는 노력이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40PM 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(Programmer-Month)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계산되었다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개발에 소요되는 기간이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 </a:t>
            </a: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개월이고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1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인당 인건비가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100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 원이라면 이 프로젝트에 소요되는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총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인건비는 얼마인가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억 원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억 원</a:t>
            </a:r>
            <a:endParaRPr lang="ko-KR" altLang="en-US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천만 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천만 원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비용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총 인건비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=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*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단위 비용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(1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인당 월 평균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인건비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40 * 1,000,000 = 40,000,000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천만 원이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COCOMO(COnstructive COst Model)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보헴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(Boehm)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제안한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것으로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원시 프로그램의 규모인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의한 비용 산정 기법이다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개발할 소프트웨어의 규모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(LOC)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예측한 후 이를 소프트웨어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종류에 따라 다르게 책정되는 비용 산정 방정식에 대입하여 비용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산정한다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비교적 작은 규모의 프로젝트들을 통계 분석한 결과를 반영한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모델이므로 중소 규모의 소프트웨어 프로젝트 비용 추정에 적합 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같은 규모의 프로그램이라도 그 성격에 따라 비용이 다르게 산정된다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비용 산정 결과는 프로젝트를 완성하는데 필요한 노력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(Man-Month)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나타난다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 라인 수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(LOC)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기법에 의하여 예측된 총 라인 수가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30,000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개발에 참여할 프로그래머가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프로그래머들의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평균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생산성이 월간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300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라인일 때 개발에 소요되는 기간은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r>
              <a:rPr lang="en-US" altLang="ko-KR" sz="14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10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② 15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30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인월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= 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 / 1</a:t>
            </a:r>
            <a:r>
              <a:rPr lang="ko-KR" altLang="en-US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인당 월 평균 생산 코드 라인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30,000 / 300 = 100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/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투입 인원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100 / 5 = 20,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소요된다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9497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-SEC_04(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기법의 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기법은 상향식 비용 산정 기법으로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경험적 추정 모형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실험적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추정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이라고도 하며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 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산정의 자동화를 목표로 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비용을 자동으로 산정하기 위해 사용되는 공식은 과거 유사한 프로젝트를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기반으로 하여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경험적으로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유도된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산정 기법에는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COCOMO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Putnam(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푸트남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점수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(FP)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 등이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있으며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지정된 공식을 사용하여 비용을 산정한다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319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-SEC_04(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COCOMO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 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COCOMO(COnstructive COst Model)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모형은 보헴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(Boehm)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제안한 것으로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프로그램의 규모인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LOC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(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원시 코드 라인 수에 의한 비용 산정 기법이다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개발할 소프트웨어의 규모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(LOC)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예측한 후 이를 소프트웨어 종류에 따라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다르게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책정되는 비용 산정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방정식에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대입하여 비용을 산정한다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비교적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작은 규모의 프로젝트들을 통계 분석한 결과를 반영한 모델이므로 중소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규모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추정에 적합하다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규모의 프로그램이라도 그 성격에 따라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비용이 다르게 산정된다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비용산정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결과는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프로젝트를 완성하는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 필요한 노력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(Man-Month)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나타난다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10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0515600" cy="677491"/>
          </a:xfrm>
        </p:spPr>
        <p:txBody>
          <a:bodyPr>
            <a:normAutofit/>
          </a:bodyPr>
          <a:lstStyle/>
          <a:p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활용 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53556"/>
            <a:ext cx="107132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Part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9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섹션으로 구성되어 있다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001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방법론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002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S/W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공학의 발전적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추세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003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산정 기법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상향식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004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005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일정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계획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006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결정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007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표준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008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테일러링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009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프레임워크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260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-SEC_04(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COCOMO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소프트웨어 개발 유형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유형은 소프트웨어의 복잡도 혹은 원시 프로그램의 규모에 따라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조직형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(Organic Mode),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반분리형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(Semi-Detached Mode),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내장형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(Embedded Mode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분류할 수 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조직형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(Organic Mode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조직형은 기관 내부에서 개발된 중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·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 규모의 소프트웨어로 일괄 자료 처리나 과학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기술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계산용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비즈니스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자료 처리용으로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(50KDSI)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 이하의 소프트웨어를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유형이다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사무 처리용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업무용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과학용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소프트웨어 개발에 적합하다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산정하는 공식은 다음과 같다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(MM) = 2.4 × (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KDSI)</a:t>
            </a:r>
            <a:r>
              <a:rPr lang="en-US" altLang="ko-KR" sz="1600" baseline="300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1.05</a:t>
            </a:r>
          </a:p>
          <a:p>
            <a:pPr>
              <a:lnSpc>
                <a:spcPct val="150000"/>
              </a:lnSpc>
            </a:pPr>
            <a:r>
              <a:rPr lang="en-US" altLang="ko-KR" sz="1600" baseline="300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baseline="300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(TDEV) = 2.5 × (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MM)</a:t>
            </a:r>
            <a:r>
              <a:rPr lang="en-US" altLang="ko-KR" sz="1600" baseline="300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0.38</a:t>
            </a:r>
            <a:endParaRPr lang="en-US" altLang="ko-KR" sz="1600" baseline="300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03512" y="5949280"/>
            <a:ext cx="94338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KDSI(Kilo Delivered 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Source Instruction)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 수를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1,000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 단위로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묶은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것으로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KLOC(Kilo LOC)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같은 의미이다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56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-SEC_04(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941229"/>
            <a:ext cx="1100132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COCOMO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소프트웨어 개발 유형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●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반분리형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(Semi-Detached Mode)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반분리형은 조직형과 내장형의 중간형으로 트랜잭션 처리 시스템이나 운영체제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등의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30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(300KDSI)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 이하의 소프트웨어를 개발하는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유형이다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컴파일러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인터프리터와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같은 유틸리티 개발에 적합하다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-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산정하는 공식은 다음과 같다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(MM) =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3.0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× (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KDSI)</a:t>
            </a:r>
            <a:r>
              <a:rPr lang="en-US" altLang="ko-KR" sz="1600" baseline="300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1.12</a:t>
            </a:r>
          </a:p>
          <a:p>
            <a:pPr>
              <a:lnSpc>
                <a:spcPct val="150000"/>
              </a:lnSpc>
            </a:pPr>
            <a:r>
              <a:rPr lang="en-US" altLang="ko-KR" sz="1600" baseline="300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baseline="300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(TDEV) = 2.5 × (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MM)</a:t>
            </a:r>
            <a:r>
              <a:rPr lang="en-US" altLang="ko-KR" sz="1600" baseline="300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0.35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내장형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(Embedded Mode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b="1" baseline="300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b="1" baseline="300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내장형은 초대형 규모의 트랜잭션 처리 시스템이나 운영체제 등의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30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(300KDSI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이상의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개발하는 유형이다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신호기 제어 시스템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미사일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유도 시스템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실시간 처리 시스템 등의 시스템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개발에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적합하다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비용을 산정하는 공식은 다음과 같다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	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(MM) =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3.6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× (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KDSI)</a:t>
            </a:r>
            <a:r>
              <a:rPr lang="en-US" altLang="ko-KR" sz="1600" baseline="300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1.20</a:t>
            </a:r>
            <a:endParaRPr lang="en-US" altLang="ko-KR" sz="1600" baseline="300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aseline="300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	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(TDEV) = 2.5 × (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MM)</a:t>
            </a:r>
            <a:r>
              <a:rPr lang="en-US" altLang="ko-KR" sz="1600" baseline="300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0.32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402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-SEC_04(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941229"/>
            <a:ext cx="1100132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Putnam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Putnam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모형은 소프트웨어 생명 주기의 전 과정 동안에 사용될 노력의 분포를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가정해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주는 모형이다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푸트남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(Putnam)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제안한 것으로 생명 주기 예측 모형이라고도 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시간에 따른 함수로 표현되는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Rayleigh-Norden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곡선의 노력 분포도를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기초로 한다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대형 프로젝트의 노력 분포 산정에 이용되는 기법이다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기간이 늘어날수록 프로젝트 적용 인원의 노력이 감소한다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03512" y="6567925"/>
            <a:ext cx="94338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Rayleigh-Norden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곡선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(Norden)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소프트웨어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개발에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관한 경험적 자료를 수집하여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이를 근거로 그린 곡선이다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373" y="2462003"/>
            <a:ext cx="4679700" cy="29402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912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-SEC_04(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941229"/>
            <a:ext cx="1100132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Putnam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●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산정 공식</a:t>
            </a:r>
            <a:endParaRPr lang="en-US" altLang="ko-KR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3" y="1732357"/>
            <a:ext cx="5472608" cy="1534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45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-SEC_04(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941229"/>
            <a:ext cx="1100132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점수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(FP)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점수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(Function Point)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모형은 알브레히트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(Albrecht)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제안한 것으로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증대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시키는 요인 별로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가중치를 부여하고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요인 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가중치를 합산하여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총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점수를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산출하며 기능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점수와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영향도를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이용하여 기능 점수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(FP)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구한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이를 이용해서 비용을 산정하는 기법이다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발표 초기에는 관심을 받지 못하였으나 최근에는 그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유용성과 간편성으로 비용 산정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 가운데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최선의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평가를 받고 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가중치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2468620"/>
            <a:ext cx="485775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521159"/>
              </p:ext>
            </p:extLst>
          </p:nvPr>
        </p:nvGraphicFramePr>
        <p:xfrm>
          <a:off x="2071644" y="3960640"/>
          <a:ext cx="5752548" cy="2260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8132"/>
                <a:gridCol w="1224136"/>
                <a:gridCol w="1296144"/>
                <a:gridCol w="1224136"/>
              </a:tblGrid>
              <a:tr h="1884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소프트웨어 기능 </a:t>
                      </a:r>
                      <a:endParaRPr lang="en-US" altLang="ko-KR" sz="1300" b="1" dirty="0" smtClean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algn="ctr" latinLnBrk="1"/>
                      <a:r>
                        <a:rPr lang="ko-KR" altLang="en-US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증대 요인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가중치</a:t>
                      </a:r>
                      <a:endParaRPr lang="ko-KR" altLang="en-US" sz="13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62560">
                <a:tc vMerge="1">
                  <a:txBody>
                    <a:bodyPr/>
                    <a:lstStyle/>
                    <a:p>
                      <a:pPr latinLnBrk="1"/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단순</a:t>
                      </a:r>
                      <a:endParaRPr lang="ko-KR" altLang="en-US" sz="13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보통</a:t>
                      </a:r>
                      <a:endParaRPr lang="ko-KR" altLang="en-US" sz="13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복잡</a:t>
                      </a:r>
                      <a:endParaRPr lang="ko-KR" altLang="en-US" sz="13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32512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자료 입력</a:t>
                      </a:r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</a:t>
                      </a:r>
                      <a:r>
                        <a:rPr lang="ko-KR" altLang="en-US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입력 양식</a:t>
                      </a:r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)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3</a:t>
                      </a:r>
                      <a:endParaRPr lang="ko-KR" altLang="en-US" sz="13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4</a:t>
                      </a:r>
                      <a:endParaRPr lang="ko-KR" altLang="en-US" sz="13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6</a:t>
                      </a:r>
                      <a:endParaRPr lang="ko-KR" altLang="en-US" sz="13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정보 출력</a:t>
                      </a:r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</a:t>
                      </a:r>
                      <a:r>
                        <a:rPr lang="ko-KR" altLang="en-US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출력 보고서</a:t>
                      </a:r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4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5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7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24130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명령어</a:t>
                      </a:r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</a:t>
                      </a:r>
                      <a:r>
                        <a:rPr lang="ko-KR" altLang="en-US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사용자 질의수</a:t>
                      </a:r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3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4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5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193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데이터 파일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7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10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15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14478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필요한 외부 루틴과의 인터페이스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5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7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10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236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-SEC_04(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05965"/>
            <a:ext cx="110013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자동화 추정 도구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산정의 자동화를 위해 개발된 도구로는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SLIM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ESTIMACS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있습니다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SLIM(Putnam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Rayleigh-Norden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곡선과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Putnam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예측 모델을 기초로 하여 개발된 자동화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추정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ESTIMACS(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점수 모형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: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다양한 프로젝트와 개인별 요소를 수용하도록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FP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모형을 기초로 하여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추정 도구이다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2041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SEC_04(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204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비용 추정 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</a:t>
            </a: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(Estimation Model)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아닌 것은</a:t>
            </a:r>
            <a:r>
              <a:rPr lang="en-US" altLang="ko-KR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COCOMO	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Putnam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Function-Point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PERT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기법의 개요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기법은 상향식 비용 산정 기법으로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경험적 추정 모형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실험적 추정 모형이라고 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비용 산정의 자동화를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목표로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비용을 자동으로 산정하기 위해 사용되는 공식은 과거 유사한 프로젝트를 기반으로 하여 경험적으로 유도된 것이다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기법에는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COCOMO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Putnam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점수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(FP; Function Point)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있으며 각 모형에서는 지정된 공식을 사용하여 비용을 산정한다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PERT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프로젝트에 필요한 전체 작업의 상호 관계를 표시하는 네트워크로 일정 계획을 위한 도구이다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COCOMO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모델의 프로젝트 유형으로 거리가 먼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Organic			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Semi-Detached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Embedded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Sequential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COCOMO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소프트웨어 개발 유형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유형은 소프트웨어 복잡도 혹은 원시 프로그램의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규모에 따라서 조직형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(Organic Mode),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반분리형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(Semi-Detached Mode),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내장형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(Embeded Mode)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분류할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조직형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Organic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Mode)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조직형은 기관 내부에서 개발되어진 중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소규모의 소프트웨어로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일괄 자료 처리나 과학 기술 계산용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비즈니스 자료 처리용으로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(50KDSI)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 이하의 소프트웨어를 개발하는 유형이다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사무 처리용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업무용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과학용 응용 소프트웨어 개발에 적합하다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반분리형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(Semi-Detached Mode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반분리형은 조직형과 내장형의 중간형으로 트랜잭션 처리 시스템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이나 운영체제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 관리 시스템 등의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(300KDSI)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 이하의 소프트웨어를 개발하는 유형이다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인터프리터와 같은 유틸리티 개발에 적합하다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내장형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(Embeded Mode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내장형은 초대형 규모의 트랜잭션 처리 시스템이나 운영체제 등의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(300KDSI)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라인 이상의 소프트웨어를 개발하는 유형이다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신호기 제어 시스템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미사일 유도 시스템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실시간 처리 시스템 등의 시스템 프로그램 개발에 적합하다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096000" y="1061153"/>
            <a:ext cx="6064327" cy="10110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COCOMO 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모델에 의한 비용 산정에 대한 설명으로 옳지 않은 </a:t>
            </a:r>
            <a:r>
              <a:rPr lang="ko-KR" altLang="en-US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보헴이 제안한 원시 프로그램의 규모에 의한 비용 예측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같은 규모의 소프트웨어라도 그 유형에 따라 비용이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다르게 산정 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산정 유형으로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Organic Mode, Embedded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Mode, Semi-Detached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Mode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UFP(Unadjusted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Function Point)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계산한다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미조정 기능 점수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(UFP 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Unadjusted 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Function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Point)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계산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UFP = data FP + transaction FP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단순히 기능적인 요구 사항에 대해서만 계산을 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여러 가지 특성을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고려를 전혀 하지 아니한다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점수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(FP)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점수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(Function Point)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모형은 알브레히트가 제안한 것으로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소프트웨어의 기증을 증대시키는 요인 별로 가중치를 부여하고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요인 별 가중치를 합산하여 총 기능 점수를 산출하며 기능 점수와 영향도를 이용하여 기능 점수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(FP)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구한 후 이를 이용하여 비용을 산정하는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발표 초기에는 관심을 받지 못하였으나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최근에는 그 유용성과 간편성으로 비용 산정 기법 가운데 최선의 평가를 받고 있다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b="1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COCOMO model 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 기관 내부에서 </a:t>
            </a:r>
            <a:r>
              <a:rPr lang="ko-KR" altLang="en-US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개발된 중</a:t>
            </a: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·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소규모의 </a:t>
            </a:r>
            <a:r>
              <a:rPr lang="ko-KR" altLang="en-US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소프트웨어로 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일괄 자료 </a:t>
            </a:r>
            <a:r>
              <a:rPr lang="ko-KR" altLang="en-US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처리나 과학 기술 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계산용</a:t>
            </a: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비즈니스 자료 </a:t>
            </a:r>
            <a:r>
              <a:rPr lang="ko-KR" altLang="en-US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처리용으로 </a:t>
            </a:r>
            <a:r>
              <a:rPr lang="en-US" altLang="ko-KR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 라인 이하의 </a:t>
            </a:r>
            <a:r>
              <a:rPr lang="ko-KR" altLang="en-US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소프트웨어를 개발하는 유형은</a:t>
            </a: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Embeded 	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Organic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Semi-Detached 	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Semi-Embeded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COCOMO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모형의 소프트웨어 개발 유형은 크기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프로그램의 규모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따라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분류한다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Organic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 라인 이하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Semi-Detached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30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 라인 이하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Embeded Mode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30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 라인 이상의 초대형 규모에 사용된다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b="1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790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SEC_04(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Rayleigh-Norden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곡선의 노력 분포도를 이용한 프로젝트 비용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산정 기법은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Putnam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델파이 모형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COCOMO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기능점수 모형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Rayleigh-Norden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곡선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(Norden)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소프트웨어 개발에 관한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경험적 자료를 수집하여 이를 근거로 그린 곡선이다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Putnam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Putnam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모형은 소프트웨어 생명 주기의 전 과정 동안에 사용될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노력의 분포를 가정해 주는 모형이다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푸트남이 제안한 것으로 생명 주기 예측 모형이라고도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시간에 따른 함수로 표현되는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Rayleigh-Norden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곡선의 노력 분포도를 기초로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대형 프로젝트의 노력 분포 산정에 이용되는 기법이다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개발 기간이 늘어날수록 프로젝트 적용 인원의 노력이 감소한다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점수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(Functional Point</a:t>
            </a: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모형에서 비용 산정에 이용되는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요소가 아닌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 인터페이스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 질의수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데이터 파일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출력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보고서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점수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(FP)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모형의 비용 산정 요인에는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자료 입력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입력 양식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출력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출력 보고서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 질의수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파일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필요한 외부 루틴과의 인터페이스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096000" y="1061153"/>
            <a:ext cx="606432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7. Putnam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모형을 기초로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만든 자동화 추정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도구는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SQLR/30			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SLIM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MESH		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NFV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자동화 추정 도구의 종류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산정의 자동화를 위해 개발된 도구로는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SLIM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ESTIMACS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SLIM(Putnam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Rayleigh-Norden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곡선과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Putnam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예측 모델을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기초로 하여 개발된 자동화 추정 도구이다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ESTIMACS(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점수 모형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다양한 프로젝트와 개인별 요소를 수용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하도록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모형을 기초로 하여 개발된 자동화 추정 도구이다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비용 산정 기법 중 개발 유형으로 </a:t>
            </a: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Organic, </a:t>
            </a:r>
            <a:r>
              <a:rPr lang="en-US" altLang="ko-KR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Semi- </a:t>
            </a:r>
            <a:endParaRPr lang="en-US" altLang="ko-KR" sz="1400" b="1" dirty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Detached, Embedded</a:t>
            </a:r>
            <a:r>
              <a:rPr lang="ko-KR" altLang="en-US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구분되는 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PUTNAM 	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COCOMO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FP 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SLIM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유형이나 규모에 따라 여러 프로젝트 유형이 제시되는 모델은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COCOMO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368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SEC_04(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8171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산정 기법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9.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 소프트웨어 비용 산정에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이용되는 기법이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아닌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COCOMO(COnstructive COst MOdel)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방정식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기능 점수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(Function Point)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모형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홀스테드 노력 방정식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(Halstead Effort Equation)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전문가의 감정과 델파이 기법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전문가의 감정과 델파이 기법은 소프트웨어 비용 산정 방법 중 하향식 방법이다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홀스테드 노력 방정식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코드 생성 후 피연산자 연산자 수를 더하여 코드의 복잡도를 측정하는데 사용되는 평가 척도 중의 하나의 기법이다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예측을 위한 기능 점수 방법에 대한 설명 중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가장 옳지 </a:t>
            </a:r>
            <a:endParaRPr lang="ko-KR" altLang="en-US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않은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입력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출력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질의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인터페이스의 개수로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규모를 표현한다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점수는 원시코드의 구현에 이용되는 프로그래밍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종속적이다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경험을 바탕으로 단순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보통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복잡한 정도에 따라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가중치를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부여한다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프로젝트의 영향도와 가중치의 합을 이용하여 실질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점수 를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계산한다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점수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(FP)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원시 코드의 구현에 이용되는 프로그래밍 언어에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독립적이다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096000" y="1061153"/>
            <a:ext cx="6064327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11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COCOMO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모델에 의한 비용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(Cost)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산정 과정에 해당하지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않는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KDSI(or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KLOC)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측정한다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UFP(Unadjusted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Function Point)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계산한다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노력 승수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(Development Effort Multipliers)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결정한다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 산정 유형으로 조직형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반분리형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내장형이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UFP(Unadjusted Function Point)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계산하는 것은 기능 점수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(Function Point)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모델의 기능이다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1249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-SEC_05(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일정 계획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일정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(Scheduling)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계획은 프로젝트의 프로세스를 이루는 소작업을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파악하고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예측된 노력을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소작업에 분배하며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소작업의 순서와 일정을 정하는 것이다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기간의 지연을 방지하고 프로젝트가 계획대로 진행되도록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일정을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계획한다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계획된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일정은 프로젝트의 진행을 관리하는 데 기초 자료가 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계획된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일정과 프로젝트의 진행도를 비교하여 차질이 있을 경우 여러 조치를 통해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조정할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일정 계획을 위해서는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WBS,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PERT/CPM,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간트 차트 등이 사용된다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03512" y="5168225"/>
            <a:ext cx="9433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WBS(Work 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Breakdown Structure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업무 분류 구조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WBS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개발 프로젝트를 여러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작은 관리 단위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소작업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분할하여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계층적으로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기술한 업무 구조이다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PERT/CPM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PERT/CPM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지연을 방지하고 계획대로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진행되게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하기 위한 일정을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계획하는 것으로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대단위 계획의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조직적인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추진을 위해 자원의 제약하에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비용을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적게 사용하면서 초단시간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계획 완성을 위한 프로젝트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일정 방법이다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8709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-SEC_01(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방법론의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방법론은 소프트웨어 개발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유지보수 등에 필요한 여러 가지 일들의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방법과 이러한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일들을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효율적으로 수행하려는 과정에서 필요한 각종 기법 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체계적으로 정리하여 표준화한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방법론의 목적은 소프트웨어의 생산성과 품질 향상이다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방법론의 종류에는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구조적 방법론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정보공학 방법론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방법론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컴포넌트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(CBD; Component Based Design)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애자일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(Agile)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제품 계열 방법론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0750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-SEC_05(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일정 계획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908720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PERT(Program Evaluation and Review Technique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평가 및 검토 기술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PERT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프로젝트에 필요한 전체 작업의 상호 관계를 표시하는 네트워크로 각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별로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낙관적인 경우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가능성이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있는 경우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비관적인 경우로 나누어 각 단계별 종료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시기를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결정하는 방법이다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과거에 경험이 없어서 소요 기간 예측이 어려운 소프트웨어에서 사용한다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노드와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간선으로 구성되며 원 노드에는 작업을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간선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화살표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낙관치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기대치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비관치를 표시한다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결정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작업에 대한 경계 시간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간의 상호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관련성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등을 알 수 있다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같은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PERT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공식을 이용하여 작업 예측치를 계산한다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62783" y="5693616"/>
            <a:ext cx="94338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결정 경로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A-B-C-E-F-G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순서로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진행된다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작업에 대한 경계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작업간의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시간을 알 수 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상호 관련성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C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진행된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후에 수행된다라는 것을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알 수 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낙관치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모든 상황이 좋아서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최대로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빨리 진행될 때 걸리는 시간</a:t>
            </a:r>
          </a:p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기대치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모든 상황이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정상적으로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진행될 때 걸리는 시간</a:t>
            </a:r>
          </a:p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비관치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모든 상황에 많은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장애가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생겨서 가장 늦게 진행될 때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걸리는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3" y="3492916"/>
            <a:ext cx="5400599" cy="542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3" y="4081501"/>
            <a:ext cx="4536503" cy="16167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296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-SEC_05(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일정 계획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908720"/>
            <a:ext cx="110013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CPM(Critical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Path Method,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임계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 기법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CPM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프로젝트 완성에 필요한 작업을 나열하고 작업에 필요한 소요 기간을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예측하는데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사용하는 기법이다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CPM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노드와 간선으로 구성된 네트워크로 노드는 작업을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간선은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사이의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의존 관계를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나타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낸다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원형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노드는 각 작업을 의미하며 각 작업 이름과 소요 기간을 표시하고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박스 노드는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이정표를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하며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박스 노드 위에는 예상 완료 시간을 표시한다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간선을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나타내는 화살표의 흐름에 따라 각 작업이 진행되며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작업이 완료된 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작업을 진행할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작업의 순서와 의존 관계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어느 작업이 동시에 수행될 수 있는지를 한눈에 볼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경영층의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과학적인 의사 결정을 지원하며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효과적인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프로젝트의 통제를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가능하게 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준다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병행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작업이 가능하도록 계획할 수 있으며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이를 위한 자원 할당도 가능하다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임계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경로는 최장 경로를 의미한다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103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-SEC_05(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일정 계획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908720"/>
            <a:ext cx="1100132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CPM(Critical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Path Method,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임계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 기법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굵은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선은 임계 경로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최장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경로를 의미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일정 계획의 순서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CPM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네트워크를 사용한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일정 계획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순서는 다음과 같다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규모를 추정한다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단계에서 필요한 작업들을 분할한다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작업의 상호 의존 관계를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CPM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네트워크로 나타낸다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일정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계획을 간트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차트로 나타낸다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481" y="1412776"/>
            <a:ext cx="7128792" cy="2808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58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-SEC_05(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일정 계획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908720"/>
            <a:ext cx="1100132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간트 차트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(Gantt Chart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간트 차트는 프로젝트의 각 작업들이 언제 시작하고 언제 종료되는지에 대한 작업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일정을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막대 도표를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이용하여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표시하는 프로젝트 일정표로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시간선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(Time-Line)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차트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중간 목표 미달성 시 그 이유와 기간을 예측할 수 있게 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사용자와의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문제점이나 예산의 초과 지출 등도 관리할 수 있게 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자원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배치와 인원 계획에 유용하게 사용된다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CPM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네트워크의 데이터를 바탕으로 간트 차트를 제작할 수 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경로는 표시할 수 없으며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계획의 변화에 대한 적응성이 약하다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계획 수립 또는 수정 때 주관적 수치에 기울어지기 쉽다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간트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차트는 이정표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일정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산출물로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구성되어 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수평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막대의 길이는 각 작업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(Task)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기간을 나타낸다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5715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-SEC_05(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일정 계획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908720"/>
            <a:ext cx="110013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간트 차트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(Gantt Chart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</a:p>
          <a:p>
            <a:pPr>
              <a:lnSpc>
                <a:spcPct val="150000"/>
              </a:lnSpc>
            </a:pP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480" y="1399922"/>
            <a:ext cx="6734762" cy="36862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82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SEC_05(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일정 계획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204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일정 계획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CPM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네트워크가 다음과 같을 때 임계 경로의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소요 기일은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10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12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16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임계 경로는 최장 경로를 의미한다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 : 2 + 2 + 3 + 3 = 10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 : 2 + 3 + 5 + 4 = 14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 : 3 + 5 + 4 = 12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임계 경로가 되며 소요 기일은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일이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일정 관리 시 사용하는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PERT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차트에 대한 설명에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해당하는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각 작업들이 언제 시작하고 언제 종료되는지에 대한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일정을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막대 도표를 이용하여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표시한다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.(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간트 차트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시간선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(Time-Line)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차트라고도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.(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간트 차트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수평 막대의 길이는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작업의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기간을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나타낸다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.(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간트 차트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작업들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간의 상호 관련성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결정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경계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자원 할당 등을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제시한다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PERT(Program Evaluation and Review Technique,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평가 및 검토 기술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PERT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프로젝트에 필요한 전체 작업의 상호 관계를 표시하는 네트워크로 각 작업 별로 낙관적인 경우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가능성이 있는 경우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비관적인 경우로 나누어 각 단계별 종료 시기를 결정하는 방법이다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과거에 경험이 없어서 소요 기간 예측이 어려운 소프트웨어 에서 사용한다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노드와 간선으로 구성되며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 노드에는 작업을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화살표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에는 낙관치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기대치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비관치를 표시한다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결정 경로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작업에 대한 경계 시간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간의 상호 관련성 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알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다음과 같은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PERT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공식을 이용하여 작업 예측치를 계산한다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예측치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비관치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+ (4 *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기대치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+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낙관치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/ 6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평방 편차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비관치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낙관치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/ 6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결과의 제곱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096000" y="1061153"/>
            <a:ext cx="6064327" cy="1463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간트 차트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(Gantt Chart)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대한 설명으로 틀린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프로젝트를 이루는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소작업 별로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언제 시작되고 언제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끝나야 하는지를 한 눈에 볼 수 있도록 도와준다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자원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계획에 유용하게 사용된다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CPM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네트워크로부터 만드는 것이 가능하다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수평 막대의 길이는 각 작업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(Task)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필요한 인원수를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나타낸다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수평 막대의 길이는 각 작업의 기간을 나타낸다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간트 차트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(Gantt Chart)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간트 차트는 프로젝트의 각 작업들이 언제 시작하고 언제 종료되는지에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대한 작업 일정을 막대 도표를 이용하여 표시하는 프로젝트 일정표로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(Time-Line)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차트라고도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중간 목표 미달성 시 그 이유와 기간을 예측할 수 있게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사용자와의 문제점이나 예산의 초과 지출 등도 관리할 수 있게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자원 배치와 인원 계획에 유용하게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CPM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네트워크의 데이터를 바탕으로 간트 차트를 제작할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작업 경로는 표시할 수 없으며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계획의 변화에 대한 적응성이 약하다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계획 수립 또는 수정 때 주관적 수치에 기울어지기가 쉽다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간트 차트는 이정표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일정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기간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산출물로 구성되어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수평 막대의 길이는 각 작업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(Task)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기간을 나타낸다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CPM(Critical Path Method)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대한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설명으로 옳지 않은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프로젝트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내에서 각 작업이 수행되는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시간과 각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사이의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관계를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파악할 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작업 일정을 한눈에 볼 수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있도록 해주며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막대 그래프의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형태로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표현한다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간트 차트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효과적인 프로젝트의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통제를 가능하게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 준다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경영층의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과학적인 의사결정을 지원한다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CPM(Critical Path Method,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임계 경로 기법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CPM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프로젝트 완성에 필요한 작업을 나열을 하고 작업에 필요한 소요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기간을 예측하는데 사용하는 기법이다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CPM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노드와 간선으로 구성된 네트워크로 노는 작업을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간선은 작업 사이의 전후 의존 관계를 나타낸다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원형 노드는 각 작업을 의미하며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작업 이름과 소요 기간을 표시하고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박스 노드는 이정표를 의미하며 박스 노드 위에는 예상 완료 시간을 표시한다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간선을 나타내는 화살표의 흐름에 따라 각 작업이 진행되며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 작업이 완료가 된 후에 다음 작업을 진행할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경영층의 과학적인 의사 결정을 지원하며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효과적인 프로젝트의 통제를 가능하게 해준다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병행 작업이 가능하도록 계획할 수 있으며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이를 위한 자원 할당도 가능하다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임계 경로는 최장 경로를 의미한다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09" y="1772816"/>
            <a:ext cx="4320480" cy="11891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075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SEC_05(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일정 계획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6878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일정 계획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일정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(Scheduling)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계획에 대한 설명으로 틀린 것은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① 노력을 각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소작업에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분배한다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소프트웨어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기간의 지연을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방지한다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계획된 일정은 프로젝트의 진행을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관리하는데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 자료가 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일정 계획을 위해서는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간트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차트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만이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일정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(Scheduling)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계획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은 프로젝트의 프로세스를 이루는 소작업을 파악하고 예측된 노력을 각 소작업에 분배하며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소작업의 순서와 일정을 정하는 것이다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소프트웨어 개발 기간의 지연을 방지하고 프로젝트가 계획대로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진행되도록 일정을 계획한다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계획된 일정은 프로젝트의 진행을 관리하는데 기초 자료가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계획된 일정과 프로젝트의 진행도를 비교하여 차질이 있을 경우 여러 조치를 통해서 조정할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프로젝트 일정 계획을 위해서는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WBS, PERT, CPM,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간트 차트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WBS(Work Breakdown Structure,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업무 분류 구조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: WBS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개발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프로젝트를 여러 개의 작은 관리 단위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소작업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분할하여 계층적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기술한 업무 구조이다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096000" y="1061153"/>
            <a:ext cx="6064327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6123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121BEC4-CF49-46C9-BC15-31AD6D9AC32C}"/>
              </a:ext>
            </a:extLst>
          </p:cNvPr>
          <p:cNvSpPr txBox="1"/>
          <p:nvPr/>
        </p:nvSpPr>
        <p:spPr>
          <a:xfrm>
            <a:off x="4164310" y="2708920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b="1" dirty="0">
                <a:latin typeface="+mj-ea"/>
                <a:ea typeface="+mj-ea"/>
              </a:rPr>
              <a:t>감사합니다</a:t>
            </a:r>
            <a:r>
              <a:rPr lang="en-US" altLang="ko-KR" sz="5400" b="1" dirty="0">
                <a:latin typeface="+mj-ea"/>
                <a:ea typeface="+mj-ea"/>
              </a:rPr>
              <a:t>.</a:t>
            </a:r>
            <a:endParaRPr lang="ko-KR" altLang="en-US" sz="5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-SEC_01(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구조적 방법론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구조적 방법론은 정형화된 분석 절차에 따라 사용자 요구사항을 파악하여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문서화 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Process)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중심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1960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년대까지 가장 많이 적용되었던 소프트웨어 개발 방법론이다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쉬운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이해 및 검증이 가능한 프로그램 코드를 생성하는 것이 목적이다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복잡한 문제를 다루기 위해 분할과 정복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(Divide and Conquer)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원리를 적용한다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구조적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방법론의 절차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3748357"/>
            <a:ext cx="7429500" cy="704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364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-SEC_01(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정보공학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정보공학 방법론은 정보 시스템의 개발을 위해 계획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분석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구축에 정형화된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기법들을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상호 연관성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있게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통합 및 적용하는 자료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(Data)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중심의 방법론이다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개발 주기를 이용하여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대규모 정보 시스템을 구축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하는데 적합하다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설계를 위한 데이터 모델링으로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개체 관계도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(ERD;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Entity Relationship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Diagram)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정보공학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방법론의 절차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3701668"/>
            <a:ext cx="6315075" cy="67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575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-SEC_01(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방법론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방법론은 현실 세계의 개체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(Entity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기계의 부품처럼 하나의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Object)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만들어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개발할 때 기계의 부품을 조립하듯이 객체들을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조립해서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필요한 소프트웨어를 구현하는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방법론은 구조적 기법의 문제점으로 인한 소프트웨어 위기의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해결책으로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채택되었다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과정에서 주로 사용되는 모델링 언어에는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다이어그램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(Package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Diagram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다이어그램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(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Deployment Diagram),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상태 전이도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(State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Transition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Diagram)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있다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방법론의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736" y="4045524"/>
            <a:ext cx="6362700" cy="666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63552" y="5949280"/>
            <a:ext cx="9433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현실 세계의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개체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사람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자동차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고양이 등과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우리 주위에서 사용되는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물질적이거나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개념적인 것으로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명사로 사용된다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6514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-SEC_01(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컴포넌트 기반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(CBD; Component Based Design)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컴포넌트 기반 방법론은 기존의 시스템이나 소프트웨어를 구성하는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컴포넌트를 조합하여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하나의 새로운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애플리케이션을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만드는 방법론이다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컴포넌트의 재사용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(Reusability)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가능하여 시간과 노력을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절감할 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새로운 기능을 추가하는 것이 간단하여 확장성이 보장된다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 보수 비용을 최소화하고 생산성 및 품질을 향상시킬 수 있다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컴포넌트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기반 방법론의 절차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63552" y="5949280"/>
            <a:ext cx="94338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컴포넌트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(Component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소스 코드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같은 모듈화된 자원으로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재사용이 가능하다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3677392"/>
            <a:ext cx="7477125" cy="666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70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소프트웨어 개발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 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-SEC_01(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방법론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애자일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(Agile)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애자일은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민첩한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', '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기민한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이라는 의미로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애자일 방법론은 고객의 요구사항 변화에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유연하게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대응할 수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있도록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일정한 주기를 반복하면서 개발 과정을 진행하는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방법론이다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소규모 프로젝트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고도로 숙달된 개발자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급변하는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요구사항에 적합하다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애자일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방법론의 대표적인 종류에는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익스트림 프로그래밍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(XP;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eXtreme Prograinming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스크럼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(Scrum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칸반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(Kanban),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크리스탈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Crystal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애자일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방법론의 절차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63552" y="5356373"/>
            <a:ext cx="94338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XP(eXtreme Programming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수시로 발생하는 고객의 요구 사항에 유연하게 대응하기 위해 고객의 참여와 개발 과정의 반복을 극대화하여 개발 생산성을 향상하는 방법을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스크럼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Scrum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럭비에서 반칙으로 경기가 중단된 경우 양 팀의 선수들이 럭비공을 가운데 두고 상대팀을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밀치기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위해 서로 대치해 있는 대형을 말한다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스크럼은 이처럼 팀이 중심이 되어 개발의 효율성을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높인다는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의미가 내포된 용어이다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칸반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(Kanban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연속적 흐름 처리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이슈는 큐에 입력되고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프로세스의 단계에 따라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당겨진다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칸반은 칸반 보드로 시각화되고 각각 단계는 열로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표시한다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크리스탈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(Crystal)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환경의 변화와 프로젝트의 특정한 특성에 맞추어 해결하기 위해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개발되었다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 스토리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(User Story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사용자의 요구사항을 의미한다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3693576"/>
            <a:ext cx="4800600" cy="1076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2783632" y="4437112"/>
            <a:ext cx="14401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543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27TGp_edu_biz_gr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71369</TotalTime>
  <Words>4384</Words>
  <Application>Microsoft Office PowerPoint</Application>
  <PresentationFormat>사용자 지정</PresentationFormat>
  <Paragraphs>924</Paragraphs>
  <Slides>47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47</vt:i4>
      </vt:variant>
    </vt:vector>
  </HeadingPairs>
  <TitlesOfParts>
    <vt:vector size="48" baseType="lpstr">
      <vt:lpstr>027TGp_edu_biz_gr</vt:lpstr>
      <vt:lpstr>PowerPoint 프레젠테이션</vt:lpstr>
      <vt:lpstr>정보시스템 구축 관리 총 파트</vt:lpstr>
      <vt:lpstr>소프트웨어 개발 방법론 활용 </vt:lpstr>
      <vt:lpstr>5. 소프트웨어 개발 방법론 활용-SEC_01(소프트웨어 개발 방법론)</vt:lpstr>
      <vt:lpstr>5. 소프트웨어 개발 방법론 활용-SEC_01(소프트웨어 개발 방법론)</vt:lpstr>
      <vt:lpstr>5. 소프트웨어 개발 방법론 활용-SEC_01(소프트웨어 개발 방법론)</vt:lpstr>
      <vt:lpstr>5. 소프트웨어 개발 방법론 활용-SEC_01(소프트웨어 개발 방법론)</vt:lpstr>
      <vt:lpstr>5. 소프트웨어 개발 방법론 활용-SEC_01(소프트웨어 개발 방법론)</vt:lpstr>
      <vt:lpstr>5. 소프트웨어 개발 방법론 활용-SEC_01(소프트웨어 개발 방법론)</vt:lpstr>
      <vt:lpstr>5. 소프트웨어 개발 방법론 활용-SEC_01(소프트웨어 개발 방법론)</vt:lpstr>
      <vt:lpstr>소프트웨어 개발 방법론 활용 - SEC_01(소프트웨어 개발 방법론) 기출 및 출제 예상 문제</vt:lpstr>
      <vt:lpstr>소프트웨어 개발 방법론 활용 - SEC_01(소프트웨어 개발 방법론) 기출 및 출제 예상 문제</vt:lpstr>
      <vt:lpstr>소프트웨어 개발 방법론 활용 - SEC_01(소프트웨어 개발 방법론) 기출 및 출제 예상 문제</vt:lpstr>
      <vt:lpstr>5. 소프트웨어 개발 방법론 활용-SEC_02(S/W 공학의 발전적 추세)</vt:lpstr>
      <vt:lpstr>5. 소프트웨어 개발 방법론 활용-SEC_02(S/W 공학의 발전적 추세)</vt:lpstr>
      <vt:lpstr>5. 소프트웨어 개발 방법론 활용-SEC_02(S/W 공학의 발전적 추세)</vt:lpstr>
      <vt:lpstr>5. 소프트웨어 개발 방법론 활용-SEC_02(S/W 공학의 발전적 추세)</vt:lpstr>
      <vt:lpstr>5. 소프트웨어 개발 방법론 활용-SEC_02(S/W 공학의 발전적 추세)</vt:lpstr>
      <vt:lpstr>소프트웨어 개발 방법론 활용 - SEC_02(S/W 공학의 발전적 추세) 기출 및 출제 예상 문제</vt:lpstr>
      <vt:lpstr>소프트웨어 개발 방법론 활용 - SEC_02(S/W 공학의 발전적 추세) 기출 및 출제 예상 문제</vt:lpstr>
      <vt:lpstr>소프트웨어 개발 방법론 활용 - SEC_02(S/W 공학의 발전적 추세) 기출 및 출제 예상 문제</vt:lpstr>
      <vt:lpstr>5. 소프트웨어 개발 방법론 활용-SEC_03(비용 산정 기법 - 상향식)</vt:lpstr>
      <vt:lpstr>5. 소프트웨어 개발 방법론 활용-SEC_03(비용 산정 기법 - 상향식)</vt:lpstr>
      <vt:lpstr>5. 소프트웨어 개발 방법론 활용-SEC_03(비용 산정 기법 - 상향식)</vt:lpstr>
      <vt:lpstr>5. 소프트웨어 개발 방법론 활용-SEC_03(비용 산정 기법 - 상향식)</vt:lpstr>
      <vt:lpstr>소프트웨어 개발 방법론 활용 - SEC_03(비용 산정 기법 - 상향식) 기출 및 출제 예상 문제</vt:lpstr>
      <vt:lpstr>소프트웨어 개발 방법론 활용 - SEC_03(비용 산정 기법 - 상향식) 기출 및 출제 예상 문제</vt:lpstr>
      <vt:lpstr>5. 소프트웨어 개발 방법론 활용-SEC_04(수학적 산정 기법)</vt:lpstr>
      <vt:lpstr>5. 소프트웨어 개발 방법론 활용-SEC_04(수학적 산정 기법)</vt:lpstr>
      <vt:lpstr>5. 소프트웨어 개발 방법론 활용-SEC_04(수학적 산정 기법)</vt:lpstr>
      <vt:lpstr>5. 소프트웨어 개발 방법론 활용-SEC_04(수학적 산정 기법)</vt:lpstr>
      <vt:lpstr>5. 소프트웨어 개발 방법론 활용-SEC_04(수학적 산정 기법)</vt:lpstr>
      <vt:lpstr>5. 소프트웨어 개발 방법론 활용-SEC_04(수학적 산정 기법)</vt:lpstr>
      <vt:lpstr>5. 소프트웨어 개발 방법론 활용-SEC_04(수학적 산정 기법)</vt:lpstr>
      <vt:lpstr>5. 소프트웨어 개발 방법론 활용-SEC_04(수학적 산정 기법)</vt:lpstr>
      <vt:lpstr>소프트웨어 개발 방법론 활용 - SEC_04(수학적 산정 기법) 기출 및 출제 예상 문제</vt:lpstr>
      <vt:lpstr>소프트웨어 개발 방법론 활용 - SEC_04(수학적 산정 기법) 기출 및 출제 예상 문제</vt:lpstr>
      <vt:lpstr>소프트웨어 개발 방법론 활용 - SEC_04(수학적 산정 기법) 기출 및 출제 예상 문제</vt:lpstr>
      <vt:lpstr>5. 소프트웨어 개발 방법론 활용-SEC_05(프로젝트 일정 계획)</vt:lpstr>
      <vt:lpstr>5. 소프트웨어 개발 방법론 활용-SEC_05(프로젝트 일정 계획)</vt:lpstr>
      <vt:lpstr>5. 소프트웨어 개발 방법론 활용-SEC_05(프로젝트 일정 계획)</vt:lpstr>
      <vt:lpstr>5. 소프트웨어 개발 방법론 활용-SEC_05(프로젝트 일정 계획)</vt:lpstr>
      <vt:lpstr>5. 소프트웨어 개발 방법론 활용-SEC_05(프로젝트 일정 계획)</vt:lpstr>
      <vt:lpstr>5. 소프트웨어 개발 방법론 활용-SEC_05(프로젝트 일정 계획)</vt:lpstr>
      <vt:lpstr>소프트웨어 개발 방법론 활용 - SEC_05(프로젝트 일정 계획) 기출 및 출제 예상 문제</vt:lpstr>
      <vt:lpstr>소프트웨어 개발 방법론 활용 - SEC_05(프로젝트 일정 계획) 기출 및 출제 예상 문제</vt:lpstr>
      <vt:lpstr>PowerPoint 프레젠테이션</vt:lpstr>
    </vt:vector>
  </TitlesOfParts>
  <Company>길드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Registered User</dc:creator>
  <cp:lastModifiedBy>821099032723</cp:lastModifiedBy>
  <cp:revision>12281</cp:revision>
  <dcterms:created xsi:type="dcterms:W3CDTF">2019-09-27T03:30:23Z</dcterms:created>
  <dcterms:modified xsi:type="dcterms:W3CDTF">2024-01-02T05:01:03Z</dcterms:modified>
</cp:coreProperties>
</file>