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86" r:id="rId3"/>
    <p:sldId id="257" r:id="rId4"/>
    <p:sldId id="264" r:id="rId5"/>
    <p:sldId id="267" r:id="rId6"/>
    <p:sldId id="266" r:id="rId7"/>
    <p:sldId id="265" r:id="rId8"/>
    <p:sldId id="258" r:id="rId9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7B26C5-4107-4FEC-AEDC-1716B250A1EF}" styleName="밝은 스타일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A99EDEA-0F2E-9C3A-01FA-1C426A7563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73795267-BE60-20F6-F7CF-A6C34EFA63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861DEAF-0498-71C0-914A-4B7E612815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753E5-222F-4247-B690-60B7A3AB97A2}" type="datetimeFigureOut">
              <a:rPr lang="ko-KR" altLang="en-US" smtClean="0"/>
              <a:t>2023-12-13 Wed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5D48E90-503C-B7D3-5876-B8C28A9134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5D01417-1D4D-0ADF-711D-8206D2E73B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C99E3-EDE6-4304-A0FA-BAEE89AAAA3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300659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7CE70A6-A58F-6092-F7FA-FA22605591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1D3120EA-3BA8-D3EB-C1FD-BBEA4F2345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462643B-7098-733D-73D4-ED5473F19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753E5-222F-4247-B690-60B7A3AB97A2}" type="datetimeFigureOut">
              <a:rPr lang="ko-KR" altLang="en-US" smtClean="0"/>
              <a:t>2023-12-13 Wed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C702FB2-5E1B-270B-1493-E53616E199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1E8F82E-7969-0FE9-75EA-498E492D95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C99E3-EDE6-4304-A0FA-BAEE89AAAA3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451151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6A65F481-07EE-4388-6B81-2247CD3E82A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DCAD7DC4-C8A0-0F0A-C362-C784BE7931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AE5C7B0-3946-2AD1-B54F-3296EBD753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753E5-222F-4247-B690-60B7A3AB97A2}" type="datetimeFigureOut">
              <a:rPr lang="ko-KR" altLang="en-US" smtClean="0"/>
              <a:t>2023-12-13 Wed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941B403-4567-4739-732D-CD116C5C7C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0FF5740-1218-2A2D-66A4-8A59D69E98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C99E3-EDE6-4304-A0FA-BAEE89AAAA3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366733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2585C2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2585C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2585C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771546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585C2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2585C2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2585C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566705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4255A9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4255A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4255A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4255A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4255A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4255A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08776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33448F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33448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33448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33448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33448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895244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23A198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553359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23A198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79212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4A452A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4A452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4A452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206094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4A452A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4A452A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4A452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943353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2691CE1-FE88-349D-4F6E-9C4F921EE8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BF4C0BE-BAC6-6420-6272-9976277C18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911FB88-36C2-1AB1-FC55-527E9A5887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753E5-222F-4247-B690-60B7A3AB97A2}" type="datetimeFigureOut">
              <a:rPr lang="ko-KR" altLang="en-US" smtClean="0"/>
              <a:t>2023-12-13 Wed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7238A2B-C305-CD84-E3BF-16E3BBE0FC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535974B-C474-C020-1875-B993AE5817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C99E3-EDE6-4304-A0FA-BAEE89AAAA3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253209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FF6E47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FF6E4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FF6E4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423355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6E47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FF6E47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FF6E4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454983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FFC000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2016850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C000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FFC0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79176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8FC45E9-74B5-2B08-7C09-F0994985AF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8E15254-6688-22A2-53BF-EB5869E1D2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8EF5407-07E7-F013-74D3-AA44D6C450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753E5-222F-4247-B690-60B7A3AB97A2}" type="datetimeFigureOut">
              <a:rPr lang="ko-KR" altLang="en-US" smtClean="0"/>
              <a:t>2023-12-13 Wed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3BEAEAF-A702-DFD7-5D12-3B604735AC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F1C2558-2429-D4FF-5A1C-2BACF49D71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C99E3-EDE6-4304-A0FA-BAEE89AAAA3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312743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43303F4-922D-E73E-77DE-5B58828554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2967C8FD-8A90-A1E9-8E37-509DF1374C8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CA90FC14-711B-123E-1442-6EB350C039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C54CF785-3F67-B91E-0811-997E58EFE4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753E5-222F-4247-B690-60B7A3AB97A2}" type="datetimeFigureOut">
              <a:rPr lang="ko-KR" altLang="en-US" smtClean="0"/>
              <a:t>2023-12-13 Wed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4775BC4-38A1-1FEF-DEE3-85C6EEB868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2656A924-F4D8-0CD5-952F-2DF53F9CCE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C99E3-EDE6-4304-A0FA-BAEE89AAAA3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853167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ED777D7-D162-16A1-6438-32A5956E33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97C74737-E805-6A8B-CD01-AB43E76DFA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5D674F3C-1515-47E9-5B69-35C1E45794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05C1839A-4947-4C20-CF12-606239FADA8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2632DDCC-EEDC-3E49-6B10-F7926EAA261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20E38FC9-581F-FDD5-8934-F201986E03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753E5-222F-4247-B690-60B7A3AB97A2}" type="datetimeFigureOut">
              <a:rPr lang="ko-KR" altLang="en-US" smtClean="0"/>
              <a:t>2023-12-13 Wed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2F543BC1-D74C-168B-9B1A-C9805684FE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318C32F5-29C9-2C92-2878-3A84421362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C99E3-EDE6-4304-A0FA-BAEE89AAAA3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17526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5E80513-2EA1-C0B3-F807-5CE84AF210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20BE6001-6A28-A135-182D-F0C2C76C1C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753E5-222F-4247-B690-60B7A3AB97A2}" type="datetimeFigureOut">
              <a:rPr lang="ko-KR" altLang="en-US" smtClean="0"/>
              <a:t>2023-12-13 Wed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A9524CB9-3CA9-6EBC-9C11-8B2FB43ECF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F9B0D5D4-2484-6631-9FA8-8F862847B6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C99E3-EDE6-4304-A0FA-BAEE89AAAA3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50479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1EFE03C7-A72D-454A-C107-2AB5571BBD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753E5-222F-4247-B690-60B7A3AB97A2}" type="datetimeFigureOut">
              <a:rPr lang="ko-KR" altLang="en-US" smtClean="0"/>
              <a:t>2023-12-13 Wed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8C788419-A091-4A73-E4B1-FE8574D655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4C727451-72CD-9319-B664-B543ACDED8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C99E3-EDE6-4304-A0FA-BAEE89AAAA3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77974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E6F43FF-E2D5-6EB2-E966-D15480A918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3EC19968-9910-4D39-0675-E88D51DF50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37A24D46-DB7A-E938-F259-F83A6760EB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B5579B28-29E9-BE3A-7360-3DA68EFED8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753E5-222F-4247-B690-60B7A3AB97A2}" type="datetimeFigureOut">
              <a:rPr lang="ko-KR" altLang="en-US" smtClean="0"/>
              <a:t>2023-12-13 Wed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0D6E8CBC-2393-E97B-C1E5-AEAE21D38B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E4739CB6-FC69-B0FB-BAFD-B4F164853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C99E3-EDE6-4304-A0FA-BAEE89AAAA3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82112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CE4AF74-4415-9553-A293-281C8225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0ADFFBBA-4390-72C1-D82D-7D49AC0A0E6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9EFA0187-6A19-DD2C-ACC4-D0C3497A09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611A83E8-8075-EFB4-E9AB-5BCF64A8F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753E5-222F-4247-B690-60B7A3AB97A2}" type="datetimeFigureOut">
              <a:rPr lang="ko-KR" altLang="en-US" smtClean="0"/>
              <a:t>2023-12-13 Wed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DEDDF5C1-7057-2847-93BF-C208197E13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E7221736-7882-2E72-BDC8-617B996287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C99E3-EDE6-4304-A0FA-BAEE89AAAA3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5424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6B847066-7F97-99B0-3CCE-9388A57ABB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C1A4ED5D-2943-6A26-B717-11D548BACD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DA5AF38-7084-9F01-AF42-51415A120A1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B753E5-222F-4247-B690-60B7A3AB97A2}" type="datetimeFigureOut">
              <a:rPr lang="ko-KR" altLang="en-US" smtClean="0"/>
              <a:t>2023-12-13 Wed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08F9B0E-C6C2-A4A9-4E17-D84EAB5DE8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D3E31F5-1206-3417-BFE9-7344421522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0C99E3-EDE6-4304-A0FA-BAEE89AAAA3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74625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wdUp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4847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1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2482111"/>
            <a:ext cx="12192000" cy="829193"/>
          </a:xfrm>
          <a:prstGeom prst="rect">
            <a:avLst/>
          </a:prstGeom>
        </p:spPr>
        <p:txBody>
          <a:bodyPr tIns="0" bIns="0" anchor="b"/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rgbClr val="2585C2"/>
                </a:solidFill>
                <a:latin typeface="210 맨발의청춘 R" panose="02020603020101020101" pitchFamily="18" charset="-127"/>
                <a:ea typeface="210 맨발의청춘 R" panose="02020603020101020101" pitchFamily="18" charset="-127"/>
                <a:cs typeface="+mj-cs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5000" b="0" i="0" u="none" strike="noStrike" kern="1200" cap="none" spc="0" normalizeH="0" baseline="0" noProof="0">
              <a:ln>
                <a:noFill/>
              </a:ln>
              <a:solidFill>
                <a:srgbClr val="23A198"/>
              </a:solidFill>
              <a:effectLst/>
              <a:uLnTx/>
              <a:uFillTx/>
              <a:latin typeface="KoPub돋움체 Bold" panose="00000800000000000000" pitchFamily="2" charset="-127"/>
              <a:ea typeface="KoPub돋움체 Bold" panose="00000800000000000000" pitchFamily="2" charset="-127"/>
              <a:cs typeface="+mj-cs"/>
            </a:endParaRPr>
          </a:p>
          <a:p>
            <a:pPr marL="0" marR="0" lvl="0" indent="0" algn="ctr" defTabSz="914400" rtl="0" eaLnBrk="1" fontAlgn="auto" latinLnBrk="1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5000" b="0" i="0" u="none" strike="noStrike" kern="1200" cap="none" spc="0" normalizeH="0" baseline="0" noProof="0">
              <a:ln>
                <a:noFill/>
              </a:ln>
              <a:solidFill>
                <a:srgbClr val="23A198"/>
              </a:solidFill>
              <a:effectLst/>
              <a:uLnTx/>
              <a:uFillTx/>
              <a:latin typeface="KoPub돋움체 Bold" panose="00000800000000000000" pitchFamily="2" charset="-127"/>
              <a:ea typeface="KoPub돋움체 Bold" panose="00000800000000000000" pitchFamily="2" charset="-127"/>
              <a:cs typeface="+mj-cs"/>
            </a:endParaRPr>
          </a:p>
          <a:p>
            <a:pPr marL="0" marR="0" lvl="0" indent="0" algn="ctr" defTabSz="914400" rtl="0" eaLnBrk="1" fontAlgn="auto" latinLnBrk="1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5000" b="0" i="0" u="none" strike="noStrike" kern="1200" cap="none" spc="0" normalizeH="0" baseline="0" noProof="0">
                <a:ln>
                  <a:noFill/>
                </a:ln>
                <a:solidFill>
                  <a:srgbClr val="23A198"/>
                </a:solidFill>
                <a:effectLst/>
                <a:uLnTx/>
                <a:uFillTx/>
                <a:latin typeface="KoPub돋움체 Bold" panose="00000800000000000000" pitchFamily="2" charset="-127"/>
                <a:ea typeface="KoPub돋움체 Bold" panose="00000800000000000000" pitchFamily="2" charset="-127"/>
                <a:cs typeface="+mj-cs"/>
              </a:rPr>
              <a:t>JDBC </a:t>
            </a:r>
            <a:r>
              <a:rPr kumimoji="0" lang="ko-KR" altLang="en-US" sz="5000" b="0" i="0" u="none" strike="noStrike" kern="1200" cap="none" spc="0" normalizeH="0" baseline="0" noProof="0">
                <a:ln>
                  <a:noFill/>
                </a:ln>
                <a:solidFill>
                  <a:srgbClr val="23A198"/>
                </a:solidFill>
                <a:effectLst/>
                <a:uLnTx/>
                <a:uFillTx/>
                <a:latin typeface="KoPub돋움체 Bold" panose="00000800000000000000" pitchFamily="2" charset="-127"/>
                <a:ea typeface="KoPub돋움체 Bold" panose="00000800000000000000" pitchFamily="2" charset="-127"/>
                <a:cs typeface="+mj-cs"/>
              </a:rPr>
              <a:t>프로그래밍 제대로 배우기 </a:t>
            </a:r>
            <a:r>
              <a:rPr kumimoji="0" lang="en-US" altLang="ko-KR" sz="5000" b="0" i="0" u="none" strike="noStrike" kern="1200" cap="none" spc="0" normalizeH="0" baseline="0" noProof="0">
                <a:ln>
                  <a:noFill/>
                </a:ln>
                <a:solidFill>
                  <a:srgbClr val="23A198"/>
                </a:solidFill>
                <a:effectLst/>
                <a:uLnTx/>
                <a:uFillTx/>
                <a:latin typeface="KoPub돋움체 Bold" panose="00000800000000000000" pitchFamily="2" charset="-127"/>
                <a:ea typeface="KoPub돋움체 Bold" panose="00000800000000000000" pitchFamily="2" charset="-127"/>
                <a:cs typeface="+mj-cs"/>
              </a:rPr>
              <a:t>(</a:t>
            </a:r>
            <a:r>
              <a:rPr kumimoji="0" lang="ko-KR" altLang="en-US" sz="5000" b="0" i="0" u="none" strike="noStrike" kern="1200" cap="none" spc="0" normalizeH="0" baseline="0" noProof="0">
                <a:ln>
                  <a:noFill/>
                </a:ln>
                <a:solidFill>
                  <a:srgbClr val="23A198"/>
                </a:solidFill>
                <a:effectLst/>
                <a:uLnTx/>
                <a:uFillTx/>
                <a:latin typeface="KoPub돋움체 Bold" panose="00000800000000000000" pitchFamily="2" charset="-127"/>
                <a:ea typeface="KoPub돋움체 Bold" panose="00000800000000000000" pitchFamily="2" charset="-127"/>
                <a:cs typeface="+mj-cs"/>
              </a:rPr>
              <a:t>기초</a:t>
            </a:r>
            <a:r>
              <a:rPr kumimoji="0" lang="en-US" altLang="ko-KR" sz="5000" b="0" i="0" u="none" strike="noStrike" kern="1200" cap="none" spc="0" normalizeH="0" baseline="0" noProof="0">
                <a:ln>
                  <a:noFill/>
                </a:ln>
                <a:solidFill>
                  <a:srgbClr val="23A198"/>
                </a:solidFill>
                <a:effectLst/>
                <a:uLnTx/>
                <a:uFillTx/>
                <a:latin typeface="KoPub돋움체 Bold" panose="00000800000000000000" pitchFamily="2" charset="-127"/>
                <a:ea typeface="KoPub돋움체 Bold" panose="00000800000000000000" pitchFamily="2" charset="-127"/>
                <a:cs typeface="+mj-cs"/>
              </a:rPr>
              <a:t>)</a:t>
            </a:r>
            <a:endParaRPr kumimoji="0" lang="en-US" altLang="ko-KR" sz="5000" b="0" i="0" u="none" strike="noStrike" kern="1200" cap="none" spc="0" normalizeH="0" baseline="0" noProof="0" dirty="0">
              <a:ln>
                <a:noFill/>
              </a:ln>
              <a:solidFill>
                <a:srgbClr val="23A198"/>
              </a:solidFill>
              <a:effectLst/>
              <a:uLnTx/>
              <a:uFillTx/>
              <a:latin typeface="KoPub돋움체 Bold" panose="00000800000000000000" pitchFamily="2" charset="-127"/>
              <a:ea typeface="KoPub돋움체 Bold" panose="00000800000000000000" pitchFamily="2" charset="-127"/>
              <a:cs typeface="+mj-cs"/>
            </a:endParaRPr>
          </a:p>
        </p:txBody>
      </p:sp>
      <p:sp>
        <p:nvSpPr>
          <p:cNvPr id="6" name="텍스트 개체 틀 42"/>
          <p:cNvSpPr txBox="1">
            <a:spLocks/>
          </p:cNvSpPr>
          <p:nvPr/>
        </p:nvSpPr>
        <p:spPr>
          <a:xfrm>
            <a:off x="-1" y="3334531"/>
            <a:ext cx="12192001" cy="607907"/>
          </a:xfrm>
          <a:prstGeom prst="rect">
            <a:avLst/>
          </a:prstGeom>
        </p:spPr>
        <p:txBody>
          <a:bodyPr bIns="0" anchor="t"/>
          <a:lstStyle>
            <a:lvl1pPr marL="45720" indent="0" algn="ctr" defTabSz="914400" rtl="0" eaLnBrk="1" latinLnBrk="1" hangingPunct="1">
              <a:lnSpc>
                <a:spcPct val="10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4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210 맨발의청춘 R" panose="02020603020101020101" pitchFamily="18" charset="-127"/>
                <a:ea typeface="210 맨발의청춘 R" panose="02020603020101020101" pitchFamily="18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marR="0" lvl="0" indent="0" algn="ctr" defTabSz="914400" rtl="0" eaLnBrk="1" fontAlgn="auto" latinLnBrk="1" hangingPunct="1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>
                <a:srgbClr val="5B9BD5"/>
              </a:buClr>
              <a:buSzPct val="80000"/>
              <a:buFont typeface="Corbel" pitchFamily="34" charset="0"/>
              <a:buNone/>
              <a:tabLst/>
              <a:defRPr/>
            </a:pPr>
            <a:r>
              <a:rPr kumimoji="0" lang="ko-KR" alt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KoPub돋움체 Bold" panose="00000800000000000000" pitchFamily="2" charset="-127"/>
                <a:ea typeface="KoPub돋움체 Bold" panose="00000800000000000000" pitchFamily="2" charset="-127"/>
                <a:cs typeface="+mn-cs"/>
              </a:rPr>
              <a:t>강사 이재현</a:t>
            </a:r>
          </a:p>
        </p:txBody>
      </p:sp>
      <p:sp>
        <p:nvSpPr>
          <p:cNvPr id="7" name="텍스트 개체 틀 20"/>
          <p:cNvSpPr txBox="1">
            <a:spLocks/>
          </p:cNvSpPr>
          <p:nvPr/>
        </p:nvSpPr>
        <p:spPr>
          <a:xfrm>
            <a:off x="5418668" y="1471639"/>
            <a:ext cx="6723593" cy="388938"/>
          </a:xfrm>
          <a:prstGeom prst="rect">
            <a:avLst/>
          </a:prstGeom>
        </p:spPr>
        <p:txBody>
          <a:bodyPr lIns="0"/>
          <a:lstStyle>
            <a:lvl1pPr marL="45720" indent="0" algn="r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marR="0" lvl="0" indent="0" algn="r" defTabSz="914400" rtl="0" eaLnBrk="1" fontAlgn="auto" latinLnBrk="1" hangingPunct="1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5B9BD5"/>
              </a:buClr>
              <a:buSzPct val="80000"/>
              <a:buFont typeface="Corbel" pitchFamily="34" charset="0"/>
              <a:buNone/>
              <a:tabLst/>
              <a:defRPr/>
            </a:pPr>
            <a:endParaRPr kumimoji="0" lang="ko-KR" altLang="en-US" sz="22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나눔스퀘어라운드 Bold" panose="020B0600000101010101" pitchFamily="50" charset="-127"/>
              <a:ea typeface="나눔스퀘어라운드 Bold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28170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A8D532C-F185-3955-1976-F2CB537BB3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4283" y="1887523"/>
            <a:ext cx="11601974" cy="6350466"/>
          </a:xfrm>
        </p:spPr>
        <p:txBody>
          <a:bodyPr>
            <a:normAutofit/>
          </a:bodyPr>
          <a:lstStyle/>
          <a:p>
            <a:r>
              <a:rPr lang="en-US" altLang="ko-KR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ResultSet executeQuery(String sql) – SELECT </a:t>
            </a:r>
            <a:r>
              <a:rPr lang="ko-KR" altLang="en-US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쿼리 실행 시</a:t>
            </a:r>
            <a:endParaRPr lang="en-US" altLang="ko-KR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pPr marL="0" indent="0">
              <a:buNone/>
            </a:pPr>
            <a:endParaRPr lang="en-US" altLang="ko-KR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r>
              <a:rPr lang="en-US" altLang="ko-KR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int executeUpdate(String sql) – INSERT, UPDATE, DELETE </a:t>
            </a:r>
            <a:r>
              <a:rPr lang="ko-KR" altLang="en-US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쿼리 실행 시</a:t>
            </a:r>
            <a:endParaRPr lang="en-US" altLang="ko-KR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pPr marL="0" indent="0">
              <a:buNone/>
            </a:pPr>
            <a:endParaRPr lang="en-US" altLang="ko-KR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r>
              <a:rPr lang="en-US" altLang="ko-KR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boolean execute(String sql) – </a:t>
            </a:r>
            <a:r>
              <a:rPr lang="ko-KR" altLang="en-US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외부에서 아직 정해지지 않은 </a:t>
            </a:r>
            <a:r>
              <a:rPr lang="en-US" altLang="ko-KR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SQL </a:t>
            </a:r>
            <a:r>
              <a:rPr lang="ko-KR" altLang="en-US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쿼리문을</a:t>
            </a:r>
            <a:r>
              <a:rPr lang="en-US" altLang="ko-KR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 </a:t>
            </a:r>
            <a:r>
              <a:rPr lang="ko-KR" altLang="en-US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입력받아서 실행시 사용 </a:t>
            </a:r>
            <a:r>
              <a:rPr lang="en-US" altLang="ko-KR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ResultSet</a:t>
            </a:r>
            <a:r>
              <a:rPr lang="ko-KR" altLang="en-US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이 존재하면 </a:t>
            </a:r>
            <a:r>
              <a:rPr lang="en-US" altLang="ko-KR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true</a:t>
            </a:r>
            <a:r>
              <a:rPr lang="ko-KR" altLang="en-US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를 아닐시 </a:t>
            </a:r>
            <a:r>
              <a:rPr lang="en-US" altLang="ko-KR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false</a:t>
            </a:r>
            <a:r>
              <a:rPr lang="ko-KR" altLang="en-US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를 반환</a:t>
            </a:r>
            <a:endParaRPr lang="en-US" altLang="ko-KR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089999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A8D532C-F185-3955-1976-F2CB537BB3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3519" y="436228"/>
            <a:ext cx="11601974" cy="6350466"/>
          </a:xfrm>
        </p:spPr>
        <p:txBody>
          <a:bodyPr>
            <a:normAutofit/>
          </a:bodyPr>
          <a:lstStyle/>
          <a:p>
            <a:r>
              <a:rPr lang="en-US" altLang="ko-KR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ResultSet</a:t>
            </a:r>
            <a:r>
              <a:rPr lang="ko-KR" altLang="en-US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에서 열을 가져올때 자료형에 따라 아래와 같은 메서드를 사용</a:t>
            </a:r>
            <a:endParaRPr lang="en-US" altLang="ko-KR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endParaRPr lang="en-US" altLang="ko-KR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pPr marL="0" indent="0">
              <a:buNone/>
            </a:pPr>
            <a:r>
              <a:rPr lang="en-US" altLang="ko-KR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getBoolean(</a:t>
            </a:r>
            <a:r>
              <a:rPr lang="ko-KR" altLang="en-US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열이름 혹은 인덱스</a:t>
            </a:r>
            <a:r>
              <a:rPr lang="en-US" altLang="ko-KR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)    </a:t>
            </a:r>
            <a:r>
              <a:rPr lang="ko-KR" altLang="en-US" sz="24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예</a:t>
            </a:r>
            <a:r>
              <a:rPr lang="en-US" altLang="ko-KR" sz="24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) getBoolean("col1") </a:t>
            </a:r>
            <a:r>
              <a:rPr lang="ko-KR" altLang="en-US" sz="24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혹은 </a:t>
            </a:r>
            <a:r>
              <a:rPr lang="en-US" altLang="ko-KR" sz="24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getBoolean(1)</a:t>
            </a:r>
          </a:p>
          <a:p>
            <a:pPr marL="0" indent="0">
              <a:buNone/>
            </a:pPr>
            <a:r>
              <a:rPr lang="en-US" altLang="ko-KR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getByte(</a:t>
            </a:r>
            <a:r>
              <a:rPr lang="ko-KR" altLang="en-US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열이름 혹은 인덱스</a:t>
            </a:r>
            <a:r>
              <a:rPr lang="en-US" altLang="ko-KR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)</a:t>
            </a:r>
          </a:p>
          <a:p>
            <a:pPr marL="0" indent="0">
              <a:buNone/>
            </a:pPr>
            <a:r>
              <a:rPr lang="en-US" altLang="ko-KR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getDate(</a:t>
            </a:r>
            <a:r>
              <a:rPr lang="ko-KR" altLang="en-US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열이름 혹은 인덱스</a:t>
            </a:r>
            <a:r>
              <a:rPr lang="en-US" altLang="ko-KR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)</a:t>
            </a:r>
          </a:p>
          <a:p>
            <a:pPr marL="0" indent="0">
              <a:buNone/>
            </a:pPr>
            <a:r>
              <a:rPr lang="en-US" altLang="ko-KR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getDouble(</a:t>
            </a:r>
            <a:r>
              <a:rPr lang="ko-KR" altLang="en-US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열이름 혹은 인덱스</a:t>
            </a:r>
            <a:r>
              <a:rPr lang="en-US" altLang="ko-KR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)</a:t>
            </a:r>
          </a:p>
          <a:p>
            <a:pPr marL="0" indent="0">
              <a:buNone/>
            </a:pPr>
            <a:r>
              <a:rPr lang="en-US" altLang="ko-KR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getFloat(</a:t>
            </a:r>
            <a:r>
              <a:rPr lang="ko-KR" altLang="en-US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열이름 혹은 인덱스</a:t>
            </a:r>
            <a:r>
              <a:rPr lang="en-US" altLang="ko-KR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)</a:t>
            </a:r>
          </a:p>
          <a:p>
            <a:pPr marL="0" indent="0">
              <a:buNone/>
            </a:pPr>
            <a:r>
              <a:rPr lang="en-US" altLang="ko-KR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getInt(</a:t>
            </a:r>
            <a:r>
              <a:rPr lang="ko-KR" altLang="en-US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열이름 혹은 인덱스</a:t>
            </a:r>
            <a:r>
              <a:rPr lang="en-US" altLang="ko-KR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)</a:t>
            </a:r>
          </a:p>
          <a:p>
            <a:pPr marL="0" indent="0">
              <a:buNone/>
            </a:pPr>
            <a:r>
              <a:rPr lang="en-US" altLang="ko-KR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getLong(</a:t>
            </a:r>
            <a:r>
              <a:rPr lang="ko-KR" altLang="en-US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열이름 혹은 인덱스</a:t>
            </a:r>
            <a:r>
              <a:rPr lang="en-US" altLang="ko-KR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)</a:t>
            </a:r>
          </a:p>
          <a:p>
            <a:pPr marL="0" indent="0">
              <a:buNone/>
            </a:pPr>
            <a:r>
              <a:rPr lang="en-US" altLang="ko-KR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getObject(</a:t>
            </a:r>
            <a:r>
              <a:rPr lang="ko-KR" altLang="en-US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열이름 혹은 인덱스</a:t>
            </a:r>
            <a:r>
              <a:rPr lang="en-US" altLang="ko-KR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)</a:t>
            </a:r>
          </a:p>
          <a:p>
            <a:pPr marL="0" indent="0">
              <a:buNone/>
            </a:pPr>
            <a:r>
              <a:rPr lang="en-US" altLang="ko-KR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getString(</a:t>
            </a:r>
            <a:r>
              <a:rPr lang="ko-KR" altLang="en-US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열이름 혹은 인덱스</a:t>
            </a:r>
            <a:r>
              <a:rPr lang="en-US" altLang="ko-KR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7773025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A8D532C-F185-3955-1976-F2CB537BB3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9116" y="595618"/>
            <a:ext cx="11601974" cy="6350466"/>
          </a:xfrm>
        </p:spPr>
        <p:txBody>
          <a:bodyPr>
            <a:normAutofit/>
          </a:bodyPr>
          <a:lstStyle/>
          <a:p>
            <a:r>
              <a:rPr lang="en-US" altLang="ko-KR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JDBC</a:t>
            </a:r>
            <a:r>
              <a:rPr lang="ko-KR" altLang="en-US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에서는 </a:t>
            </a:r>
            <a:r>
              <a:rPr lang="en-US" altLang="ko-KR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Statement</a:t>
            </a:r>
            <a:r>
              <a:rPr lang="ko-KR" altLang="en-US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를 보완한 객체로 </a:t>
            </a:r>
            <a:r>
              <a:rPr lang="en-US" altLang="ko-KR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PreparedStatement</a:t>
            </a:r>
            <a:r>
              <a:rPr lang="ko-KR" altLang="en-US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를 제공</a:t>
            </a:r>
            <a:endParaRPr lang="en-US" altLang="ko-KR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pPr marL="0" indent="0">
              <a:buNone/>
            </a:pPr>
            <a:endParaRPr lang="en-US" altLang="ko-KR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r>
              <a:rPr lang="en-US" altLang="ko-KR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PreparedStatement </a:t>
            </a:r>
            <a:r>
              <a:rPr lang="ko-KR" altLang="en-US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사용시 </a:t>
            </a:r>
            <a:r>
              <a:rPr lang="en-US" altLang="ko-KR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printf </a:t>
            </a:r>
            <a:r>
              <a:rPr lang="ko-KR" altLang="en-US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메서드와 유사하게 외부에서 입력받는 부분은 </a:t>
            </a:r>
            <a:r>
              <a:rPr lang="en-US" altLang="ko-KR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?</a:t>
            </a:r>
            <a:r>
              <a:rPr lang="ko-KR" altLang="en-US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로 대체하여 사용 가능</a:t>
            </a:r>
            <a:endParaRPr lang="en-US" altLang="ko-KR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endParaRPr lang="en-US" altLang="ko-KR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r>
              <a:rPr lang="ko-KR" altLang="en-US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각 쿼리의 </a:t>
            </a:r>
            <a:r>
              <a:rPr lang="en-US" altLang="ko-KR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?</a:t>
            </a:r>
            <a:r>
              <a:rPr lang="ko-KR" altLang="en-US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당 </a:t>
            </a:r>
            <a:r>
              <a:rPr lang="en-US" altLang="ko-KR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1,2,3 … </a:t>
            </a:r>
            <a:r>
              <a:rPr lang="ko-KR" altLang="en-US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의 번호를 자동으로 부여받는다</a:t>
            </a:r>
            <a:endParaRPr lang="en-US" altLang="ko-KR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endParaRPr lang="en-US" altLang="ko-KR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3DF4E11-6983-4A6F-D828-B66281EA8F85}"/>
              </a:ext>
            </a:extLst>
          </p:cNvPr>
          <p:cNvSpPr txBox="1"/>
          <p:nvPr/>
        </p:nvSpPr>
        <p:spPr>
          <a:xfrm>
            <a:off x="2149679" y="4315784"/>
            <a:ext cx="7245991" cy="175432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altLang="ko-KR" sz="1800">
                <a:solidFill>
                  <a:srgbClr val="6A3E3E"/>
                </a:solidFill>
                <a:effectLst/>
                <a:latin typeface="Consolas" panose="020B0609020204030204" pitchFamily="49" charset="0"/>
              </a:rPr>
              <a:t>query</a:t>
            </a:r>
            <a:r>
              <a:rPr lang="en-US" altLang="ko-KR" sz="180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=</a:t>
            </a:r>
            <a:r>
              <a:rPr lang="en-US" altLang="ko-KR" sz="1800">
                <a:solidFill>
                  <a:srgbClr val="2A00FF"/>
                </a:solidFill>
                <a:effectLst/>
                <a:latin typeface="Consolas" panose="020B0609020204030204" pitchFamily="49" charset="0"/>
              </a:rPr>
              <a:t>"INSERT INTO test3(1, 2, 3) VALUES (?, ?, ?)"</a:t>
            </a:r>
            <a:r>
              <a:rPr lang="en-US" altLang="ko-KR" sz="180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altLang="ko-KR" sz="180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PreparedStatement </a:t>
            </a:r>
            <a:r>
              <a:rPr lang="en-US" altLang="ko-KR" sz="1800">
                <a:solidFill>
                  <a:srgbClr val="6A3E3E"/>
                </a:solidFill>
                <a:effectLst/>
                <a:latin typeface="Consolas" panose="020B0609020204030204" pitchFamily="49" charset="0"/>
              </a:rPr>
              <a:t>pstmt</a:t>
            </a:r>
            <a:r>
              <a:rPr lang="en-US" altLang="ko-KR" sz="180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 = </a:t>
            </a:r>
            <a:r>
              <a:rPr lang="en-US" altLang="ko-KR" sz="1800">
                <a:solidFill>
                  <a:srgbClr val="6A3E3E"/>
                </a:solidFill>
                <a:effectLst/>
                <a:latin typeface="Consolas" panose="020B0609020204030204" pitchFamily="49" charset="0"/>
              </a:rPr>
              <a:t>conn</a:t>
            </a:r>
            <a:r>
              <a:rPr lang="en-US" altLang="ko-KR" sz="180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.prepareStatement(</a:t>
            </a:r>
            <a:r>
              <a:rPr lang="en-US" altLang="ko-KR" sz="1800">
                <a:solidFill>
                  <a:srgbClr val="6A3E3E"/>
                </a:solidFill>
                <a:effectLst/>
                <a:latin typeface="Consolas" panose="020B0609020204030204" pitchFamily="49" charset="0"/>
              </a:rPr>
              <a:t>query</a:t>
            </a:r>
            <a:r>
              <a:rPr lang="en-US" altLang="ko-KR" sz="180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);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altLang="ko-KR" sz="1800">
                <a:solidFill>
                  <a:srgbClr val="6A3E3E"/>
                </a:solidFill>
                <a:effectLst/>
                <a:latin typeface="Consolas" panose="020B0609020204030204" pitchFamily="49" charset="0"/>
              </a:rPr>
              <a:t>pstmt</a:t>
            </a:r>
            <a:r>
              <a:rPr lang="en-US" altLang="ko-KR" sz="180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.setInt(1, 10);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altLang="ko-KR" sz="1800">
                <a:solidFill>
                  <a:srgbClr val="6A3E3E"/>
                </a:solidFill>
                <a:effectLst/>
                <a:latin typeface="Consolas" panose="020B0609020204030204" pitchFamily="49" charset="0"/>
              </a:rPr>
              <a:t>pstmt</a:t>
            </a:r>
            <a:r>
              <a:rPr lang="en-US" altLang="ko-KR" sz="180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.setInt(2, 30);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altLang="ko-KR" sz="1800">
                <a:solidFill>
                  <a:srgbClr val="6A3E3E"/>
                </a:solidFill>
                <a:effectLst/>
                <a:latin typeface="Consolas" panose="020B0609020204030204" pitchFamily="49" charset="0"/>
              </a:rPr>
              <a:t>pstmt</a:t>
            </a:r>
            <a:r>
              <a:rPr lang="en-US" altLang="ko-KR" sz="180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.setInt(3, 1);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altLang="ko-KR" sz="1800">
                <a:solidFill>
                  <a:srgbClr val="6A3E3E"/>
                </a:solidFill>
                <a:effectLst/>
                <a:latin typeface="Consolas" panose="020B0609020204030204" pitchFamily="49" charset="0"/>
              </a:rPr>
              <a:t>pstmt</a:t>
            </a:r>
            <a:r>
              <a:rPr lang="en-US" altLang="ko-KR" sz="180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.executeUpdate();</a:t>
            </a:r>
          </a:p>
        </p:txBody>
      </p:sp>
    </p:spTree>
    <p:extLst>
      <p:ext uri="{BB962C8B-B14F-4D97-AF65-F5344CB8AC3E}">
        <p14:creationId xmlns:p14="http://schemas.microsoft.com/office/powerpoint/2010/main" val="2572244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A8D532C-F185-3955-1976-F2CB537BB3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3519" y="436228"/>
            <a:ext cx="11601974" cy="6350466"/>
          </a:xfrm>
        </p:spPr>
        <p:txBody>
          <a:bodyPr>
            <a:normAutofit/>
          </a:bodyPr>
          <a:lstStyle/>
          <a:p>
            <a:r>
              <a:rPr lang="en-US" altLang="ko-KR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PreparedStatement</a:t>
            </a:r>
            <a:r>
              <a:rPr lang="ko-KR" altLang="en-US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에서 </a:t>
            </a:r>
            <a:r>
              <a:rPr lang="en-US" altLang="ko-KR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?</a:t>
            </a:r>
            <a:r>
              <a:rPr lang="ko-KR" altLang="en-US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가 들어간 쿼리 사용시 다음의 메서드를 사용가능</a:t>
            </a:r>
            <a:endParaRPr lang="en-US" altLang="ko-KR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endParaRPr lang="en-US" altLang="ko-KR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pPr marL="0" indent="0">
              <a:buNone/>
            </a:pPr>
            <a:r>
              <a:rPr lang="en-US" altLang="ko-KR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setBoolean(</a:t>
            </a:r>
            <a:r>
              <a:rPr lang="ko-KR" altLang="en-US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번호</a:t>
            </a:r>
            <a:r>
              <a:rPr lang="en-US" altLang="ko-KR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, </a:t>
            </a:r>
            <a:r>
              <a:rPr lang="ko-KR" altLang="en-US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값</a:t>
            </a:r>
            <a:r>
              <a:rPr lang="en-US" altLang="ko-KR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)    </a:t>
            </a:r>
            <a:r>
              <a:rPr lang="ko-KR" altLang="en-US" sz="24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예</a:t>
            </a:r>
            <a:r>
              <a:rPr lang="en-US" altLang="ko-KR" sz="24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) setString(1, "col1")</a:t>
            </a:r>
          </a:p>
          <a:p>
            <a:pPr marL="0" indent="0">
              <a:buNone/>
            </a:pPr>
            <a:r>
              <a:rPr lang="en-US" altLang="ko-KR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setByte(</a:t>
            </a:r>
            <a:r>
              <a:rPr lang="ko-KR" altLang="en-US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번호</a:t>
            </a:r>
            <a:r>
              <a:rPr lang="en-US" altLang="ko-KR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, </a:t>
            </a:r>
            <a:r>
              <a:rPr lang="ko-KR" altLang="en-US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값</a:t>
            </a:r>
            <a:r>
              <a:rPr lang="en-US" altLang="ko-KR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)</a:t>
            </a:r>
          </a:p>
          <a:p>
            <a:pPr marL="0" indent="0">
              <a:buNone/>
            </a:pPr>
            <a:r>
              <a:rPr lang="en-US" altLang="ko-KR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setDate(</a:t>
            </a:r>
            <a:r>
              <a:rPr lang="ko-KR" altLang="en-US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번호</a:t>
            </a:r>
            <a:r>
              <a:rPr lang="en-US" altLang="ko-KR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, </a:t>
            </a:r>
            <a:r>
              <a:rPr lang="ko-KR" altLang="en-US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값</a:t>
            </a:r>
            <a:r>
              <a:rPr lang="en-US" altLang="ko-KR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)</a:t>
            </a:r>
          </a:p>
          <a:p>
            <a:pPr marL="0" indent="0">
              <a:buNone/>
            </a:pPr>
            <a:r>
              <a:rPr lang="en-US" altLang="ko-KR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setDouble(</a:t>
            </a:r>
            <a:r>
              <a:rPr lang="ko-KR" altLang="en-US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번호</a:t>
            </a:r>
            <a:r>
              <a:rPr lang="en-US" altLang="ko-KR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, </a:t>
            </a:r>
            <a:r>
              <a:rPr lang="ko-KR" altLang="en-US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값</a:t>
            </a:r>
            <a:r>
              <a:rPr lang="en-US" altLang="ko-KR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)</a:t>
            </a:r>
          </a:p>
          <a:p>
            <a:pPr marL="0" indent="0">
              <a:buNone/>
            </a:pPr>
            <a:r>
              <a:rPr lang="en-US" altLang="ko-KR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setFloat(</a:t>
            </a:r>
            <a:r>
              <a:rPr lang="ko-KR" altLang="en-US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번호</a:t>
            </a:r>
            <a:r>
              <a:rPr lang="en-US" altLang="ko-KR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, </a:t>
            </a:r>
            <a:r>
              <a:rPr lang="ko-KR" altLang="en-US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값</a:t>
            </a:r>
            <a:r>
              <a:rPr lang="en-US" altLang="ko-KR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)</a:t>
            </a:r>
          </a:p>
          <a:p>
            <a:pPr marL="0" indent="0">
              <a:buNone/>
            </a:pPr>
            <a:r>
              <a:rPr lang="en-US" altLang="ko-KR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setInt(</a:t>
            </a:r>
            <a:r>
              <a:rPr lang="ko-KR" altLang="en-US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번호</a:t>
            </a:r>
            <a:r>
              <a:rPr lang="en-US" altLang="ko-KR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, </a:t>
            </a:r>
            <a:r>
              <a:rPr lang="ko-KR" altLang="en-US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값</a:t>
            </a:r>
            <a:r>
              <a:rPr lang="en-US" altLang="ko-KR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)</a:t>
            </a:r>
          </a:p>
          <a:p>
            <a:pPr marL="0" indent="0">
              <a:buNone/>
            </a:pPr>
            <a:r>
              <a:rPr lang="en-US" altLang="ko-KR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setLong(</a:t>
            </a:r>
            <a:r>
              <a:rPr lang="ko-KR" altLang="en-US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번호</a:t>
            </a:r>
            <a:r>
              <a:rPr lang="en-US" altLang="ko-KR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, </a:t>
            </a:r>
            <a:r>
              <a:rPr lang="ko-KR" altLang="en-US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값</a:t>
            </a:r>
            <a:r>
              <a:rPr lang="en-US" altLang="ko-KR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)</a:t>
            </a:r>
          </a:p>
          <a:p>
            <a:pPr marL="0" indent="0">
              <a:buNone/>
            </a:pPr>
            <a:r>
              <a:rPr lang="en-US" altLang="ko-KR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setObject(</a:t>
            </a:r>
            <a:r>
              <a:rPr lang="ko-KR" altLang="en-US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번호</a:t>
            </a:r>
            <a:r>
              <a:rPr lang="en-US" altLang="ko-KR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, </a:t>
            </a:r>
            <a:r>
              <a:rPr lang="ko-KR" altLang="en-US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값</a:t>
            </a:r>
            <a:r>
              <a:rPr lang="en-US" altLang="ko-KR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)</a:t>
            </a:r>
          </a:p>
          <a:p>
            <a:pPr marL="0" indent="0">
              <a:buNone/>
            </a:pPr>
            <a:r>
              <a:rPr lang="en-US" altLang="ko-KR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setString(</a:t>
            </a:r>
            <a:r>
              <a:rPr lang="ko-KR" altLang="en-US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번호</a:t>
            </a:r>
            <a:r>
              <a:rPr lang="en-US" altLang="ko-KR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, </a:t>
            </a:r>
            <a:r>
              <a:rPr lang="ko-KR" altLang="en-US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값</a:t>
            </a:r>
            <a:r>
              <a:rPr lang="en-US" altLang="ko-KR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1385596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D8F7EDF8-6151-BB70-F3A3-4F294DAC03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716" y="172994"/>
            <a:ext cx="7837998" cy="976298"/>
          </a:xfrm>
        </p:spPr>
        <p:txBody>
          <a:bodyPr/>
          <a:lstStyle/>
          <a:p>
            <a:r>
              <a:rPr lang="en-US" altLang="ko-KR"/>
              <a:t>ResultSet</a:t>
            </a:r>
            <a:endParaRPr lang="ko-KR" altLang="en-US"/>
          </a:p>
        </p:txBody>
      </p:sp>
      <p:graphicFrame>
        <p:nvGraphicFramePr>
          <p:cNvPr id="2" name="표 2">
            <a:extLst>
              <a:ext uri="{FF2B5EF4-FFF2-40B4-BE49-F238E27FC236}">
                <a16:creationId xmlns:a16="http://schemas.microsoft.com/office/drawing/2014/main" id="{0AE42F73-AF8B-3AAC-DA5E-F5F37E06D0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0157578"/>
              </p:ext>
            </p:extLst>
          </p:nvPr>
        </p:nvGraphicFramePr>
        <p:xfrm>
          <a:off x="5553861" y="2271630"/>
          <a:ext cx="6274965" cy="4207215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2091655">
                  <a:extLst>
                    <a:ext uri="{9D8B030D-6E8A-4147-A177-3AD203B41FA5}">
                      <a16:colId xmlns:a16="http://schemas.microsoft.com/office/drawing/2014/main" val="2683054439"/>
                    </a:ext>
                  </a:extLst>
                </a:gridCol>
                <a:gridCol w="2091655">
                  <a:extLst>
                    <a:ext uri="{9D8B030D-6E8A-4147-A177-3AD203B41FA5}">
                      <a16:colId xmlns:a16="http://schemas.microsoft.com/office/drawing/2014/main" val="1993108949"/>
                    </a:ext>
                  </a:extLst>
                </a:gridCol>
                <a:gridCol w="2091655">
                  <a:extLst>
                    <a:ext uri="{9D8B030D-6E8A-4147-A177-3AD203B41FA5}">
                      <a16:colId xmlns:a16="http://schemas.microsoft.com/office/drawing/2014/main" val="622448887"/>
                    </a:ext>
                  </a:extLst>
                </a:gridCol>
              </a:tblGrid>
              <a:tr h="84144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/>
                        <a:t>col1</a:t>
                      </a:r>
                      <a:endParaRPr lang="ko-KR" altLang="en-US">
                        <a:latin typeface="KoPub돋움체 Bold" panose="00000800000000000000" pitchFamily="2" charset="-127"/>
                        <a:ea typeface="KoPub돋움체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/>
                        <a:t>col2</a:t>
                      </a:r>
                      <a:endParaRPr lang="ko-KR" altLang="en-US">
                        <a:latin typeface="KoPub돋움체 Bold" panose="00000800000000000000" pitchFamily="2" charset="-127"/>
                        <a:ea typeface="KoPub돋움체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/>
                        <a:t>col3</a:t>
                      </a:r>
                      <a:endParaRPr lang="ko-KR" altLang="en-US">
                        <a:latin typeface="KoPub돋움체 Bold" panose="00000800000000000000" pitchFamily="2" charset="-127"/>
                        <a:ea typeface="KoPub돋움체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9750136"/>
                  </a:ext>
                </a:extLst>
              </a:tr>
              <a:tr h="84144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/>
                        <a:t>1</a:t>
                      </a:r>
                      <a:endParaRPr lang="ko-KR" altLang="en-US">
                        <a:latin typeface="KoPub돋움체 Bold" panose="00000800000000000000" pitchFamily="2" charset="-127"/>
                        <a:ea typeface="KoPub돋움체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/>
                        <a:t>10</a:t>
                      </a:r>
                      <a:endParaRPr lang="ko-KR" altLang="en-US">
                        <a:latin typeface="KoPub돋움체 Bold" panose="00000800000000000000" pitchFamily="2" charset="-127"/>
                        <a:ea typeface="KoPub돋움체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/>
                        <a:t>1</a:t>
                      </a:r>
                      <a:endParaRPr lang="ko-KR" altLang="en-US">
                        <a:latin typeface="KoPub돋움체 Bold" panose="00000800000000000000" pitchFamily="2" charset="-127"/>
                        <a:ea typeface="KoPub돋움체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4717543"/>
                  </a:ext>
                </a:extLst>
              </a:tr>
              <a:tr h="84144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/>
                        <a:t>2</a:t>
                      </a:r>
                      <a:endParaRPr lang="ko-KR" altLang="en-US">
                        <a:latin typeface="KoPub돋움체 Bold" panose="00000800000000000000" pitchFamily="2" charset="-127"/>
                        <a:ea typeface="KoPub돋움체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/>
                        <a:t>20</a:t>
                      </a:r>
                      <a:endParaRPr lang="ko-KR" altLang="en-US">
                        <a:latin typeface="KoPub돋움체 Bold" panose="00000800000000000000" pitchFamily="2" charset="-127"/>
                        <a:ea typeface="KoPub돋움체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/>
                        <a:t>2</a:t>
                      </a:r>
                      <a:endParaRPr lang="ko-KR" altLang="en-US">
                        <a:latin typeface="KoPub돋움체 Bold" panose="00000800000000000000" pitchFamily="2" charset="-127"/>
                        <a:ea typeface="KoPub돋움체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3996362"/>
                  </a:ext>
                </a:extLst>
              </a:tr>
              <a:tr h="84144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/>
                        <a:t>2</a:t>
                      </a:r>
                      <a:endParaRPr lang="ko-KR" altLang="en-US">
                        <a:latin typeface="KoPub돋움체 Bold" panose="00000800000000000000" pitchFamily="2" charset="-127"/>
                        <a:ea typeface="KoPub돋움체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/>
                        <a:t>20</a:t>
                      </a:r>
                      <a:endParaRPr lang="ko-KR" altLang="en-US">
                        <a:latin typeface="KoPub돋움체 Bold" panose="00000800000000000000" pitchFamily="2" charset="-127"/>
                        <a:ea typeface="KoPub돋움체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/>
                        <a:t>3</a:t>
                      </a:r>
                      <a:endParaRPr lang="ko-KR" altLang="en-US">
                        <a:latin typeface="KoPub돋움체 Bold" panose="00000800000000000000" pitchFamily="2" charset="-127"/>
                        <a:ea typeface="KoPub돋움체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7456250"/>
                  </a:ext>
                </a:extLst>
              </a:tr>
              <a:tr h="84144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/>
                        <a:t>1</a:t>
                      </a:r>
                      <a:endParaRPr lang="ko-KR" altLang="en-US">
                        <a:latin typeface="KoPub돋움체 Bold" panose="00000800000000000000" pitchFamily="2" charset="-127"/>
                        <a:ea typeface="KoPub돋움체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/>
                        <a:t>2</a:t>
                      </a:r>
                      <a:endParaRPr lang="ko-KR" altLang="en-US">
                        <a:latin typeface="KoPub돋움체 Bold" panose="00000800000000000000" pitchFamily="2" charset="-127"/>
                        <a:ea typeface="KoPub돋움체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/>
                        <a:t>4</a:t>
                      </a:r>
                      <a:endParaRPr lang="ko-KR" altLang="en-US">
                        <a:latin typeface="KoPub돋움체 Bold" panose="00000800000000000000" pitchFamily="2" charset="-127"/>
                        <a:ea typeface="KoPub돋움체 Bold" panose="00000800000000000000" pitchFamily="2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9213142"/>
                  </a:ext>
                </a:extLst>
              </a:tr>
            </a:tbl>
          </a:graphicData>
        </a:graphic>
      </p:graphicFrame>
      <p:pic>
        <p:nvPicPr>
          <p:cNvPr id="5" name="그림 4">
            <a:extLst>
              <a:ext uri="{FF2B5EF4-FFF2-40B4-BE49-F238E27FC236}">
                <a16:creationId xmlns:a16="http://schemas.microsoft.com/office/drawing/2014/main" id="{E62F97DD-1923-1C66-8F1C-870946B883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147" y="3610303"/>
            <a:ext cx="4097568" cy="123014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69A80C3-C15C-FEA7-F250-C0F47296CDF9}"/>
              </a:ext>
            </a:extLst>
          </p:cNvPr>
          <p:cNvSpPr txBox="1"/>
          <p:nvPr/>
        </p:nvSpPr>
        <p:spPr>
          <a:xfrm>
            <a:off x="609716" y="924332"/>
            <a:ext cx="851482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/>
              <a:t>ResultSet</a:t>
            </a:r>
            <a:r>
              <a:rPr lang="ko-KR" altLang="en-US"/>
              <a:t>은 항상 호출시 자동으로 첫번째 행에 커서가 위치한다</a:t>
            </a:r>
            <a:endParaRPr lang="en-US" altLang="ko-KR"/>
          </a:p>
          <a:p>
            <a:endParaRPr lang="en-US" altLang="ko-KR"/>
          </a:p>
          <a:p>
            <a:endParaRPr lang="en-US" altLang="ko-KR"/>
          </a:p>
          <a:p>
            <a:endParaRPr lang="en-US" altLang="ko-KR"/>
          </a:p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70191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표 4">
            <a:extLst>
              <a:ext uri="{FF2B5EF4-FFF2-40B4-BE49-F238E27FC236}">
                <a16:creationId xmlns:a16="http://schemas.microsoft.com/office/drawing/2014/main" id="{A07EF9A7-3F29-ABBE-A9E3-8D39F86EFD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6381329"/>
              </p:ext>
            </p:extLst>
          </p:nvPr>
        </p:nvGraphicFramePr>
        <p:xfrm>
          <a:off x="869658" y="1041518"/>
          <a:ext cx="10452683" cy="411555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37109">
                  <a:extLst>
                    <a:ext uri="{9D8B030D-6E8A-4147-A177-3AD203B41FA5}">
                      <a16:colId xmlns:a16="http://schemas.microsoft.com/office/drawing/2014/main" val="440065535"/>
                    </a:ext>
                  </a:extLst>
                </a:gridCol>
                <a:gridCol w="6115574">
                  <a:extLst>
                    <a:ext uri="{9D8B030D-6E8A-4147-A177-3AD203B41FA5}">
                      <a16:colId xmlns:a16="http://schemas.microsoft.com/office/drawing/2014/main" val="3701373584"/>
                    </a:ext>
                  </a:extLst>
                </a:gridCol>
              </a:tblGrid>
              <a:tr h="493973">
                <a:tc>
                  <a:txBody>
                    <a:bodyPr/>
                    <a:lstStyle/>
                    <a:p>
                      <a:pPr algn="ctr"/>
                      <a:r>
                        <a:rPr lang="ko-KR" altLang="en-US">
                          <a:solidFill>
                            <a:schemeClr val="tx1"/>
                          </a:solidFill>
                          <a:effectLst/>
                        </a:rPr>
                        <a:t>메서드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>
                          <a:solidFill>
                            <a:schemeClr val="tx1"/>
                          </a:solidFill>
                          <a:effectLst/>
                        </a:rPr>
                        <a:t>기능 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69636473"/>
                  </a:ext>
                </a:extLst>
              </a:tr>
              <a:tr h="392817">
                <a:tc>
                  <a:txBody>
                    <a:bodyPr/>
                    <a:lstStyle/>
                    <a:p>
                      <a:pPr algn="l"/>
                      <a:r>
                        <a:rPr lang="en-US" b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boolean first();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ko-KR" sz="1400">
                          <a:solidFill>
                            <a:schemeClr val="tx1"/>
                          </a:solidFill>
                          <a:effectLst/>
                        </a:rPr>
                        <a:t>ResultSet </a:t>
                      </a:r>
                      <a:r>
                        <a:rPr lang="ko-KR" altLang="en-US" sz="1400">
                          <a:solidFill>
                            <a:schemeClr val="tx1"/>
                          </a:solidFill>
                          <a:effectLst/>
                        </a:rPr>
                        <a:t>참조 커서를 첫번째 행으로 이동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359059"/>
                  </a:ext>
                </a:extLst>
              </a:tr>
              <a:tr h="39281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b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boolean last();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ko-KR" sz="1400">
                          <a:solidFill>
                            <a:schemeClr val="tx1"/>
                          </a:solidFill>
                          <a:effectLst/>
                        </a:rPr>
                        <a:t>ResultSet </a:t>
                      </a:r>
                      <a:r>
                        <a:rPr lang="ko-KR" altLang="en-US" sz="1400">
                          <a:solidFill>
                            <a:schemeClr val="tx1"/>
                          </a:solidFill>
                          <a:effectLst/>
                        </a:rPr>
                        <a:t>참조 커서를 마지막 행으로 이동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3385091"/>
                  </a:ext>
                </a:extLst>
              </a:tr>
              <a:tr h="392817">
                <a:tc>
                  <a:txBody>
                    <a:bodyPr/>
                    <a:lstStyle/>
                    <a:p>
                      <a:pPr algn="l"/>
                      <a:r>
                        <a:rPr lang="en-US" b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boolean previous();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ko-KR" sz="1400">
                          <a:solidFill>
                            <a:schemeClr val="tx1"/>
                          </a:solidFill>
                          <a:effectLst/>
                        </a:rPr>
                        <a:t>ResultSet </a:t>
                      </a:r>
                      <a:r>
                        <a:rPr lang="ko-KR" altLang="en-US" sz="1400">
                          <a:solidFill>
                            <a:schemeClr val="tx1"/>
                          </a:solidFill>
                          <a:effectLst/>
                        </a:rPr>
                        <a:t>참조 커서를 이전 행으로 이동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8120101"/>
                  </a:ext>
                </a:extLst>
              </a:tr>
              <a:tr h="48862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b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boolean next();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>
                          <a:solidFill>
                            <a:schemeClr val="tx1"/>
                          </a:solidFill>
                          <a:effectLst/>
                        </a:rPr>
                        <a:t>ResultSet </a:t>
                      </a:r>
                      <a:r>
                        <a:rPr lang="ko-KR" altLang="en-US" sz="1400">
                          <a:solidFill>
                            <a:schemeClr val="tx1"/>
                          </a:solidFill>
                          <a:effectLst/>
                        </a:rPr>
                        <a:t>참조 커서를 다음 행으로 이동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6810095"/>
                  </a:ext>
                </a:extLst>
              </a:tr>
              <a:tr h="488627">
                <a:tc>
                  <a:txBody>
                    <a:bodyPr/>
                    <a:lstStyle/>
                    <a:p>
                      <a:pPr algn="l"/>
                      <a:r>
                        <a:rPr lang="en-US" b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boolean absolute(int row);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>
                          <a:solidFill>
                            <a:schemeClr val="tx1"/>
                          </a:solidFill>
                          <a:effectLst/>
                        </a:rPr>
                        <a:t>ResultSet </a:t>
                      </a:r>
                      <a:r>
                        <a:rPr lang="ko-KR" altLang="en-US" sz="1400">
                          <a:solidFill>
                            <a:schemeClr val="tx1"/>
                          </a:solidFill>
                          <a:effectLst/>
                        </a:rPr>
                        <a:t>참조 커서를 </a:t>
                      </a:r>
                      <a:r>
                        <a:rPr lang="en-US" altLang="ko-KR" sz="1400">
                          <a:solidFill>
                            <a:schemeClr val="tx1"/>
                          </a:solidFill>
                          <a:effectLst/>
                        </a:rPr>
                        <a:t>row </a:t>
                      </a:r>
                      <a:r>
                        <a:rPr lang="ko-KR" altLang="en-US" sz="1400">
                          <a:solidFill>
                            <a:schemeClr val="tx1"/>
                          </a:solidFill>
                          <a:effectLst/>
                        </a:rPr>
                        <a:t>번째 행으로 이동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59280"/>
                  </a:ext>
                </a:extLst>
              </a:tr>
              <a:tr h="48862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b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boolean isFirst();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ko-KR" sz="1400">
                          <a:solidFill>
                            <a:schemeClr val="tx1"/>
                          </a:solidFill>
                          <a:effectLst/>
                        </a:rPr>
                        <a:t>ResultSet</a:t>
                      </a:r>
                      <a:r>
                        <a:rPr lang="ko-KR" altLang="en-US" sz="1400">
                          <a:solidFill>
                            <a:schemeClr val="tx1"/>
                          </a:solidFill>
                          <a:effectLst/>
                        </a:rPr>
                        <a:t>의 커서가 첫번째에 위치해 있으면 </a:t>
                      </a:r>
                      <a:r>
                        <a:rPr lang="en-US" altLang="ko-KR" sz="1400">
                          <a:solidFill>
                            <a:schemeClr val="tx1"/>
                          </a:solidFill>
                          <a:effectLst/>
                        </a:rPr>
                        <a:t>true </a:t>
                      </a:r>
                      <a:r>
                        <a:rPr lang="ko-KR" altLang="en-US" sz="1400">
                          <a:solidFill>
                            <a:schemeClr val="tx1"/>
                          </a:solidFill>
                          <a:effectLst/>
                        </a:rPr>
                        <a:t>반환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8545341"/>
                  </a:ext>
                </a:extLst>
              </a:tr>
              <a:tr h="488627">
                <a:tc>
                  <a:txBody>
                    <a:bodyPr/>
                    <a:lstStyle/>
                    <a:p>
                      <a:pPr algn="l"/>
                      <a:r>
                        <a:rPr lang="en-US" b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boolean isLast();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ko-KR" sz="1400">
                          <a:solidFill>
                            <a:schemeClr val="tx1"/>
                          </a:solidFill>
                          <a:effectLst/>
                        </a:rPr>
                        <a:t>ResultSet</a:t>
                      </a:r>
                      <a:r>
                        <a:rPr lang="ko-KR" altLang="en-US" sz="1400">
                          <a:solidFill>
                            <a:schemeClr val="tx1"/>
                          </a:solidFill>
                          <a:effectLst/>
                        </a:rPr>
                        <a:t>의 커서가 마지막에 위치해있으면 </a:t>
                      </a:r>
                      <a:r>
                        <a:rPr lang="en-US" altLang="ko-KR" sz="1400">
                          <a:solidFill>
                            <a:schemeClr val="tx1"/>
                          </a:solidFill>
                          <a:effectLst/>
                        </a:rPr>
                        <a:t>true </a:t>
                      </a:r>
                      <a:r>
                        <a:rPr lang="ko-KR" altLang="en-US" sz="1400">
                          <a:solidFill>
                            <a:schemeClr val="tx1"/>
                          </a:solidFill>
                          <a:effectLst/>
                        </a:rPr>
                        <a:t>반환 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7672051"/>
                  </a:ext>
                </a:extLst>
              </a:tr>
              <a:tr h="48862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b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void close();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ko-KR" sz="1400">
                          <a:solidFill>
                            <a:schemeClr val="tx1"/>
                          </a:solidFill>
                          <a:effectLst/>
                        </a:rPr>
                        <a:t>ResultSet </a:t>
                      </a:r>
                      <a:r>
                        <a:rPr lang="ko-KR" altLang="en-US" sz="1400">
                          <a:solidFill>
                            <a:schemeClr val="tx1"/>
                          </a:solidFill>
                          <a:effectLst/>
                        </a:rPr>
                        <a:t>객체 해제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366115"/>
                  </a:ext>
                </a:extLst>
              </a:tr>
            </a:tbl>
          </a:graphicData>
        </a:graphic>
      </p:graphicFrame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D8F7EDF8-6151-BB70-F3A3-4F294DAC03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716" y="172994"/>
            <a:ext cx="7837998" cy="976298"/>
          </a:xfrm>
        </p:spPr>
        <p:txBody>
          <a:bodyPr/>
          <a:lstStyle/>
          <a:p>
            <a:r>
              <a:rPr lang="en-US" altLang="ko-KR"/>
              <a:t>ResultSet</a:t>
            </a:r>
            <a:r>
              <a:rPr lang="ko-KR" altLang="en-US"/>
              <a:t>클래스의 주요 메서드</a:t>
            </a:r>
          </a:p>
        </p:txBody>
      </p:sp>
    </p:spTree>
    <p:extLst>
      <p:ext uri="{BB962C8B-B14F-4D97-AF65-F5344CB8AC3E}">
        <p14:creationId xmlns:p14="http://schemas.microsoft.com/office/powerpoint/2010/main" val="925177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기본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as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399</TotalTime>
  <Words>398</Words>
  <Application>Microsoft Office PowerPoint</Application>
  <PresentationFormat>와이드스크린</PresentationFormat>
  <Paragraphs>80</Paragraphs>
  <Slides>7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2</vt:i4>
      </vt:variant>
      <vt:variant>
        <vt:lpstr>슬라이드 제목</vt:lpstr>
      </vt:variant>
      <vt:variant>
        <vt:i4>7</vt:i4>
      </vt:variant>
    </vt:vector>
  </HeadingPairs>
  <TitlesOfParts>
    <vt:vector size="16" baseType="lpstr">
      <vt:lpstr>KoPub돋움체 Bold</vt:lpstr>
      <vt:lpstr>KoPub돋움체 Light</vt:lpstr>
      <vt:lpstr>나눔스퀘어라운드 Bold</vt:lpstr>
      <vt:lpstr>맑은 고딕</vt:lpstr>
      <vt:lpstr>Arial</vt:lpstr>
      <vt:lpstr>Consolas</vt:lpstr>
      <vt:lpstr>Corbel</vt:lpstr>
      <vt:lpstr>Office 테마</vt:lpstr>
      <vt:lpstr>기본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MYPC</dc:creator>
  <cp:lastModifiedBy>MYPC</cp:lastModifiedBy>
  <cp:revision>15</cp:revision>
  <dcterms:created xsi:type="dcterms:W3CDTF">2023-12-01T04:42:01Z</dcterms:created>
  <dcterms:modified xsi:type="dcterms:W3CDTF">2023-12-13T05:52:27Z</dcterms:modified>
</cp:coreProperties>
</file>