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86" r:id="rId3"/>
    <p:sldId id="287" r:id="rId4"/>
    <p:sldId id="257" r:id="rId5"/>
    <p:sldId id="260" r:id="rId6"/>
    <p:sldId id="258" r:id="rId7"/>
    <p:sldId id="259" r:id="rId8"/>
    <p:sldId id="288" r:id="rId9"/>
    <p:sldId id="289" r:id="rId10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A99EDEA-0F2E-9C3A-01FA-1C426A7563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3795267-BE60-20F6-F7CF-A6C34EFA63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861DEAF-0498-71C0-914A-4B7E61281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2023-12-02 Sat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5D48E90-503C-B7D3-5876-B8C28A9134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5D01417-1D4D-0ADF-711D-8206D2E73B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0065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7CE70A6-A58F-6092-F7FA-FA22605591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1D3120EA-3BA8-D3EB-C1FD-BBEA4F2345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462643B-7098-733D-73D4-ED5473F19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2023-12-02 Sat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C702FB2-5E1B-270B-1493-E53616E19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1E8F82E-7969-0FE9-75EA-498E492D9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5115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A65F481-07EE-4388-6B81-2247CD3E82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DCAD7DC4-C8A0-0F0A-C362-C784BE7931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AE5C7B0-3946-2AD1-B54F-3296EBD753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2023-12-02 Sat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941B403-4567-4739-732D-CD116C5C7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0FF5740-1218-2A2D-66A4-8A59D69E9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66733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585C2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913111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585C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05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255A9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47009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33448F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33448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33448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95738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3A198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67703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75569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A452A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05915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4A452A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9470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2691CE1-FE88-349D-4F6E-9C4F921EE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BF4C0BE-BAC6-6420-6272-9976277C18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911FB88-36C2-1AB1-FC55-527E9A588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2023-12-02 Sat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7238A2B-C305-CD84-E3BF-16E3BBE0F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535974B-C474-C020-1875-B993AE5817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3209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6E47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62033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6E4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51957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C0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96326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C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6172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8FC45E9-74B5-2B08-7C09-F0994985AF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E15254-6688-22A2-53BF-EB5869E1D2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8EF5407-07E7-F013-74D3-AA44D6C45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2023-12-02 Sat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3BEAEAF-A702-DFD7-5D12-3B604735AC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F1C2558-2429-D4FF-5A1C-2BACF49D71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1274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43303F4-922D-E73E-77DE-5B5882855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967C8FD-8A90-A1E9-8E37-509DF1374C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A90FC14-711B-123E-1442-6EB350C039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54CF785-3F67-B91E-0811-997E58EFE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2023-12-02 Sat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4775BC4-38A1-1FEF-DEE3-85C6EEB86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656A924-F4D8-0CD5-952F-2DF53F9CCE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5316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ED777D7-D162-16A1-6438-32A5956E33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7C74737-E805-6A8B-CD01-AB43E76DFA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D674F3C-1515-47E9-5B69-35C1E45794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5C1839A-4947-4C20-CF12-606239FADA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2632DDCC-EEDC-3E49-6B10-F7926EAA26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0E38FC9-581F-FDD5-8934-F201986E0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2023-12-02 Sat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2F543BC1-D74C-168B-9B1A-C9805684F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318C32F5-29C9-2C92-2878-3A8442136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7526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5E80513-2EA1-C0B3-F807-5CE84AF210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20BE6001-6A28-A135-182D-F0C2C76C1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2023-12-02 Sat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A9524CB9-3CA9-6EBC-9C11-8B2FB43EC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9B0D5D4-2484-6631-9FA8-8F862847B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0479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1EFE03C7-A72D-454A-C107-2AB5571BB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2023-12-02 Sat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C788419-A091-4A73-E4B1-FE8574D65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C727451-72CD-9319-B664-B543ACDED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7797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6F43FF-E2D5-6EB2-E966-D15480A918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EC19968-9910-4D39-0675-E88D51DF5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37A24D46-DB7A-E938-F259-F83A6760EB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5579B28-29E9-BE3A-7360-3DA68EFED8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2023-12-02 Sat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D6E8CBC-2393-E97B-C1E5-AEAE21D38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4739CB6-FC69-B0FB-BAFD-B4F164853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8211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CE4AF74-4415-9553-A293-281C8225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ADFFBBA-4390-72C1-D82D-7D49AC0A0E6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EFA0187-6A19-DD2C-ACC4-D0C3497A09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11A83E8-8075-EFB4-E9AB-5BCF64A8F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53E5-222F-4247-B690-60B7A3AB97A2}" type="datetimeFigureOut">
              <a:rPr lang="ko-KR" altLang="en-US" smtClean="0"/>
              <a:t>2023-12-02 Sat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EDDF5C1-7057-2847-93BF-C208197E1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7221736-7882-2E72-BDC8-617B99628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5424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6B847066-7F97-99B0-3CCE-9388A57AB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1A4ED5D-2943-6A26-B717-11D548BACD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DA5AF38-7084-9F01-AF42-51415A120A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B753E5-222F-4247-B690-60B7A3AB97A2}" type="datetimeFigureOut">
              <a:rPr lang="ko-KR" altLang="en-US" smtClean="0"/>
              <a:t>2023-12-02 Sat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08F9B0E-C6C2-A4A9-4E17-D84EAB5DE8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D3E31F5-1206-3417-BFE9-7344421522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0C99E3-EDE6-4304-A0FA-BAEE89AAAA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462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2149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mariadb.org/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2482111"/>
            <a:ext cx="12192000" cy="829193"/>
          </a:xfrm>
          <a:prstGeom prst="rect">
            <a:avLst/>
          </a:prstGeom>
        </p:spPr>
        <p:txBody>
          <a:bodyPr tIns="0" bIns="0" anchor="b"/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rgbClr val="2585C2"/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j-cs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5000" b="0" i="0" u="none" strike="noStrike" kern="1200" cap="none" spc="0" normalizeH="0" baseline="0" noProof="0">
              <a:ln>
                <a:noFill/>
              </a:ln>
              <a:solidFill>
                <a:srgbClr val="23A198"/>
              </a:solidFill>
              <a:effectLst/>
              <a:uLnTx/>
              <a:uFillTx/>
              <a:latin typeface="KoPub돋움체 Bold" panose="00000800000000000000" pitchFamily="2" charset="-127"/>
              <a:ea typeface="KoPub돋움체 Bold" panose="00000800000000000000" pitchFamily="2" charset="-127"/>
              <a:cs typeface="+mj-cs"/>
            </a:endParaRPr>
          </a:p>
          <a:p>
            <a:pPr marL="0" marR="0" lvl="0" indent="0" algn="ctr" defTabSz="914400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5000" b="0" i="0" u="none" strike="noStrike" kern="1200" cap="none" spc="0" normalizeH="0" baseline="0" noProof="0">
              <a:ln>
                <a:noFill/>
              </a:ln>
              <a:solidFill>
                <a:srgbClr val="23A198"/>
              </a:solidFill>
              <a:effectLst/>
              <a:uLnTx/>
              <a:uFillTx/>
              <a:latin typeface="KoPub돋움체 Bold" panose="00000800000000000000" pitchFamily="2" charset="-127"/>
              <a:ea typeface="KoPub돋움체 Bold" panose="00000800000000000000" pitchFamily="2" charset="-127"/>
              <a:cs typeface="+mj-cs"/>
            </a:endParaRPr>
          </a:p>
          <a:p>
            <a:pPr marL="0" marR="0" lvl="0" indent="0" algn="ctr" defTabSz="914400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5000" b="0" i="0" u="none" strike="noStrike" kern="1200" cap="none" spc="0" normalizeH="0" baseline="0" noProof="0">
                <a:ln>
                  <a:noFill/>
                </a:ln>
                <a:solidFill>
                  <a:srgbClr val="23A198"/>
                </a:solidFill>
                <a:effectLst/>
                <a:uLnTx/>
                <a:uFillTx/>
                <a:latin typeface="KoPub돋움체 Bold" panose="00000800000000000000" pitchFamily="2" charset="-127"/>
                <a:ea typeface="KoPub돋움체 Bold" panose="00000800000000000000" pitchFamily="2" charset="-127"/>
                <a:cs typeface="+mj-cs"/>
              </a:rPr>
              <a:t>JDBC </a:t>
            </a:r>
            <a:r>
              <a:rPr kumimoji="0" lang="ko-KR" altLang="en-US" sz="5000" b="0" i="0" u="none" strike="noStrike" kern="1200" cap="none" spc="0" normalizeH="0" baseline="0" noProof="0">
                <a:ln>
                  <a:noFill/>
                </a:ln>
                <a:solidFill>
                  <a:srgbClr val="23A198"/>
                </a:solidFill>
                <a:effectLst/>
                <a:uLnTx/>
                <a:uFillTx/>
                <a:latin typeface="KoPub돋움체 Bold" panose="00000800000000000000" pitchFamily="2" charset="-127"/>
                <a:ea typeface="KoPub돋움체 Bold" panose="00000800000000000000" pitchFamily="2" charset="-127"/>
                <a:cs typeface="+mj-cs"/>
              </a:rPr>
              <a:t>제대로 배우기</a:t>
            </a:r>
            <a:r>
              <a:rPr kumimoji="0" lang="en-US" altLang="ko-KR" sz="5000" b="0" i="0" u="none" strike="noStrike" kern="1200" cap="none" spc="0" normalizeH="0" baseline="0" noProof="0">
                <a:ln>
                  <a:noFill/>
                </a:ln>
                <a:solidFill>
                  <a:srgbClr val="23A198"/>
                </a:solidFill>
                <a:effectLst/>
                <a:uLnTx/>
                <a:uFillTx/>
                <a:latin typeface="KoPub돋움체 Bold" panose="00000800000000000000" pitchFamily="2" charset="-127"/>
                <a:ea typeface="KoPub돋움체 Bold" panose="00000800000000000000" pitchFamily="2" charset="-127"/>
                <a:cs typeface="+mj-cs"/>
              </a:rPr>
              <a:t>(</a:t>
            </a:r>
            <a:r>
              <a:rPr kumimoji="0" lang="ko-KR" altLang="en-US" sz="5000" b="0" i="0" u="none" strike="noStrike" kern="1200" cap="none" spc="0" normalizeH="0" baseline="0" noProof="0">
                <a:ln>
                  <a:noFill/>
                </a:ln>
                <a:solidFill>
                  <a:srgbClr val="23A198"/>
                </a:solidFill>
                <a:effectLst/>
                <a:uLnTx/>
                <a:uFillTx/>
                <a:latin typeface="KoPub돋움체 Bold" panose="00000800000000000000" pitchFamily="2" charset="-127"/>
                <a:ea typeface="KoPub돋움체 Bold" panose="00000800000000000000" pitchFamily="2" charset="-127"/>
                <a:cs typeface="+mj-cs"/>
              </a:rPr>
              <a:t>기초</a:t>
            </a:r>
            <a:r>
              <a:rPr kumimoji="0" lang="en-US" altLang="ko-KR" sz="5000" b="0" i="0" u="none" strike="noStrike" kern="1200" cap="none" spc="0" normalizeH="0" baseline="0" noProof="0">
                <a:ln>
                  <a:noFill/>
                </a:ln>
                <a:solidFill>
                  <a:srgbClr val="23A198"/>
                </a:solidFill>
                <a:effectLst/>
                <a:uLnTx/>
                <a:uFillTx/>
                <a:latin typeface="KoPub돋움체 Bold" panose="00000800000000000000" pitchFamily="2" charset="-127"/>
                <a:ea typeface="KoPub돋움체 Bold" panose="00000800000000000000" pitchFamily="2" charset="-127"/>
                <a:cs typeface="+mj-cs"/>
              </a:rPr>
              <a:t>)</a:t>
            </a:r>
            <a:endParaRPr kumimoji="0" lang="en-US" altLang="ko-KR" sz="5000" b="0" i="0" u="none" strike="noStrike" kern="1200" cap="none" spc="0" normalizeH="0" baseline="0" noProof="0" dirty="0">
              <a:ln>
                <a:noFill/>
              </a:ln>
              <a:solidFill>
                <a:srgbClr val="23A198"/>
              </a:solidFill>
              <a:effectLst/>
              <a:uLnTx/>
              <a:uFillTx/>
              <a:latin typeface="KoPub돋움체 Bold" panose="00000800000000000000" pitchFamily="2" charset="-127"/>
              <a:ea typeface="KoPub돋움체 Bold" panose="00000800000000000000" pitchFamily="2" charset="-127"/>
              <a:cs typeface="+mj-cs"/>
            </a:endParaRPr>
          </a:p>
        </p:txBody>
      </p:sp>
      <p:sp>
        <p:nvSpPr>
          <p:cNvPr id="6" name="텍스트 개체 틀 42"/>
          <p:cNvSpPr txBox="1">
            <a:spLocks/>
          </p:cNvSpPr>
          <p:nvPr/>
        </p:nvSpPr>
        <p:spPr>
          <a:xfrm>
            <a:off x="-1" y="3334531"/>
            <a:ext cx="12192001" cy="607907"/>
          </a:xfrm>
          <a:prstGeom prst="rect">
            <a:avLst/>
          </a:prstGeom>
        </p:spPr>
        <p:txBody>
          <a:bodyPr bIns="0" anchor="t"/>
          <a:lstStyle>
            <a:lvl1pPr marL="45720" indent="0" algn="ctr" defTabSz="914400" rtl="0" eaLnBrk="1" latinLnBrk="1" hangingPunct="1">
              <a:lnSpc>
                <a:spcPct val="10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4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marR="0" lvl="0" indent="0" algn="ctr" defTabSz="914400" rtl="0" eaLnBrk="1" fontAlgn="auto" latinLnBrk="1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>
                <a:srgbClr val="5B9BD5"/>
              </a:buClr>
              <a:buSzPct val="80000"/>
              <a:buFont typeface="Corbel" pitchFamily="34" charset="0"/>
              <a:buNone/>
              <a:tabLst/>
              <a:defRPr/>
            </a:pPr>
            <a:r>
              <a:rPr kumimoji="0" lang="ko-KR" alt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KoPub돋움체 Bold" panose="00000800000000000000" pitchFamily="2" charset="-127"/>
                <a:ea typeface="KoPub돋움체 Bold" panose="00000800000000000000" pitchFamily="2" charset="-127"/>
                <a:cs typeface="+mn-cs"/>
              </a:rPr>
              <a:t>강사 이재현</a:t>
            </a:r>
          </a:p>
        </p:txBody>
      </p:sp>
      <p:sp>
        <p:nvSpPr>
          <p:cNvPr id="7" name="텍스트 개체 틀 20"/>
          <p:cNvSpPr txBox="1">
            <a:spLocks/>
          </p:cNvSpPr>
          <p:nvPr/>
        </p:nvSpPr>
        <p:spPr>
          <a:xfrm>
            <a:off x="5418668" y="1471639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marR="0" lvl="0" indent="0" algn="r" defTabSz="914400" rtl="0" eaLnBrk="1" fontAlgn="auto" latinLnBrk="1" hangingPunct="1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5B9BD5"/>
              </a:buClr>
              <a:buSzPct val="80000"/>
              <a:buFont typeface="Corbel" pitchFamily="34" charset="0"/>
              <a:buNone/>
              <a:tabLst/>
              <a:defRPr/>
            </a:pPr>
            <a:endParaRPr kumimoji="0" lang="ko-KR" altLang="en-US" sz="2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나눔스퀘어라운드 Bold" panose="020B0600000101010101" pitchFamily="50" charset="-127"/>
              <a:ea typeface="나눔스퀘어라운드 Bold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8170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A8D532C-F185-3955-1976-F2CB537BB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059" y="218114"/>
            <a:ext cx="11601974" cy="63504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ko-KR" altLang="en-US" sz="4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본 강의 준비물</a:t>
            </a:r>
            <a:endParaRPr lang="en-US" altLang="ko-KR" sz="44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r>
              <a:rPr lang="ko-KR" altLang="en-US" sz="4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이클립스 </a:t>
            </a:r>
            <a:r>
              <a:rPr lang="en-US" altLang="ko-KR" sz="4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JAVA 2023-03-R</a:t>
            </a:r>
          </a:p>
          <a:p>
            <a:pPr marL="0" indent="0">
              <a:buNone/>
            </a:pPr>
            <a:r>
              <a:rPr lang="en-US" altLang="ko-KR" sz="4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JDK 1.8.0 202u</a:t>
            </a:r>
          </a:p>
          <a:p>
            <a:pPr marL="0" indent="0">
              <a:buNone/>
            </a:pPr>
            <a:r>
              <a:rPr lang="en-US" altLang="ko-KR" sz="4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MariaDB 11.2.2</a:t>
            </a:r>
          </a:p>
          <a:p>
            <a:pPr marL="0" indent="0">
              <a:buNone/>
            </a:pPr>
            <a:endParaRPr lang="en-US" altLang="ko-KR" sz="44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r>
              <a:rPr lang="ko-KR" altLang="en-US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본 강의는 </a:t>
            </a:r>
            <a:r>
              <a:rPr lang="en-US" altLang="ko-KR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JAVA </a:t>
            </a:r>
            <a:r>
              <a:rPr lang="ko-KR" altLang="en-US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문법 및 </a:t>
            </a:r>
            <a:r>
              <a:rPr lang="en-US" altLang="ko-KR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JAVA GUI </a:t>
            </a:r>
            <a:r>
              <a:rPr lang="ko-KR" altLang="en-US" b="1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프로그래밍 기초를 마친 학습자들 대상</a:t>
            </a:r>
            <a:endParaRPr lang="en-US" altLang="ko-KR" b="1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endParaRPr lang="en-US" altLang="ko-KR" sz="24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87537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A8D532C-F185-3955-1976-F2CB537BB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059" y="218114"/>
            <a:ext cx="11601974" cy="63504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데이터베이스란</a:t>
            </a: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?</a:t>
            </a:r>
          </a:p>
          <a:p>
            <a:pPr marL="0" indent="0">
              <a:buNone/>
            </a:pP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-</a:t>
            </a: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데이터베이스는 여러 사람이나 프로그램들이 사용할 목적으로 구조화하여 통합하여 관리하는   데이터들의 집합임</a:t>
            </a:r>
            <a:endParaRPr lang="en-US" altLang="ko-KR" sz="24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-</a:t>
            </a: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여러 조직의 업무를 수행하기 위해 다양한 형태로 데이터베이스가 구성된다 대표적인 예로는 휴대폰의 연락처 모음을 예로 들수 있음 휴대폰의 연락처들 또한 일반적으로 다소 다른 형식이지만 데이터베이스의 형태로 저장됨</a:t>
            </a:r>
            <a:endParaRPr lang="en-US" altLang="ko-KR" sz="24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-</a:t>
            </a: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휴대폰 연락처의 번호 추가 수정 삭제 기능도 마찬가지로 데이터베이스의 기능이다</a:t>
            </a:r>
            <a:endParaRPr lang="en-US" altLang="ko-KR" sz="24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많은 양의 데이터들을 구조화 및 효율적으로 관리하기 위해서는 데이터베이스가 필수적임</a:t>
            </a:r>
            <a:endParaRPr lang="en-US" altLang="ko-KR" sz="24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-</a:t>
            </a: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데이터베이스 시스템은 일반적으로 </a:t>
            </a: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DBMS(</a:t>
            </a: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데이터베이스 관리시스템</a:t>
            </a: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</a:t>
            </a: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을 통해 구축된다 </a:t>
            </a:r>
            <a:endParaRPr lang="en-US" altLang="ko-KR" sz="24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-</a:t>
            </a: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상업용 및 무료용으로 다양한 </a:t>
            </a: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DBMS </a:t>
            </a: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시스템들이 제공됨</a:t>
            </a:r>
            <a:endParaRPr lang="en-US" altLang="ko-KR" sz="24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-</a:t>
            </a: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데이터베이스는 전용 명령문인 </a:t>
            </a: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SQL</a:t>
            </a: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으로 조작하며 대부분의 </a:t>
            </a: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DBMS</a:t>
            </a: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들이 </a:t>
            </a: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SQL</a:t>
            </a: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을 사용함</a:t>
            </a:r>
            <a:endParaRPr lang="en-US" altLang="ko-KR" sz="24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-DBMS</a:t>
            </a: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들은 일반적으로 콘솔</a:t>
            </a: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(</a:t>
            </a: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명령 프롬프트</a:t>
            </a: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)</a:t>
            </a: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을 통해 접근하거나 각 개발사에서 제공하는 </a:t>
            </a: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DB</a:t>
            </a: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관리 프로그램들을 이용함</a:t>
            </a:r>
            <a:endParaRPr lang="en-US" altLang="ko-KR" sz="24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endParaRPr lang="en-US" altLang="ko-KR" sz="24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endParaRPr lang="en-US" altLang="ko-KR" sz="24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endParaRPr lang="en-US" altLang="ko-KR" sz="24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089999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A8D532C-F185-3955-1976-F2CB537BB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059" y="218114"/>
            <a:ext cx="11601974" cy="63504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데이터베이스란</a:t>
            </a: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?</a:t>
            </a:r>
          </a:p>
          <a:p>
            <a:pPr marL="0" indent="0">
              <a:buNone/>
            </a:pP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-</a:t>
            </a: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데이터베이스는 열</a:t>
            </a: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(Row)</a:t>
            </a: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과 행</a:t>
            </a: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(Column, Col)</a:t>
            </a: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로 구성된다 간단하게 워드나 한글에서의 표를 생각하면 쉽다</a:t>
            </a: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 </a:t>
            </a: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학습시 데이터베이스를 표로 시각화 하여 이해하는것을 권장함</a:t>
            </a:r>
            <a:endParaRPr lang="en-US" altLang="ko-KR" sz="24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아래처럼 열과 행으로 구성된 집합을 테이블</a:t>
            </a: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(Table) </a:t>
            </a: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이라고 함</a:t>
            </a:r>
            <a:endParaRPr lang="en-US" altLang="ko-KR" sz="24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-</a:t>
            </a: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한 데이터베이스 시스템은 여러 개의 데이터베이스를 가질수 있고 각 데이터베이스들은 또한 하위의 여러 개의 테이블을 가질수 있다</a:t>
            </a: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.</a:t>
            </a:r>
          </a:p>
          <a:p>
            <a:pPr marL="0" indent="0">
              <a:buNone/>
            </a:pPr>
            <a:endParaRPr lang="en-US" altLang="ko-KR" sz="24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endParaRPr lang="en-US" altLang="ko-KR" sz="24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</p:txBody>
      </p:sp>
      <p:graphicFrame>
        <p:nvGraphicFramePr>
          <p:cNvPr id="4" name="표 4">
            <a:extLst>
              <a:ext uri="{FF2B5EF4-FFF2-40B4-BE49-F238E27FC236}">
                <a16:creationId xmlns:a16="http://schemas.microsoft.com/office/drawing/2014/main" id="{F1F04DE0-85F7-3CAE-AC6B-BEFC872FBF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9170927"/>
              </p:ext>
            </p:extLst>
          </p:nvPr>
        </p:nvGraphicFramePr>
        <p:xfrm>
          <a:off x="2454244" y="3393347"/>
          <a:ext cx="6484484" cy="2462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1121">
                  <a:extLst>
                    <a:ext uri="{9D8B030D-6E8A-4147-A177-3AD203B41FA5}">
                      <a16:colId xmlns:a16="http://schemas.microsoft.com/office/drawing/2014/main" val="73971313"/>
                    </a:ext>
                  </a:extLst>
                </a:gridCol>
                <a:gridCol w="1621121">
                  <a:extLst>
                    <a:ext uri="{9D8B030D-6E8A-4147-A177-3AD203B41FA5}">
                      <a16:colId xmlns:a16="http://schemas.microsoft.com/office/drawing/2014/main" val="1798922741"/>
                    </a:ext>
                  </a:extLst>
                </a:gridCol>
                <a:gridCol w="1795995">
                  <a:extLst>
                    <a:ext uri="{9D8B030D-6E8A-4147-A177-3AD203B41FA5}">
                      <a16:colId xmlns:a16="http://schemas.microsoft.com/office/drawing/2014/main" val="1283444765"/>
                    </a:ext>
                  </a:extLst>
                </a:gridCol>
                <a:gridCol w="1446247">
                  <a:extLst>
                    <a:ext uri="{9D8B030D-6E8A-4147-A177-3AD203B41FA5}">
                      <a16:colId xmlns:a16="http://schemas.microsoft.com/office/drawing/2014/main" val="1754038392"/>
                    </a:ext>
                  </a:extLst>
                </a:gridCol>
              </a:tblGrid>
              <a:tr h="59175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>
                          <a:solidFill>
                            <a:schemeClr val="tx1"/>
                          </a:solidFill>
                        </a:rPr>
                        <a:t>이름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>
                          <a:solidFill>
                            <a:schemeClr val="tx1"/>
                          </a:solidFill>
                        </a:rPr>
                        <a:t>회원번호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>
                          <a:solidFill>
                            <a:schemeClr val="tx1"/>
                          </a:solidFill>
                        </a:rPr>
                        <a:t>거주지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>
                          <a:solidFill>
                            <a:schemeClr val="tx1"/>
                          </a:solidFill>
                        </a:rPr>
                        <a:t>생년월일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4207621"/>
                  </a:ext>
                </a:extLst>
              </a:tr>
              <a:tr h="68682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>
                          <a:solidFill>
                            <a:schemeClr val="tx1"/>
                          </a:solidFill>
                        </a:rPr>
                        <a:t>김영훈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>
                          <a:solidFill>
                            <a:schemeClr val="tx1"/>
                          </a:solidFill>
                        </a:rPr>
                        <a:t>10045</a:t>
                      </a:r>
                      <a:endParaRPr lang="ko-KR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>
                          <a:solidFill>
                            <a:schemeClr val="tx1"/>
                          </a:solidFill>
                        </a:rPr>
                        <a:t>서울 송파구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>
                          <a:solidFill>
                            <a:schemeClr val="tx1"/>
                          </a:solidFill>
                        </a:rPr>
                        <a:t>1997/05/01</a:t>
                      </a:r>
                      <a:endParaRPr lang="ko-KR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5859383"/>
                  </a:ext>
                </a:extLst>
              </a:tr>
              <a:tr h="59175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>
                          <a:solidFill>
                            <a:schemeClr val="tx1"/>
                          </a:solidFill>
                        </a:rPr>
                        <a:t>최상진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>
                          <a:solidFill>
                            <a:schemeClr val="tx1"/>
                          </a:solidFill>
                        </a:rPr>
                        <a:t>10046</a:t>
                      </a:r>
                      <a:endParaRPr lang="ko-KR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>
                          <a:solidFill>
                            <a:schemeClr val="tx1"/>
                          </a:solidFill>
                        </a:rPr>
                        <a:t>경기 의정부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>
                          <a:solidFill>
                            <a:schemeClr val="tx1"/>
                          </a:solidFill>
                        </a:rPr>
                        <a:t>1994/01/17</a:t>
                      </a:r>
                      <a:endParaRPr lang="ko-KR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5199438"/>
                  </a:ext>
                </a:extLst>
              </a:tr>
              <a:tr h="59175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>
                          <a:solidFill>
                            <a:schemeClr val="tx1"/>
                          </a:solidFill>
                        </a:rPr>
                        <a:t>정준우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>
                          <a:solidFill>
                            <a:schemeClr val="tx1"/>
                          </a:solidFill>
                        </a:rPr>
                        <a:t>10047</a:t>
                      </a:r>
                      <a:endParaRPr lang="ko-KR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>
                          <a:solidFill>
                            <a:schemeClr val="tx1"/>
                          </a:solidFill>
                        </a:rPr>
                        <a:t>서울 동대문구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>
                          <a:solidFill>
                            <a:schemeClr val="tx1"/>
                          </a:solidFill>
                        </a:rPr>
                        <a:t>1998/12/02</a:t>
                      </a:r>
                      <a:endParaRPr lang="ko-KR" altLang="en-US" sz="18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57610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60042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A8D532C-F185-3955-1976-F2CB537BB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059" y="218114"/>
            <a:ext cx="11601974" cy="63504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대표적인 </a:t>
            </a: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DBMS</a:t>
            </a: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들</a:t>
            </a:r>
            <a:endParaRPr lang="en-US" altLang="ko-KR" sz="24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457200" indent="-457200">
              <a:buAutoNum type="arabicPeriod"/>
            </a:pP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오라클</a:t>
            </a: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DB</a:t>
            </a:r>
          </a:p>
          <a:p>
            <a:pPr marL="0" indent="0">
              <a:buNone/>
            </a:pP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-</a:t>
            </a: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가장 유명하고 많이 쓰이는 </a:t>
            </a: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DBMS</a:t>
            </a: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이나 비싼 사용료 설치 공간 부담</a:t>
            </a:r>
            <a:endParaRPr lang="en-US" altLang="ko-KR" sz="24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2. MySQL</a:t>
            </a:r>
          </a:p>
          <a:p>
            <a:pPr marL="0" indent="0">
              <a:buNone/>
            </a:pP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-</a:t>
            </a: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가볍고  개인 사용자에게 무료로 제공되나 상업적 이용은 유료 라이선스 필요</a:t>
            </a:r>
            <a:endParaRPr lang="en-US" altLang="ko-KR" sz="24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3. PostgresSQL</a:t>
            </a:r>
          </a:p>
          <a:p>
            <a:pPr marL="0" indent="0">
              <a:buNone/>
            </a:pP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-</a:t>
            </a: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개인 및 상업적 이용 무료 오픈소스 다만 초기 설치 및 구성방법이 복잡함</a:t>
            </a:r>
            <a:endParaRPr lang="en-US" altLang="ko-KR" sz="24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4. MariaDB</a:t>
            </a:r>
          </a:p>
          <a:p>
            <a:pPr marL="0" indent="0">
              <a:buNone/>
            </a:pP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-MySQL </a:t>
            </a: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개발진 일부가 독립하여 출시함 무료 및 가볍고 개인이 쓰기에 적합함</a:t>
            </a:r>
            <a:endParaRPr lang="en-US" altLang="ko-KR" sz="24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본 과정에서는 </a:t>
            </a: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MariaDB</a:t>
            </a: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를 사용</a:t>
            </a:r>
            <a:endParaRPr lang="en-US" altLang="ko-KR" sz="24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endParaRPr lang="en-US" altLang="ko-KR" sz="24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이외에도 여러가지의 </a:t>
            </a: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DBMS</a:t>
            </a: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가 시중에 출시됨</a:t>
            </a:r>
            <a:endParaRPr lang="en-US" altLang="ko-KR" sz="24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endParaRPr lang="en-US" altLang="ko-KR" sz="24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25177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A8D532C-F185-3955-1976-F2CB537BB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059" y="218114"/>
            <a:ext cx="11601974" cy="63504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데이터베이스 조작과정</a:t>
            </a:r>
            <a:endParaRPr lang="en-US" altLang="ko-KR" sz="24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데이터베이스 조작과정은 콘솔 창에서 </a:t>
            </a: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SQL </a:t>
            </a: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명령어를 직접 타이핑 하는 방법과</a:t>
            </a:r>
            <a:endParaRPr lang="en-US" altLang="ko-KR" sz="24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자체 제공되는 </a:t>
            </a: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DB </a:t>
            </a: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관리 애플리케이션을 이용하는 방법이 있다</a:t>
            </a:r>
            <a:endParaRPr lang="en-US" altLang="ko-KR" sz="24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그러나 이제 막 입문하는 사용자들은 콘솔창에서 조작하는 방법부터 연습하기를 권장함</a:t>
            </a:r>
            <a:endParaRPr lang="en-US" altLang="ko-KR" sz="24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endParaRPr lang="en-US" altLang="ko-KR" sz="24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663796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A8D532C-F185-3955-1976-F2CB537BB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059" y="218114"/>
            <a:ext cx="11601974" cy="63504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  <a:hlinkClick r:id="rId3"/>
              </a:rPr>
              <a:t>https://mariadb.org/</a:t>
            </a: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 </a:t>
            </a: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접속 </a:t>
            </a: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– </a:t>
            </a: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메뉴에 </a:t>
            </a:r>
            <a:r>
              <a:rPr lang="en-US" altLang="ko-KR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Download </a:t>
            </a: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클릭</a:t>
            </a:r>
            <a:endParaRPr lang="en-US" altLang="ko-KR" sz="24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  <a:p>
            <a:pPr marL="0" indent="0">
              <a:buNone/>
            </a:pPr>
            <a:r>
              <a:rPr lang="ko-KR" altLang="en-US" sz="2400"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아래와 같이 체크 후 설치파일 다운로드</a:t>
            </a:r>
            <a:endParaRPr lang="en-US" altLang="ko-KR" sz="24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073DBD95-E1CD-534D-D118-E7F228F695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7569" y="1399981"/>
            <a:ext cx="9285105" cy="4543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8961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A8D532C-F185-3955-1976-F2CB537BB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059" y="218114"/>
            <a:ext cx="11601974" cy="635046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ko-KR" sz="2400"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F4A2163A-0EED-D9D7-D85F-0E65393734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7950" y="828674"/>
            <a:ext cx="4938810" cy="5016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493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345</Words>
  <Application>Microsoft Office PowerPoint</Application>
  <PresentationFormat>와이드스크린</PresentationFormat>
  <Paragraphs>58</Paragraphs>
  <Slides>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8</vt:i4>
      </vt:variant>
    </vt:vector>
  </HeadingPairs>
  <TitlesOfParts>
    <vt:vector size="16" baseType="lpstr">
      <vt:lpstr>KoPub돋움체 Bold</vt:lpstr>
      <vt:lpstr>KoPub돋움체 Light</vt:lpstr>
      <vt:lpstr>나눔스퀘어라운드 Bold</vt:lpstr>
      <vt:lpstr>맑은 고딕</vt:lpstr>
      <vt:lpstr>Arial</vt:lpstr>
      <vt:lpstr>Corbel</vt:lpstr>
      <vt:lpstr>Office 테마</vt:lpstr>
      <vt:lpstr>기본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MYPC</dc:creator>
  <cp:lastModifiedBy>MYPC</cp:lastModifiedBy>
  <cp:revision>14</cp:revision>
  <dcterms:created xsi:type="dcterms:W3CDTF">2023-12-01T04:42:01Z</dcterms:created>
  <dcterms:modified xsi:type="dcterms:W3CDTF">2023-12-02T08:57:56Z</dcterms:modified>
</cp:coreProperties>
</file>