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2023-12-06 Wed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283" y="1887523"/>
            <a:ext cx="11601974" cy="6350466"/>
          </a:xfrm>
        </p:spPr>
        <p:txBody>
          <a:bodyPr>
            <a:normAutofit/>
          </a:bodyPr>
          <a:lstStyle/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데이터베이스는 프로그래밍 언어와 마찬가지로 자료형을 통해 데이터들을 분류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일반적으로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에 사용되는 데이터들은 글자로 나타낼수 있는 형태가 대부분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자료형은 크게 정수형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실수형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문자형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파일형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날짜형으로 나눌수 있다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999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07EF9A7-3F29-ABBE-A9E3-8D39F86EF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81843"/>
              </p:ext>
            </p:extLst>
          </p:nvPr>
        </p:nvGraphicFramePr>
        <p:xfrm>
          <a:off x="1553827" y="1751512"/>
          <a:ext cx="8840132" cy="2735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0033">
                  <a:extLst>
                    <a:ext uri="{9D8B030D-6E8A-4147-A177-3AD203B41FA5}">
                      <a16:colId xmlns:a16="http://schemas.microsoft.com/office/drawing/2014/main" val="440065535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3701373584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123818603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2954104570"/>
                    </a:ext>
                  </a:extLst>
                </a:gridCol>
              </a:tblGrid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자료형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바이트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표현범위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effectLst/>
                        </a:rPr>
                        <a:t>Unsigned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636473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TINYINT(size)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-128~127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0~255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2359059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SMALLINT(size)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-32768~32767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0~65535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385091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 </a:t>
                      </a:r>
                      <a:r>
                        <a:rPr lang="ko-KR" alt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혹은 </a:t>
                      </a: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INTEGER(size)</a:t>
                      </a:r>
                      <a:endParaRPr lang="en-US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약 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-21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억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~21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0~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약 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8120101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BIGINT(size)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altLang="en-US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약 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-900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경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~900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0~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약 </a:t>
                      </a:r>
                      <a:r>
                        <a:rPr lang="en-US" altLang="ko-KR">
                          <a:solidFill>
                            <a:schemeClr val="tx1"/>
                          </a:solidFill>
                          <a:effectLst/>
                        </a:rPr>
                        <a:t>1800</a:t>
                      </a:r>
                      <a:r>
                        <a:rPr lang="ko-KR" altLang="en-US">
                          <a:solidFill>
                            <a:schemeClr val="tx1"/>
                          </a:solidFill>
                          <a:effectLst/>
                        </a:rPr>
                        <a:t>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6810095"/>
                  </a:ext>
                </a:extLst>
              </a:tr>
            </a:tbl>
          </a:graphicData>
        </a:graphic>
      </p:graphicFrame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83" y="634388"/>
            <a:ext cx="1837888" cy="976298"/>
          </a:xfrm>
        </p:spPr>
        <p:txBody>
          <a:bodyPr/>
          <a:lstStyle/>
          <a:p>
            <a:r>
              <a:rPr lang="ko-KR" altLang="en-US"/>
              <a:t>정수형</a:t>
            </a:r>
          </a:p>
        </p:txBody>
      </p:sp>
    </p:spTree>
    <p:extLst>
      <p:ext uri="{BB962C8B-B14F-4D97-AF65-F5344CB8AC3E}">
        <p14:creationId xmlns:p14="http://schemas.microsoft.com/office/powerpoint/2010/main" val="92517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07EF9A7-3F29-ABBE-A9E3-8D39F86EF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032331"/>
              </p:ext>
            </p:extLst>
          </p:nvPr>
        </p:nvGraphicFramePr>
        <p:xfrm>
          <a:off x="2780950" y="1743123"/>
          <a:ext cx="6630099" cy="2095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0033">
                  <a:extLst>
                    <a:ext uri="{9D8B030D-6E8A-4147-A177-3AD203B41FA5}">
                      <a16:colId xmlns:a16="http://schemas.microsoft.com/office/drawing/2014/main" val="440065535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3701373584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123818603"/>
                    </a:ext>
                  </a:extLst>
                </a:gridCol>
              </a:tblGrid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Noto Sans Demilight"/>
                        </a:rPr>
                        <a:t>형식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Noto Sans Demilight"/>
                        </a:rPr>
                        <a:t>바이트 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</a:rPr>
                        <a:t>표현범위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636473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FLOAT(size, point)</a:t>
                      </a:r>
                      <a:endParaRPr lang="en-US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4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소수점 아래 </a:t>
                      </a:r>
                      <a:r>
                        <a:rPr lang="en-US" altLang="ko-KR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7</a:t>
                      </a:r>
                      <a:r>
                        <a:rPr lang="ko-KR" altLang="en-US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자리까지</a:t>
                      </a:r>
                      <a:endParaRPr lang="ko-KR" altLang="en-US" sz="1400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2359059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DOUBLE(size, point)</a:t>
                      </a:r>
                      <a:endParaRPr lang="en-US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8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소수점 아래 </a:t>
                      </a:r>
                      <a:r>
                        <a:rPr lang="en-US" altLang="ko-KR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15</a:t>
                      </a:r>
                      <a:r>
                        <a:rPr lang="ko-KR" altLang="en-US" sz="1400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자리까지</a:t>
                      </a:r>
                      <a:endParaRPr lang="ko-KR" altLang="en-US" sz="1400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385091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Noto Sans Demilight"/>
                        </a:rPr>
                        <a:t>DECIMAL(size, point)</a:t>
                      </a:r>
                      <a:endParaRPr lang="en-US" altLang="ko-KR" b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effectLst/>
                        </a:rPr>
                        <a:t>5~17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effectLst/>
                        </a:rPr>
                        <a:t>소수점 아래 </a:t>
                      </a:r>
                      <a:r>
                        <a:rPr lang="en-US" altLang="ko-KR" sz="1400">
                          <a:effectLst/>
                        </a:rPr>
                        <a:t>38</a:t>
                      </a:r>
                      <a:r>
                        <a:rPr lang="ko-KR" altLang="en-US" sz="1400">
                          <a:effectLst/>
                        </a:rPr>
                        <a:t>자리까지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8120101"/>
                  </a:ext>
                </a:extLst>
              </a:tr>
            </a:tbl>
          </a:graphicData>
        </a:graphic>
      </p:graphicFrame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83" y="634388"/>
            <a:ext cx="1837888" cy="976298"/>
          </a:xfrm>
        </p:spPr>
        <p:txBody>
          <a:bodyPr/>
          <a:lstStyle/>
          <a:p>
            <a:r>
              <a:rPr lang="ko-KR" altLang="en-US"/>
              <a:t>실수형</a:t>
            </a:r>
          </a:p>
        </p:txBody>
      </p:sp>
    </p:spTree>
    <p:extLst>
      <p:ext uri="{BB962C8B-B14F-4D97-AF65-F5344CB8AC3E}">
        <p14:creationId xmlns:p14="http://schemas.microsoft.com/office/powerpoint/2010/main" val="2501062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07EF9A7-3F29-ABBE-A9E3-8D39F86EF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369535"/>
              </p:ext>
            </p:extLst>
          </p:nvPr>
        </p:nvGraphicFramePr>
        <p:xfrm>
          <a:off x="2185331" y="2145795"/>
          <a:ext cx="8737134" cy="1626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0033">
                  <a:extLst>
                    <a:ext uri="{9D8B030D-6E8A-4147-A177-3AD203B41FA5}">
                      <a16:colId xmlns:a16="http://schemas.microsoft.com/office/drawing/2014/main" val="440065535"/>
                    </a:ext>
                  </a:extLst>
                </a:gridCol>
                <a:gridCol w="2210033">
                  <a:extLst>
                    <a:ext uri="{9D8B030D-6E8A-4147-A177-3AD203B41FA5}">
                      <a16:colId xmlns:a16="http://schemas.microsoft.com/office/drawing/2014/main" val="3701373584"/>
                    </a:ext>
                  </a:extLst>
                </a:gridCol>
                <a:gridCol w="4317068">
                  <a:extLst>
                    <a:ext uri="{9D8B030D-6E8A-4147-A177-3AD203B41FA5}">
                      <a16:colId xmlns:a16="http://schemas.microsoft.com/office/drawing/2014/main" val="123818603"/>
                    </a:ext>
                  </a:extLst>
                </a:gridCol>
              </a:tblGrid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Noto Sans Demilight"/>
                        </a:rPr>
                        <a:t>자료형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Noto Sans Demilight"/>
                        </a:rPr>
                        <a:t>바이트 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Noto Sans Demilight"/>
                        </a:rPr>
                        <a:t>특징</a:t>
                      </a:r>
                      <a:endParaRPr lang="ko-KR" alt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636473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CHAR(</a:t>
                      </a:r>
                      <a:r>
                        <a:rPr lang="ko-KR" alt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개수</a:t>
                      </a: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1~255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600">
                          <a:effectLst/>
                          <a:latin typeface="Noto Sans Demilight"/>
                        </a:rPr>
                        <a:t>고정길이</a:t>
                      </a:r>
                      <a:r>
                        <a:rPr lang="en-US" altLang="ko-KR" sz="1600">
                          <a:effectLst/>
                          <a:latin typeface="Noto Sans Demilight"/>
                        </a:rPr>
                        <a:t>, </a:t>
                      </a:r>
                      <a:r>
                        <a:rPr lang="ko-KR" altLang="en-US" sz="1600">
                          <a:effectLst/>
                          <a:latin typeface="Noto Sans Demilight"/>
                        </a:rPr>
                        <a:t>내부 연산속도면에서 다소 우위</a:t>
                      </a:r>
                      <a:endParaRPr lang="ko-KR" altLang="en-US" sz="16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2359059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VARCHAR(</a:t>
                      </a:r>
                      <a:r>
                        <a:rPr lang="ko-KR" alt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개수</a:t>
                      </a:r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1~16383</a:t>
                      </a:r>
                      <a:endParaRPr lang="ko-KR" altLang="en-US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600">
                          <a:effectLst/>
                          <a:latin typeface="Noto Sans Demilight"/>
                        </a:rPr>
                        <a:t>입력데이터에 따라 내부에서 크기를 결정하므로 효율적인 공간 관리</a:t>
                      </a:r>
                      <a:endParaRPr lang="ko-KR" altLang="en-US" sz="16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385091"/>
                  </a:ext>
                </a:extLst>
              </a:tr>
            </a:tbl>
          </a:graphicData>
        </a:graphic>
      </p:graphicFrame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83" y="634388"/>
            <a:ext cx="1837888" cy="976298"/>
          </a:xfrm>
        </p:spPr>
        <p:txBody>
          <a:bodyPr/>
          <a:lstStyle/>
          <a:p>
            <a:r>
              <a:rPr lang="ko-KR" altLang="en-US"/>
              <a:t>문자형</a:t>
            </a:r>
          </a:p>
        </p:txBody>
      </p:sp>
    </p:spTree>
    <p:extLst>
      <p:ext uri="{BB962C8B-B14F-4D97-AF65-F5344CB8AC3E}">
        <p14:creationId xmlns:p14="http://schemas.microsoft.com/office/powerpoint/2010/main" val="2782369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07EF9A7-3F29-ABBE-A9E3-8D39F86EF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67387"/>
              </p:ext>
            </p:extLst>
          </p:nvPr>
        </p:nvGraphicFramePr>
        <p:xfrm>
          <a:off x="998874" y="2057713"/>
          <a:ext cx="10558244" cy="2619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1761">
                  <a:extLst>
                    <a:ext uri="{9D8B030D-6E8A-4147-A177-3AD203B41FA5}">
                      <a16:colId xmlns:a16="http://schemas.microsoft.com/office/drawing/2014/main" val="3701373584"/>
                    </a:ext>
                  </a:extLst>
                </a:gridCol>
                <a:gridCol w="2450300">
                  <a:extLst>
                    <a:ext uri="{9D8B030D-6E8A-4147-A177-3AD203B41FA5}">
                      <a16:colId xmlns:a16="http://schemas.microsoft.com/office/drawing/2014/main" val="123818603"/>
                    </a:ext>
                  </a:extLst>
                </a:gridCol>
                <a:gridCol w="5956183">
                  <a:extLst>
                    <a:ext uri="{9D8B030D-6E8A-4147-A177-3AD203B41FA5}">
                      <a16:colId xmlns:a16="http://schemas.microsoft.com/office/drawing/2014/main" val="4235070154"/>
                    </a:ext>
                  </a:extLst>
                </a:gridCol>
              </a:tblGrid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+mn-lt"/>
                        </a:rPr>
                        <a:t>자료형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0">
                          <a:effectLst/>
                          <a:latin typeface="+mn-lt"/>
                        </a:rPr>
                        <a:t>바이트 수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>
                          <a:effectLst/>
                          <a:latin typeface="+mn-lt"/>
                        </a:rPr>
                        <a:t>특징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9636473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effectLst/>
                          <a:latin typeface="+mn-lt"/>
                        </a:rPr>
                        <a:t>1~65535</a:t>
                      </a:r>
                      <a:endParaRPr lang="ko-KR" altLang="en-US" b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>
                          <a:effectLst/>
                          <a:latin typeface="+mn-lt"/>
                        </a:rPr>
                        <a:t>크기가 아주 큰 문자형 자료형으로 큰 텍스트를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문서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등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) 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저장할때 사용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2359059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LONGTEXT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effectLst/>
                          <a:latin typeface="+mn-lt"/>
                        </a:rPr>
                        <a:t>1~4294967295</a:t>
                      </a:r>
                      <a:endParaRPr lang="ko-KR" altLang="en-US" b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>
                          <a:effectLst/>
                          <a:latin typeface="+mn-lt"/>
                        </a:rPr>
                        <a:t>크기가 아주 큰 문자형 자료형으로 큰 텍스트를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문서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등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) 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저장할때 사용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2467337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BLOB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effectLst/>
                          <a:latin typeface="+mn-lt"/>
                        </a:rPr>
                        <a:t>1~65535</a:t>
                      </a:r>
                      <a:endParaRPr lang="ko-KR" altLang="en-US" b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>
                          <a:effectLst/>
                          <a:latin typeface="+mn-lt"/>
                        </a:rPr>
                        <a:t>이진화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바이너리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)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된 데이터를 저장할때 사용 이미지</a:t>
                      </a:r>
                      <a:r>
                        <a:rPr lang="en-US" altLang="ko-KR" sz="140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동영상 등 일반적인 파일을 바이너리 코드 형태로 저장하는것을 예로 들수 있다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9779078"/>
                  </a:ext>
                </a:extLst>
              </a:tr>
              <a:tr h="52383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LONGBLOB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b="0">
                          <a:effectLst/>
                          <a:latin typeface="+mn-lt"/>
                        </a:rPr>
                        <a:t>1~4294967295</a:t>
                      </a:r>
                      <a:endParaRPr lang="ko-KR" altLang="en-US" b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>
                          <a:effectLst/>
                          <a:latin typeface="+mn-lt"/>
                        </a:rPr>
                        <a:t>BLOB</a:t>
                      </a:r>
                      <a:r>
                        <a:rPr lang="ko-KR" altLang="en-US" sz="1400">
                          <a:effectLst/>
                          <a:latin typeface="+mn-lt"/>
                        </a:rPr>
                        <a:t>과 같으나 더 큰 크기를 지원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385091"/>
                  </a:ext>
                </a:extLst>
              </a:tr>
            </a:tbl>
          </a:graphicData>
        </a:graphic>
      </p:graphicFrame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82" y="634388"/>
            <a:ext cx="8945345" cy="1546750"/>
          </a:xfrm>
        </p:spPr>
        <p:txBody>
          <a:bodyPr/>
          <a:lstStyle/>
          <a:p>
            <a:r>
              <a:rPr lang="ko-KR" altLang="en-US"/>
              <a:t>파일형</a:t>
            </a:r>
          </a:p>
        </p:txBody>
      </p:sp>
    </p:spTree>
    <p:extLst>
      <p:ext uri="{BB962C8B-B14F-4D97-AF65-F5344CB8AC3E}">
        <p14:creationId xmlns:p14="http://schemas.microsoft.com/office/powerpoint/2010/main" val="2080804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696286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함수</a:t>
            </a:r>
            <a:r>
              <a:rPr lang="en-US" altLang="ko-KR" sz="4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(Function)</a:t>
            </a:r>
          </a:p>
          <a:p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프로그래밍 언어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스프레드시트와 마찬가지로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SQL 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쿼리문에서 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</a:t>
            </a:r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 기본적으로 제공해주는 함수들을 활용 가능</a:t>
            </a: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r>
              <a:rPr lang="ko-KR" altLang="en-US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SELECT SUM(age) FROM table1 WHERE age&gt;30;</a:t>
            </a:r>
          </a:p>
          <a:p>
            <a:pPr marL="0" indent="0">
              <a:buNone/>
            </a:pPr>
            <a:endParaRPr lang="en-US" altLang="ko-KR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1634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E77FFB18-9360-AFB6-4258-3F3EDF104C51}"/>
              </a:ext>
            </a:extLst>
          </p:cNvPr>
          <p:cNvSpPr txBox="1">
            <a:spLocks/>
          </p:cNvSpPr>
          <p:nvPr/>
        </p:nvSpPr>
        <p:spPr>
          <a:xfrm>
            <a:off x="922789" y="1407763"/>
            <a:ext cx="11601974" cy="6350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SUM(col)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열의 합계를 반환한다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. SELECT SUM() AS '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결과열 이름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'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식으로 사용하면 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결과는 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'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결과열 이름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'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의 새로운 열에 정리되어 출력된다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AVG(col)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열의 평균을 반환한다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. AS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사용법도 동일하다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MIN(col)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열의 최소값을 반환한다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.</a:t>
            </a: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MAX(col)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열의 최대값을 반환한다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COUNT(col)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해당 열에 값이 존재하는 행의 개수를 출력한다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NOW()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현재 시스템 시간을 반환한다 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열 참조랑 사용 불가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</a:p>
          <a:p>
            <a:pPr marL="0" indent="0">
              <a:buNone/>
            </a:pP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예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SELECT NOW();                         </a:t>
            </a:r>
            <a:r>
              <a:rPr lang="en-US" altLang="ko-KR" sz="2000" b="1">
                <a:solidFill>
                  <a:schemeClr val="accent6">
                    <a:lumMod val="50000"/>
                  </a:schemeClr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(O)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    SELECT NOW() FROM member; </a:t>
            </a:r>
            <a:r>
              <a:rPr lang="en-US" altLang="ko-KR" sz="2000" b="1">
                <a:solidFill>
                  <a:srgbClr val="FF0000"/>
                </a:solidFill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(X)</a:t>
            </a:r>
          </a:p>
          <a:p>
            <a:pPr marL="0" indent="0">
              <a:buNone/>
            </a:pP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date_format(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날짜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,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포맷</a:t>
            </a:r>
            <a:r>
              <a:rPr lang="en-US" altLang="ko-KR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 – </a:t>
            </a: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날짜형식의 데이터를 지정된 포맷 형태로 출력한다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000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이외에도 여러가지 다양한 함수를 지원함</a:t>
            </a: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000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F7EDF8-6151-BB70-F3A3-4F294DAC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82" y="634388"/>
            <a:ext cx="8945345" cy="1546750"/>
          </a:xfrm>
        </p:spPr>
        <p:txBody>
          <a:bodyPr/>
          <a:lstStyle/>
          <a:p>
            <a:r>
              <a:rPr lang="ko-KR" altLang="en-US"/>
              <a:t>함수</a:t>
            </a:r>
          </a:p>
        </p:txBody>
      </p:sp>
    </p:spTree>
    <p:extLst>
      <p:ext uri="{BB962C8B-B14F-4D97-AF65-F5344CB8AC3E}">
        <p14:creationId xmlns:p14="http://schemas.microsoft.com/office/powerpoint/2010/main" val="356411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374</Words>
  <Application>Microsoft Office PowerPoint</Application>
  <PresentationFormat>와이드스크린</PresentationFormat>
  <Paragraphs>83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KoPub돋움체 Light</vt:lpstr>
      <vt:lpstr>Noto Sans Demilight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8</cp:revision>
  <dcterms:created xsi:type="dcterms:W3CDTF">2023-12-01T04:42:01Z</dcterms:created>
  <dcterms:modified xsi:type="dcterms:W3CDTF">2023-12-06T05:37:19Z</dcterms:modified>
</cp:coreProperties>
</file>