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6" r:id="rId3"/>
    <p:sldId id="257" r:id="rId4"/>
    <p:sldId id="265" r:id="rId5"/>
    <p:sldId id="287" r:id="rId6"/>
    <p:sldId id="288" r:id="rId7"/>
    <p:sldId id="268" r:id="rId8"/>
    <p:sldId id="269" r:id="rId9"/>
    <p:sldId id="270" r:id="rId10"/>
    <p:sldId id="271" r:id="rId11"/>
    <p:sldId id="272" r:id="rId12"/>
    <p:sldId id="273" r:id="rId13"/>
    <p:sldId id="274" r:id="rId1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99EDEA-0F2E-9C3A-01FA-1C426A756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3795267-BE60-20F6-F7CF-A6C34EFA6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61DEAF-0498-71C0-914A-4B7E61281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D48E90-503C-B7D3-5876-B8C28A913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D01417-1D4D-0ADF-711D-8206D2E73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6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CE70A6-A58F-6092-F7FA-FA2260559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D3120EA-3BA8-D3EB-C1FD-BBEA4F234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62643B-7098-733D-73D4-ED5473F1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702FB2-5E1B-270B-1493-E53616E19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1E8F82E-7969-0FE9-75EA-498E492D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11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A65F481-07EE-4388-6B81-2247CD3E8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CAD7DC4-C8A0-0F0A-C362-C784BE793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E5C7B0-3946-2AD1-B54F-3296EBD75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41B403-4567-4739-732D-CD116C5C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FF5740-1218-2A2D-66A4-8A59D69E9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7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1540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0223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087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3307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8269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7096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1102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8137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691CE1-FE88-349D-4F6E-9C4F921E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BF4C0BE-BAC6-6420-6272-9976277C1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11FB88-36C2-1AB1-FC55-527E9A588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238A2B-C305-CD84-E3BF-16E3BBE0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35974B-C474-C020-1875-B993AE58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320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0144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7660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49717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87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FC45E9-74B5-2B08-7C09-F0994985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E15254-6688-22A2-53BF-EB5869E1D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EF5407-07E7-F013-74D3-AA44D6C4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3BEAEAF-A702-DFD7-5D12-3B604735A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1C2558-2429-D4FF-5A1C-2BACF49D7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27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3303F4-922D-E73E-77DE-5B588285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67C8FD-8A90-A1E9-8E37-509DF1374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90FC14-711B-123E-1442-6EB350C03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4CF785-3F67-B91E-0811-997E58EF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4775BC4-38A1-1FEF-DEE3-85C6EEB8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656A924-F4D8-0CD5-952F-2DF53F9C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31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D777D7-D162-16A1-6438-32A5956E3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C74737-E805-6A8B-CD01-AB43E76DF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674F3C-1515-47E9-5B69-35C1E4579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5C1839A-4947-4C20-CF12-606239FAD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632DDCC-EEDC-3E49-6B10-F7926EAA26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E38FC9-581F-FDD5-8934-F201986E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F543BC1-D74C-168B-9B1A-C9805684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18C32F5-29C9-2C92-2878-3A8442136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52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E80513-2EA1-C0B3-F807-5CE84AF2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BE6001-6A28-A135-182D-F0C2C76C1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9524CB9-3CA9-6EBC-9C11-8B2FB43EC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9B0D5D4-2484-6631-9FA8-8F862847B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479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EFE03C7-A72D-454A-C107-2AB5571BB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C788419-A091-4A73-E4B1-FE8574D6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727451-72CD-9319-B664-B543ACDED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779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6F43FF-E2D5-6EB2-E966-D15480A9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EC19968-9910-4D39-0675-E88D51DF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7A24D46-DB7A-E938-F259-F83A6760E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579B28-29E9-BE3A-7360-3DA68EFE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6E8CBC-2393-E97B-C1E5-AEAE21D38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4739CB6-FC69-B0FB-BAFD-B4F164853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2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E4AF74-4415-9553-A293-281C8225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ADFFBBA-4390-72C1-D82D-7D49AC0A0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FA0187-6A19-DD2C-ACC4-D0C3497A09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11A83E8-8075-EFB4-E9AB-5BCF64A8F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EDDF5C1-7057-2847-93BF-C208197E1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7221736-7882-2E72-BDC8-617B99628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42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B847066-7F97-99B0-3CCE-9388A57AB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A4ED5D-2943-6A26-B717-11D548BAC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A5AF38-7084-9F01-AF42-51415A120A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53E5-222F-4247-B690-60B7A3AB97A2}" type="datetimeFigureOut">
              <a:rPr lang="ko-KR" altLang="en-US" smtClean="0"/>
              <a:t>2023-12-12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8F9B0E-C6C2-A4A9-4E17-D84EAB5DE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3E31F5-1206-3417-BFE9-7344421522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6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28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ariadb.com/downloads/connectors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482111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5000" b="0" i="0" u="none" strike="noStrike" kern="1200" cap="none" spc="0" normalizeH="0" baseline="0" noProof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5000" b="0" i="0" u="none" strike="noStrike" kern="1200" cap="none" spc="0" normalizeH="0" baseline="0" noProof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JDBC </a:t>
            </a:r>
            <a:r>
              <a:rPr kumimoji="0" lang="ko-KR" altLang="en-US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프로그래밍 제대로 배우기 </a:t>
            </a: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(</a:t>
            </a:r>
            <a:r>
              <a:rPr kumimoji="0" lang="ko-KR" altLang="en-US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기초</a:t>
            </a: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)</a:t>
            </a:r>
            <a:endParaRPr kumimoji="0" lang="en-US" altLang="ko-KR" sz="5000" b="0" i="0" u="none" strike="noStrike" kern="1200" cap="none" spc="0" normalizeH="0" baseline="0" noProof="0" dirty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34531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1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n-cs"/>
              </a:rPr>
              <a:t>강사 이재현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r" defTabSz="914400" rtl="0" eaLnBrk="1" fontAlgn="auto" latinLnBrk="1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Corbel" pitchFamily="34" charset="0"/>
              <a:buNone/>
              <a:tabLst/>
              <a:defRPr/>
            </a:pPr>
            <a:endParaRPr kumimoji="0" lang="ko-KR" altLang="en-US" sz="2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스퀘어라운드 Bold" panose="020B0600000101010101" pitchFamily="50" charset="-127"/>
              <a:ea typeface="나눔스퀘어라운드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적용 방법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2 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전역적으로 적용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이 경우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Eclipse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에서 따로 설정하지 않아도 되지만 자바 환경변수 설정이 제대로 되어있어야 정상적으로 작동한다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D2BCC64-858B-314F-685F-91A89D2AD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274" y="2197698"/>
            <a:ext cx="6689634" cy="429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85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자바 데이터베이스 프로그래밍의 용도 관리자가 아닌 사용자 접근을 가정한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조회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행 추가 수정 등이 주 용도임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드라이버 로딩 접속 등기본적인 틀은 동일하므로 학습시 정리하고 넘어가는것을 권장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4971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프로그래밍의 기본 구조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5F80158-AE58-089F-DDDF-D4AF92D755CD}"/>
              </a:ext>
            </a:extLst>
          </p:cNvPr>
          <p:cNvSpPr/>
          <p:nvPr/>
        </p:nvSpPr>
        <p:spPr>
          <a:xfrm>
            <a:off x="5066950" y="1776369"/>
            <a:ext cx="2013358" cy="4530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JDBC </a:t>
            </a:r>
            <a:r>
              <a:rPr lang="ko-KR" altLang="en-US">
                <a:solidFill>
                  <a:schemeClr val="tx1"/>
                </a:solidFill>
              </a:rPr>
              <a:t>커넥터 로드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92AF3BA-D1A2-6741-1C95-F784BC07E426}"/>
              </a:ext>
            </a:extLst>
          </p:cNvPr>
          <p:cNvSpPr/>
          <p:nvPr/>
        </p:nvSpPr>
        <p:spPr>
          <a:xfrm>
            <a:off x="5066949" y="2575421"/>
            <a:ext cx="2013357" cy="4530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DB </a:t>
            </a:r>
            <a:r>
              <a:rPr lang="ko-KR" altLang="en-US">
                <a:solidFill>
                  <a:schemeClr val="tx1"/>
                </a:solidFill>
              </a:rPr>
              <a:t>접속</a:t>
            </a: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EA9373AF-356A-0082-4682-31A478B4749E}"/>
              </a:ext>
            </a:extLst>
          </p:cNvPr>
          <p:cNvSpPr/>
          <p:nvPr/>
        </p:nvSpPr>
        <p:spPr>
          <a:xfrm>
            <a:off x="7991911" y="2512503"/>
            <a:ext cx="866862" cy="57464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</a:rPr>
              <a:t>DB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4DEA4D5-2DC0-051E-E9BE-16C28964B5B7}"/>
              </a:ext>
            </a:extLst>
          </p:cNvPr>
          <p:cNvSpPr/>
          <p:nvPr/>
        </p:nvSpPr>
        <p:spPr>
          <a:xfrm>
            <a:off x="5066949" y="3301067"/>
            <a:ext cx="2013358" cy="4530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>
                <a:solidFill>
                  <a:schemeClr val="tx1"/>
                </a:solidFill>
              </a:rPr>
              <a:t>Statement </a:t>
            </a:r>
            <a:r>
              <a:rPr lang="ko-KR" altLang="en-US" sz="1400">
                <a:solidFill>
                  <a:schemeClr val="tx1"/>
                </a:solidFill>
              </a:rPr>
              <a:t>객체 생성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79DB890-2E89-ED3F-DD05-FF603680EC76}"/>
              </a:ext>
            </a:extLst>
          </p:cNvPr>
          <p:cNvSpPr/>
          <p:nvPr/>
        </p:nvSpPr>
        <p:spPr>
          <a:xfrm>
            <a:off x="5066948" y="4026713"/>
            <a:ext cx="2013358" cy="4530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>
                <a:solidFill>
                  <a:schemeClr val="tx1"/>
                </a:solidFill>
              </a:rPr>
              <a:t>SQL</a:t>
            </a:r>
            <a:r>
              <a:rPr lang="ko-KR" altLang="en-US" sz="1400">
                <a:solidFill>
                  <a:schemeClr val="tx1"/>
                </a:solidFill>
              </a:rPr>
              <a:t>쿼리 실행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FF556F95-D29F-CF79-59A3-BBCAC515B533}"/>
              </a:ext>
            </a:extLst>
          </p:cNvPr>
          <p:cNvSpPr/>
          <p:nvPr/>
        </p:nvSpPr>
        <p:spPr>
          <a:xfrm>
            <a:off x="5066948" y="4720907"/>
            <a:ext cx="2013358" cy="4530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>
                <a:solidFill>
                  <a:schemeClr val="tx1"/>
                </a:solidFill>
              </a:rPr>
              <a:t>결과 데이터 받아오기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E4D8944D-A4B5-AE3A-664F-B3C96F0D8DBF}"/>
              </a:ext>
            </a:extLst>
          </p:cNvPr>
          <p:cNvCxnSpPr>
            <a:cxnSpLocks/>
            <a:stCxn id="5" idx="3"/>
            <a:endCxn id="6" idx="2"/>
          </p:cNvCxnSpPr>
          <p:nvPr/>
        </p:nvCxnSpPr>
        <p:spPr>
          <a:xfrm flipV="1">
            <a:off x="7080306" y="2799826"/>
            <a:ext cx="911605" cy="2097"/>
          </a:xfrm>
          <a:prstGeom prst="line">
            <a:avLst/>
          </a:prstGeom>
          <a:ln w="57150" cap="flat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F3430977-E50C-4972-9BBB-B837623DA425}"/>
              </a:ext>
            </a:extLst>
          </p:cNvPr>
          <p:cNvCxnSpPr>
            <a:stCxn id="6" idx="4"/>
            <a:endCxn id="9" idx="3"/>
          </p:cNvCxnSpPr>
          <p:nvPr/>
        </p:nvCxnSpPr>
        <p:spPr>
          <a:xfrm rot="5400000">
            <a:off x="6822694" y="3344760"/>
            <a:ext cx="1860261" cy="1345036"/>
          </a:xfrm>
          <a:prstGeom prst="bentConnector2">
            <a:avLst/>
          </a:prstGeom>
          <a:ln w="571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0E4DC60-5199-24EA-5E02-918C330474D1}"/>
              </a:ext>
            </a:extLst>
          </p:cNvPr>
          <p:cNvSpPr/>
          <p:nvPr/>
        </p:nvSpPr>
        <p:spPr>
          <a:xfrm>
            <a:off x="4337107" y="5450743"/>
            <a:ext cx="3473040" cy="4530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>
                <a:solidFill>
                  <a:schemeClr val="tx1"/>
                </a:solidFill>
              </a:rPr>
              <a:t>필요시 결과 데이터 가공 등의 후처리</a:t>
            </a: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A1D5B31E-1E91-5B41-93D2-C59456D74CCA}"/>
              </a:ext>
            </a:extLst>
          </p:cNvPr>
          <p:cNvCxnSpPr>
            <a:stCxn id="2" idx="2"/>
            <a:endCxn id="5" idx="0"/>
          </p:cNvCxnSpPr>
          <p:nvPr/>
        </p:nvCxnSpPr>
        <p:spPr>
          <a:xfrm flipH="1">
            <a:off x="6073628" y="2229373"/>
            <a:ext cx="1" cy="34604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51058403-8162-0582-014A-663BB2E2482F}"/>
              </a:ext>
            </a:extLst>
          </p:cNvPr>
          <p:cNvCxnSpPr>
            <a:stCxn id="5" idx="2"/>
            <a:endCxn id="7" idx="0"/>
          </p:cNvCxnSpPr>
          <p:nvPr/>
        </p:nvCxnSpPr>
        <p:spPr>
          <a:xfrm>
            <a:off x="6073628" y="3028425"/>
            <a:ext cx="0" cy="272642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8FA6939A-2401-C955-F952-3390F8F3A51B}"/>
              </a:ext>
            </a:extLst>
          </p:cNvPr>
          <p:cNvCxnSpPr>
            <a:stCxn id="7" idx="2"/>
            <a:endCxn id="8" idx="0"/>
          </p:cNvCxnSpPr>
          <p:nvPr/>
        </p:nvCxnSpPr>
        <p:spPr>
          <a:xfrm flipH="1">
            <a:off x="6073627" y="3754071"/>
            <a:ext cx="1" cy="272642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C1B563CD-35E7-76CE-E548-207F92092930}"/>
              </a:ext>
            </a:extLst>
          </p:cNvPr>
          <p:cNvCxnSpPr>
            <a:stCxn id="8" idx="2"/>
            <a:endCxn id="9" idx="0"/>
          </p:cNvCxnSpPr>
          <p:nvPr/>
        </p:nvCxnSpPr>
        <p:spPr>
          <a:xfrm>
            <a:off x="6073627" y="4479717"/>
            <a:ext cx="0" cy="24119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C7974FA3-AC87-8825-6FB4-4CC2FEFADC2D}"/>
              </a:ext>
            </a:extLst>
          </p:cNvPr>
          <p:cNvCxnSpPr>
            <a:stCxn id="9" idx="2"/>
            <a:endCxn id="16" idx="0"/>
          </p:cNvCxnSpPr>
          <p:nvPr/>
        </p:nvCxnSpPr>
        <p:spPr>
          <a:xfrm>
            <a:off x="6073627" y="5173911"/>
            <a:ext cx="0" cy="276832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859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JDBC(JAVA Database Connectivity)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는 자바와 데이터베이스간의 연결을 처리하는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API</a:t>
            </a: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JAVA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언어와 데이터베이스 사이의 연결 및 쿼리를 보내거나 데이터베이스로 부터 결과값을 얻어오는 등의 작업을 중간에서 처리한다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는 커넥터이다 마찬가지로 타 언어에도 동일한 기능을 하는 커넥터들이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개발사들에 의해 제공이 되어있다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8999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  <a:hlinkClick r:id="rId3"/>
              </a:rPr>
              <a:t>https://mariadb.com/downloads/connectors/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접속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FBBF319-15E4-2066-E11C-856FFABAA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9175" y="1295203"/>
            <a:ext cx="8900824" cy="516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814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0B17F39-9BB8-F0E9-10F4-5C1B9944B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308" y="610256"/>
            <a:ext cx="7086600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843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37A6A90-EA4B-503D-82FA-0B0B444D2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301" y="647875"/>
            <a:ext cx="88487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29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적용 방법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1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7D0BD4A-5915-EA2F-F96E-B2A681439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582" y="1669409"/>
            <a:ext cx="5855537" cy="47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593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적용 방법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1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7D0BD4A-5915-EA2F-F96E-B2A681439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582" y="1669409"/>
            <a:ext cx="5855537" cy="478172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8F8F4F5-367E-7A27-4B7B-AA1909C931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102" y="1489045"/>
            <a:ext cx="6786965" cy="47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602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적용 방법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1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C20F11E-86E4-4068-50C7-D89D2947D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640" y="1736521"/>
            <a:ext cx="5802774" cy="393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12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013" y="704675"/>
            <a:ext cx="11601974" cy="6350466"/>
          </a:xfrm>
        </p:spPr>
        <p:txBody>
          <a:bodyPr>
            <a:normAutofit/>
          </a:bodyPr>
          <a:lstStyle/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JDBC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적용 방법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1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E52F076-F2F3-F554-11CF-03DD318060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662" y="1362342"/>
            <a:ext cx="7740676" cy="503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857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155</Words>
  <Application>Microsoft Office PowerPoint</Application>
  <PresentationFormat>와이드스크린</PresentationFormat>
  <Paragraphs>27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12</vt:i4>
      </vt:variant>
    </vt:vector>
  </HeadingPairs>
  <TitlesOfParts>
    <vt:vector size="20" baseType="lpstr">
      <vt:lpstr>KoPub돋움체 Bold</vt:lpstr>
      <vt:lpstr>KoPub돋움체 Light</vt:lpstr>
      <vt:lpstr>나눔스퀘어라운드 Bold</vt:lpstr>
      <vt:lpstr>맑은 고딕</vt:lpstr>
      <vt:lpstr>Arial</vt:lpstr>
      <vt:lpstr>Corbel</vt:lpstr>
      <vt:lpstr>Office 테마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MYPC</dc:creator>
  <cp:lastModifiedBy>MYPC</cp:lastModifiedBy>
  <cp:revision>16</cp:revision>
  <dcterms:created xsi:type="dcterms:W3CDTF">2023-12-01T04:42:01Z</dcterms:created>
  <dcterms:modified xsi:type="dcterms:W3CDTF">2023-12-12T05:09:53Z</dcterms:modified>
</cp:coreProperties>
</file>