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37"/>
  </p:handoutMasterIdLst>
  <p:sldIdLst>
    <p:sldId id="286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322" r:id="rId35"/>
    <p:sldId id="289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2023-09-09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0265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2023-09-09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-2547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607327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0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2. </a:t>
            </a:r>
            <a:r>
              <a:rPr lang="ko-KR" altLang="en-US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애플리케이션테스트 수행</a:t>
            </a:r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-2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애플리케이션테스트 수행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시스템 모니터링 도구의 유형에 대해 파악한다</a:t>
            </a:r>
            <a:r>
              <a:rPr lang="en-US" altLang="ko-KR" dirty="0"/>
              <a:t>. </a:t>
            </a:r>
            <a:r>
              <a:rPr lang="ko-KR" altLang="en-US" dirty="0"/>
              <a:t>시스템 모니터링 도구의 도구 명</a:t>
            </a:r>
            <a:r>
              <a:rPr lang="en-US" altLang="ko-KR" dirty="0"/>
              <a:t>, </a:t>
            </a:r>
            <a:r>
              <a:rPr lang="ko-KR" altLang="en-US" dirty="0"/>
              <a:t>도구 설명</a:t>
            </a:r>
            <a:r>
              <a:rPr lang="en-US" altLang="ko-KR" dirty="0"/>
              <a:t>, </a:t>
            </a:r>
            <a:r>
              <a:rPr lang="ko-KR" altLang="en-US" dirty="0"/>
              <a:t>지원 환경</a:t>
            </a:r>
            <a:r>
              <a:rPr lang="en-US" altLang="ko-KR" dirty="0"/>
              <a:t>, </a:t>
            </a:r>
            <a:r>
              <a:rPr lang="ko-KR" altLang="en-US" dirty="0"/>
              <a:t>개발 도구 지원 여부</a:t>
            </a:r>
            <a:r>
              <a:rPr lang="en-US" altLang="ko-KR" dirty="0"/>
              <a:t>, </a:t>
            </a:r>
            <a:r>
              <a:rPr lang="ko-KR" altLang="en-US" dirty="0"/>
              <a:t>지원 </a:t>
            </a:r>
            <a:r>
              <a:rPr lang="ko-KR" altLang="en-US" dirty="0" err="1"/>
              <a:t>홈페</a:t>
            </a:r>
            <a:r>
              <a:rPr lang="ko-KR" altLang="en-US" dirty="0"/>
              <a:t> 이지 등의 정보를 파악하고 확인한다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50" y="2709087"/>
            <a:ext cx="8901113" cy="3072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7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[2]</a:t>
            </a:r>
            <a:r>
              <a:rPr lang="ko-KR" altLang="en-US" dirty="0"/>
              <a:t> </a:t>
            </a:r>
            <a:r>
              <a:rPr lang="ko-KR" altLang="en-US" dirty="0" smtClean="0"/>
              <a:t>애플리케이션 </a:t>
            </a:r>
            <a:r>
              <a:rPr lang="ko-KR" altLang="en-US" dirty="0"/>
              <a:t>성능 점검 계획서를 작성한다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200" dirty="0"/>
              <a:t>1. </a:t>
            </a:r>
            <a:r>
              <a:rPr lang="ko-KR" altLang="en-US" sz="2200" dirty="0"/>
              <a:t>성능 점검 계획서에 포함될 항목에 대해 검토한다</a:t>
            </a:r>
            <a:r>
              <a:rPr lang="en-US" altLang="ko-KR" sz="2200" dirty="0"/>
              <a:t>. </a:t>
            </a:r>
            <a:r>
              <a:rPr lang="ko-KR" altLang="en-US" sz="2200" dirty="0"/>
              <a:t>애플리케이션 성능을 측정하기 위한 성능 점검 계획서의 각 항목에 대해 정의한다</a:t>
            </a:r>
            <a:r>
              <a:rPr lang="en-US" altLang="ko-KR" sz="2200" dirty="0"/>
              <a:t>. </a:t>
            </a:r>
          </a:p>
          <a:p>
            <a:pPr lvl="1"/>
            <a:r>
              <a:rPr lang="en-US" altLang="ko-KR" sz="2200" dirty="0"/>
              <a:t>(1) </a:t>
            </a:r>
            <a:r>
              <a:rPr lang="ko-KR" altLang="en-US" sz="2200" u="sng" dirty="0"/>
              <a:t>성능 점검 목적 및 용어를 정의한다</a:t>
            </a:r>
            <a:r>
              <a:rPr lang="en-US" altLang="ko-KR" sz="2200" u="sng" dirty="0"/>
              <a:t>.</a:t>
            </a:r>
          </a:p>
          <a:p>
            <a:pPr lvl="2"/>
            <a:r>
              <a:rPr lang="ko-KR" altLang="en-US" sz="2200" dirty="0"/>
              <a:t>해당 시스템의 성능 점검을 수행하는 목적 및 성능 점검 시 활용할 용어에 대해 정의 한다</a:t>
            </a:r>
            <a:r>
              <a:rPr lang="en-US" altLang="ko-KR" sz="2200" dirty="0"/>
              <a:t>. </a:t>
            </a:r>
          </a:p>
          <a:p>
            <a:pPr lvl="1"/>
            <a:r>
              <a:rPr lang="en-US" altLang="ko-KR" sz="2200" dirty="0"/>
              <a:t>(2) </a:t>
            </a:r>
            <a:r>
              <a:rPr lang="ko-KR" altLang="en-US" sz="2200" u="sng" dirty="0"/>
              <a:t>성능 점검 수행 전략을 수립한다</a:t>
            </a:r>
            <a:r>
              <a:rPr lang="en-US" altLang="ko-KR" sz="2200" dirty="0"/>
              <a:t>. </a:t>
            </a:r>
          </a:p>
          <a:p>
            <a:pPr lvl="2"/>
            <a:r>
              <a:rPr lang="en-US" altLang="ko-KR" sz="2200" dirty="0"/>
              <a:t>(</a:t>
            </a:r>
            <a:r>
              <a:rPr lang="ko-KR" altLang="en-US" sz="2200" dirty="0"/>
              <a:t>가</a:t>
            </a:r>
            <a:r>
              <a:rPr lang="en-US" altLang="ko-KR" sz="2200" dirty="0"/>
              <a:t>) </a:t>
            </a:r>
            <a:r>
              <a:rPr lang="ko-KR" altLang="en-US" sz="2200" dirty="0"/>
              <a:t>대상 시스템의 구성도를 파악한다</a:t>
            </a:r>
            <a:r>
              <a:rPr lang="en-US" altLang="ko-KR" sz="2200" dirty="0"/>
              <a:t>. </a:t>
            </a:r>
          </a:p>
          <a:p>
            <a:pPr lvl="3"/>
            <a:r>
              <a:rPr lang="ko-KR" altLang="en-US" sz="2200" dirty="0"/>
              <a:t>전체 시스템 중 성능을 점검해야 할 시스템을 파악하여 대상 구성도를 작성한다</a:t>
            </a:r>
            <a:r>
              <a:rPr lang="en-US" altLang="ko-KR" sz="2200" dirty="0"/>
              <a:t>. </a:t>
            </a:r>
          </a:p>
          <a:p>
            <a:pPr lvl="2"/>
            <a:r>
              <a:rPr lang="en-US" altLang="ko-KR" sz="2200" dirty="0"/>
              <a:t>(</a:t>
            </a:r>
            <a:r>
              <a:rPr lang="ko-KR" altLang="en-US" sz="2200" dirty="0"/>
              <a:t>나</a:t>
            </a:r>
            <a:r>
              <a:rPr lang="en-US" altLang="ko-KR" sz="2200" dirty="0"/>
              <a:t>) </a:t>
            </a:r>
            <a:r>
              <a:rPr lang="ko-KR" altLang="en-US" sz="2200" dirty="0"/>
              <a:t>대상 서버의 정보를 파악한다</a:t>
            </a:r>
            <a:endParaRPr lang="en-US" altLang="ko-KR" sz="2200" dirty="0"/>
          </a:p>
          <a:p>
            <a:pPr lvl="3"/>
            <a:r>
              <a:rPr lang="en-US" altLang="ko-KR" sz="2200" dirty="0"/>
              <a:t>. </a:t>
            </a:r>
            <a:r>
              <a:rPr lang="ko-KR" altLang="en-US" sz="2200" dirty="0"/>
              <a:t>대상 서버의 서버 명</a:t>
            </a:r>
            <a:r>
              <a:rPr lang="en-US" altLang="ko-KR" sz="2200" dirty="0"/>
              <a:t>, IP</a:t>
            </a:r>
            <a:r>
              <a:rPr lang="ko-KR" altLang="en-US" sz="2200" dirty="0"/>
              <a:t>주소</a:t>
            </a:r>
            <a:r>
              <a:rPr lang="en-US" altLang="ko-KR" sz="2200" dirty="0"/>
              <a:t>, </a:t>
            </a:r>
            <a:r>
              <a:rPr lang="ko-KR" altLang="en-US" sz="2200" dirty="0"/>
              <a:t>설치된 운영 체제</a:t>
            </a:r>
            <a:r>
              <a:rPr lang="en-US" altLang="ko-KR" sz="2200" dirty="0"/>
              <a:t>, CPU, </a:t>
            </a:r>
            <a:r>
              <a:rPr lang="ko-KR" altLang="en-US" sz="2200" dirty="0"/>
              <a:t>메모리</a:t>
            </a:r>
            <a:r>
              <a:rPr lang="en-US" altLang="ko-KR" sz="2200" dirty="0"/>
              <a:t>, </a:t>
            </a:r>
            <a:r>
              <a:rPr lang="ko-KR" altLang="en-US" sz="2200" dirty="0"/>
              <a:t>설치된 솔루션 정보 를 파악하여 작성한다</a:t>
            </a:r>
            <a:r>
              <a:rPr lang="en-US" altLang="ko-KR" sz="2200" dirty="0"/>
              <a:t>. </a:t>
            </a:r>
          </a:p>
          <a:p>
            <a:pPr lvl="2"/>
            <a:r>
              <a:rPr lang="en-US" altLang="ko-KR" sz="2200" dirty="0"/>
              <a:t>(</a:t>
            </a:r>
            <a:r>
              <a:rPr lang="ko-KR" altLang="en-US" sz="2200" dirty="0"/>
              <a:t>다</a:t>
            </a:r>
            <a:r>
              <a:rPr lang="en-US" altLang="ko-KR" sz="2200" dirty="0"/>
              <a:t>) </a:t>
            </a:r>
            <a:r>
              <a:rPr lang="ko-KR" altLang="en-US" sz="2200" dirty="0"/>
              <a:t>성능 점검 수행 도구를 결정한다</a:t>
            </a:r>
            <a:r>
              <a:rPr lang="en-US" altLang="ko-KR" sz="2200" dirty="0"/>
              <a:t>. </a:t>
            </a:r>
          </a:p>
          <a:p>
            <a:pPr lvl="3"/>
            <a:r>
              <a:rPr lang="ko-KR" altLang="en-US" sz="2200" dirty="0"/>
              <a:t>성능 점검을 위한 </a:t>
            </a:r>
            <a:r>
              <a:rPr lang="ko-KR" altLang="en-US" sz="2200" dirty="0" err="1"/>
              <a:t>오픈소스</a:t>
            </a:r>
            <a:r>
              <a:rPr lang="ko-KR" altLang="en-US" sz="2200" dirty="0"/>
              <a:t> 또는 상업용 수행 도구를 결정하여 작성한다</a:t>
            </a:r>
            <a:r>
              <a:rPr lang="en-US" altLang="ko-KR" sz="2200" dirty="0"/>
              <a:t>. </a:t>
            </a:r>
          </a:p>
          <a:p>
            <a:pPr lvl="2"/>
            <a:r>
              <a:rPr lang="en-US" altLang="ko-KR" sz="2200" dirty="0"/>
              <a:t>(</a:t>
            </a:r>
            <a:r>
              <a:rPr lang="ko-KR" altLang="en-US" sz="2200" dirty="0"/>
              <a:t>라</a:t>
            </a:r>
            <a:r>
              <a:rPr lang="en-US" altLang="ko-KR" sz="2200" dirty="0"/>
              <a:t>) </a:t>
            </a:r>
            <a:r>
              <a:rPr lang="ko-KR" altLang="en-US" sz="2200" dirty="0"/>
              <a:t>성능 점검 환경을 구성한다</a:t>
            </a:r>
            <a:r>
              <a:rPr lang="en-US" altLang="ko-KR" sz="2200" dirty="0"/>
              <a:t>. </a:t>
            </a:r>
          </a:p>
          <a:p>
            <a:pPr lvl="3"/>
            <a:r>
              <a:rPr lang="ko-KR" altLang="en-US" sz="2200" dirty="0"/>
              <a:t>성능 점검을 위한 점검 팀을 확정하고</a:t>
            </a:r>
            <a:r>
              <a:rPr lang="en-US" altLang="ko-KR" sz="2200" dirty="0"/>
              <a:t>, </a:t>
            </a:r>
            <a:r>
              <a:rPr lang="ko-KR" altLang="en-US" sz="2200" dirty="0"/>
              <a:t>부하 발생 장비</a:t>
            </a:r>
            <a:r>
              <a:rPr lang="en-US" altLang="ko-KR" sz="2200" dirty="0"/>
              <a:t>, </a:t>
            </a:r>
            <a:r>
              <a:rPr lang="ko-KR" altLang="en-US" sz="2200" dirty="0"/>
              <a:t>부하 발생 환경에 대하여 확인한다</a:t>
            </a:r>
            <a:r>
              <a:rPr lang="en-US" altLang="ko-KR" sz="2200" dirty="0"/>
              <a:t>. 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24561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ko-KR" sz="2800" dirty="0"/>
              <a:t>(3) </a:t>
            </a:r>
            <a:r>
              <a:rPr lang="ko-KR" altLang="en-US" sz="2800" dirty="0"/>
              <a:t>성능 점검 수행 일정 및 절차에 대해 확정한다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2"/>
            <a:r>
              <a:rPr lang="en-US" altLang="ko-KR" sz="2800" dirty="0" smtClean="0"/>
              <a:t>(</a:t>
            </a:r>
            <a:r>
              <a:rPr lang="ko-KR" altLang="en-US" sz="2800" dirty="0"/>
              <a:t>가</a:t>
            </a:r>
            <a:r>
              <a:rPr lang="en-US" altLang="ko-KR" sz="2800" dirty="0"/>
              <a:t>) </a:t>
            </a:r>
            <a:r>
              <a:rPr lang="ko-KR" altLang="en-US" sz="2800" u="sng" dirty="0"/>
              <a:t>성능 점검 수행 일정에 대해 확정한다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3"/>
            <a:r>
              <a:rPr lang="ko-KR" altLang="en-US" sz="2800" dirty="0" smtClean="0"/>
              <a:t>계획 </a:t>
            </a:r>
            <a:r>
              <a:rPr lang="ko-KR" altLang="en-US" sz="2800" dirty="0"/>
              <a:t>수립</a:t>
            </a:r>
            <a:r>
              <a:rPr lang="en-US" altLang="ko-KR" sz="2800" dirty="0"/>
              <a:t>, </a:t>
            </a:r>
            <a:r>
              <a:rPr lang="ko-KR" altLang="en-US" sz="2800" dirty="0"/>
              <a:t>설계 및 개발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환경 구축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수행</a:t>
            </a:r>
            <a:r>
              <a:rPr lang="en-US" altLang="ko-KR" sz="2800" dirty="0"/>
              <a:t>, </a:t>
            </a:r>
            <a:r>
              <a:rPr lang="ko-KR" altLang="en-US" sz="2800" dirty="0"/>
              <a:t>결과 분석</a:t>
            </a:r>
            <a:r>
              <a:rPr lang="en-US" altLang="ko-KR" sz="2800" dirty="0"/>
              <a:t>, </a:t>
            </a:r>
            <a:r>
              <a:rPr lang="ko-KR" altLang="en-US" sz="2800" dirty="0"/>
              <a:t>보고서 작성 등에 대한 성능 점검 수행 일정에 대해 확정한다</a:t>
            </a:r>
            <a:r>
              <a:rPr lang="en-US" altLang="ko-KR" sz="2800" dirty="0" smtClean="0"/>
              <a:t>.</a:t>
            </a:r>
          </a:p>
          <a:p>
            <a:pPr lvl="2"/>
            <a:r>
              <a:rPr lang="en-US" altLang="ko-KR" sz="2800" dirty="0" smtClean="0"/>
              <a:t>(</a:t>
            </a:r>
            <a:r>
              <a:rPr lang="ko-KR" altLang="en-US" sz="2800" dirty="0"/>
              <a:t>나</a:t>
            </a:r>
            <a:r>
              <a:rPr lang="en-US" altLang="ko-KR" sz="2800" dirty="0"/>
              <a:t>) </a:t>
            </a:r>
            <a:r>
              <a:rPr lang="ko-KR" altLang="en-US" sz="2800" u="sng" dirty="0"/>
              <a:t>성능 점검 수행 절차에 대해 확정한다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3"/>
            <a:r>
              <a:rPr lang="ko-KR" altLang="en-US" sz="2800" dirty="0" smtClean="0"/>
              <a:t>테스트 </a:t>
            </a:r>
            <a:r>
              <a:rPr lang="ko-KR" altLang="en-US" sz="2800" dirty="0"/>
              <a:t>계획 수립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시나리오 작성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케이스 작성</a:t>
            </a:r>
            <a:r>
              <a:rPr lang="en-US" altLang="ko-KR" sz="2800" dirty="0"/>
              <a:t>, </a:t>
            </a:r>
            <a:r>
              <a:rPr lang="ko-KR" altLang="en-US" sz="2800" dirty="0"/>
              <a:t>워크로드</a:t>
            </a:r>
            <a:r>
              <a:rPr lang="en-US" altLang="ko-KR" sz="2800" dirty="0"/>
              <a:t>(Workload) </a:t>
            </a:r>
            <a:r>
              <a:rPr lang="ko-KR" altLang="en-US" sz="2800" dirty="0"/>
              <a:t>설계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레코딩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수행</a:t>
            </a:r>
            <a:r>
              <a:rPr lang="en-US" altLang="ko-KR" sz="2800" dirty="0"/>
              <a:t>, </a:t>
            </a:r>
            <a:r>
              <a:rPr lang="ko-KR" altLang="en-US" sz="2800" dirty="0"/>
              <a:t>결과 분석 등 성능 점검 수행 절차를 확정한다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2"/>
            <a:r>
              <a:rPr lang="en-US" altLang="ko-KR" sz="2800" dirty="0" smtClean="0"/>
              <a:t>(</a:t>
            </a:r>
            <a:r>
              <a:rPr lang="ko-KR" altLang="en-US" sz="2800" dirty="0"/>
              <a:t>다</a:t>
            </a:r>
            <a:r>
              <a:rPr lang="en-US" altLang="ko-KR" sz="2800" dirty="0"/>
              <a:t>) </a:t>
            </a:r>
            <a:r>
              <a:rPr lang="ko-KR" altLang="en-US" sz="2800" u="sng" dirty="0"/>
              <a:t>성능 개선 절차에 대해 확정한다</a:t>
            </a:r>
            <a:r>
              <a:rPr lang="en-US" altLang="ko-KR" sz="2800" u="sng" dirty="0"/>
              <a:t>. </a:t>
            </a:r>
            <a:endParaRPr lang="en-US" altLang="ko-KR" sz="2800" u="sng" dirty="0" smtClean="0"/>
          </a:p>
          <a:p>
            <a:pPr lvl="3"/>
            <a:r>
              <a:rPr lang="ko-KR" altLang="en-US" sz="2800" dirty="0" smtClean="0"/>
              <a:t>기본 </a:t>
            </a:r>
            <a:r>
              <a:rPr lang="ko-KR" altLang="en-US" sz="2800" dirty="0"/>
              <a:t>성능 자료를 도출하고</a:t>
            </a:r>
            <a:r>
              <a:rPr lang="en-US" altLang="ko-KR" sz="2800" dirty="0"/>
              <a:t>, </a:t>
            </a:r>
            <a:r>
              <a:rPr lang="ko-KR" altLang="en-US" sz="2800" dirty="0"/>
              <a:t>성능 테스트 결과를 분석하고</a:t>
            </a:r>
            <a:r>
              <a:rPr lang="en-US" altLang="ko-KR" sz="2800" dirty="0"/>
              <a:t>, </a:t>
            </a:r>
            <a:r>
              <a:rPr lang="ko-KR" altLang="en-US" sz="2800" dirty="0"/>
              <a:t>개선안을 적용하고</a:t>
            </a:r>
            <a:r>
              <a:rPr lang="en-US" altLang="ko-KR" sz="2800" dirty="0"/>
              <a:t>, </a:t>
            </a:r>
            <a:r>
              <a:rPr lang="ko-KR" altLang="en-US" sz="2800" dirty="0" smtClean="0"/>
              <a:t>검증하여 </a:t>
            </a:r>
            <a:r>
              <a:rPr lang="ko-KR" altLang="en-US" sz="2800" dirty="0"/>
              <a:t>성능 개선을 검증하는 절차에 대해 확정한다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2"/>
            <a:r>
              <a:rPr lang="en-US" altLang="ko-KR" sz="2800" dirty="0" smtClean="0"/>
              <a:t>(</a:t>
            </a:r>
            <a:r>
              <a:rPr lang="ko-KR" altLang="en-US" sz="2800" dirty="0"/>
              <a:t>라</a:t>
            </a:r>
            <a:r>
              <a:rPr lang="en-US" altLang="ko-KR" sz="2800" dirty="0"/>
              <a:t>) </a:t>
            </a:r>
            <a:r>
              <a:rPr lang="ko-KR" altLang="en-US" sz="2800" u="sng" dirty="0"/>
              <a:t>성능 점검 역할별 수행 인력을 확정한다</a:t>
            </a:r>
            <a:r>
              <a:rPr lang="en-US" altLang="ko-KR" sz="2800" u="sng" dirty="0"/>
              <a:t>. </a:t>
            </a:r>
            <a:endParaRPr lang="en-US" altLang="ko-KR" sz="2800" u="sng" dirty="0" smtClean="0"/>
          </a:p>
          <a:p>
            <a:pPr lvl="3"/>
            <a:r>
              <a:rPr lang="ko-KR" altLang="en-US" sz="2800" dirty="0" smtClean="0"/>
              <a:t>성능 </a:t>
            </a:r>
            <a:r>
              <a:rPr lang="ko-KR" altLang="en-US" sz="2800" dirty="0"/>
              <a:t>팀</a:t>
            </a:r>
            <a:r>
              <a:rPr lang="en-US" altLang="ko-KR" sz="2800" dirty="0"/>
              <a:t>, </a:t>
            </a:r>
            <a:r>
              <a:rPr lang="ko-KR" altLang="en-US" sz="2800" dirty="0"/>
              <a:t>공통 테스트 팀</a:t>
            </a:r>
            <a:r>
              <a:rPr lang="en-US" altLang="ko-KR" sz="2800" dirty="0"/>
              <a:t>, </a:t>
            </a:r>
            <a:r>
              <a:rPr lang="ko-KR" altLang="en-US" sz="2800" dirty="0"/>
              <a:t>업무 개발 팀의 </a:t>
            </a:r>
            <a:r>
              <a:rPr lang="ko-KR" altLang="en-US" sz="2800" dirty="0" err="1"/>
              <a:t>팀별</a:t>
            </a:r>
            <a:r>
              <a:rPr lang="ko-KR" altLang="en-US" sz="2800" dirty="0"/>
              <a:t> 수행 인력을 확정한다</a:t>
            </a:r>
            <a:r>
              <a:rPr lang="en-US" altLang="ko-KR" sz="2800" dirty="0"/>
              <a:t>.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1488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ko-KR" sz="2800" dirty="0"/>
              <a:t>(4) </a:t>
            </a:r>
            <a:r>
              <a:rPr lang="ko-KR" altLang="en-US" sz="2800" dirty="0"/>
              <a:t>성능 점검 수행 방안에 대해 작성한다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2"/>
            <a:r>
              <a:rPr lang="en-US" altLang="ko-KR" sz="2800" dirty="0" smtClean="0"/>
              <a:t>(</a:t>
            </a:r>
            <a:r>
              <a:rPr lang="ko-KR" altLang="en-US" sz="2800" dirty="0"/>
              <a:t>가</a:t>
            </a:r>
            <a:r>
              <a:rPr lang="en-US" altLang="ko-KR" sz="2800" dirty="0"/>
              <a:t>) </a:t>
            </a:r>
            <a:r>
              <a:rPr lang="ko-KR" altLang="en-US" sz="2800" u="sng" dirty="0"/>
              <a:t>각 시스템의 단위 성능 테스트 방법에 대해 결정한다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3"/>
            <a:r>
              <a:rPr lang="ko-KR" altLang="en-US" sz="2800" dirty="0" smtClean="0"/>
              <a:t>성능 </a:t>
            </a:r>
            <a:r>
              <a:rPr lang="ko-KR" altLang="en-US" sz="2800" dirty="0"/>
              <a:t>테스트의 경우 가상 인원이 몇 명인지</a:t>
            </a:r>
            <a:r>
              <a:rPr lang="en-US" altLang="ko-KR" sz="2800" dirty="0"/>
              <a:t>, Think Time(</a:t>
            </a:r>
            <a:r>
              <a:rPr lang="ko-KR" altLang="en-US" sz="2800" dirty="0"/>
              <a:t>서버로부터 응답 후</a:t>
            </a:r>
            <a:r>
              <a:rPr lang="en-US" altLang="ko-KR" sz="2800" dirty="0"/>
              <a:t>, </a:t>
            </a:r>
            <a:r>
              <a:rPr lang="ko-KR" altLang="en-US" sz="2800" dirty="0"/>
              <a:t>다음 동작 때까지 대기하는 시간</a:t>
            </a:r>
            <a:r>
              <a:rPr lang="en-US" altLang="ko-KR" sz="2800" dirty="0"/>
              <a:t>)</a:t>
            </a:r>
            <a:r>
              <a:rPr lang="ko-KR" altLang="en-US" sz="2800" dirty="0"/>
              <a:t>의 경우 몇 초로 테스트할 것인지를 결정한다</a:t>
            </a:r>
            <a:r>
              <a:rPr lang="en-US" altLang="ko-KR" sz="2800" dirty="0" smtClean="0"/>
              <a:t>.</a:t>
            </a:r>
          </a:p>
          <a:p>
            <a:pPr lvl="2"/>
            <a:r>
              <a:rPr lang="en-US" altLang="ko-KR" sz="2800" dirty="0" smtClean="0"/>
              <a:t>(</a:t>
            </a:r>
            <a:r>
              <a:rPr lang="ko-KR" altLang="en-US" sz="2800" dirty="0"/>
              <a:t>나</a:t>
            </a:r>
            <a:r>
              <a:rPr lang="en-US" altLang="ko-KR" sz="2800" dirty="0"/>
              <a:t>) </a:t>
            </a:r>
            <a:r>
              <a:rPr lang="ko-KR" altLang="en-US" sz="2800" u="sng" dirty="0"/>
              <a:t>시스템 성능 목표를 설정한다</a:t>
            </a:r>
            <a:r>
              <a:rPr lang="en-US" altLang="ko-KR" sz="2800" u="sng" dirty="0"/>
              <a:t>. </a:t>
            </a:r>
            <a:endParaRPr lang="en-US" altLang="ko-KR" sz="2800" u="sng" dirty="0" smtClean="0"/>
          </a:p>
          <a:p>
            <a:pPr lvl="3"/>
            <a:r>
              <a:rPr lang="ko-KR" altLang="en-US" sz="2800" dirty="0" smtClean="0"/>
              <a:t>각 </a:t>
            </a:r>
            <a:r>
              <a:rPr lang="ko-KR" altLang="en-US" sz="2800" dirty="0" err="1"/>
              <a:t>시스템별</a:t>
            </a:r>
            <a:r>
              <a:rPr lang="ko-KR" altLang="en-US" sz="2800" dirty="0"/>
              <a:t> 테스트 유형과 대상 업무</a:t>
            </a:r>
            <a:r>
              <a:rPr lang="en-US" altLang="ko-KR" sz="2800" dirty="0"/>
              <a:t>, </a:t>
            </a:r>
            <a:r>
              <a:rPr lang="ko-KR" altLang="en-US" sz="2800" dirty="0"/>
              <a:t>목표 부하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시간 등을 확정하고 시 </a:t>
            </a:r>
            <a:r>
              <a:rPr lang="ko-KR" altLang="en-US" sz="2800" dirty="0" err="1"/>
              <a:t>스템의</a:t>
            </a:r>
            <a:r>
              <a:rPr lang="ko-KR" altLang="en-US" sz="2800" dirty="0"/>
              <a:t> 성능 목표를 설정한다</a:t>
            </a:r>
            <a:r>
              <a:rPr lang="en-US" altLang="ko-KR" sz="2800" dirty="0" smtClean="0"/>
              <a:t>.</a:t>
            </a:r>
          </a:p>
          <a:p>
            <a:pPr lvl="2"/>
            <a:r>
              <a:rPr lang="en-US" altLang="ko-KR" sz="2800" dirty="0" smtClean="0"/>
              <a:t>(</a:t>
            </a:r>
            <a:r>
              <a:rPr lang="ko-KR" altLang="en-US" sz="2800" dirty="0"/>
              <a:t>다</a:t>
            </a:r>
            <a:r>
              <a:rPr lang="en-US" altLang="ko-KR" sz="2800" u="sng" dirty="0"/>
              <a:t>) </a:t>
            </a:r>
            <a:r>
              <a:rPr lang="ko-KR" altLang="en-US" sz="2800" u="sng" dirty="0"/>
              <a:t>모니터링 및 성능 지표 수집 방안에 대해 결정한다</a:t>
            </a:r>
            <a:r>
              <a:rPr lang="en-US" altLang="ko-KR" sz="2800" u="sng" dirty="0"/>
              <a:t>. </a:t>
            </a:r>
            <a:endParaRPr lang="en-US" altLang="ko-KR" sz="2800" u="sng" dirty="0" smtClean="0"/>
          </a:p>
          <a:p>
            <a:pPr lvl="3"/>
            <a:r>
              <a:rPr lang="ko-KR" altLang="en-US" sz="2800" dirty="0" smtClean="0"/>
              <a:t>측정 </a:t>
            </a:r>
            <a:r>
              <a:rPr lang="ko-KR" altLang="en-US" sz="2800" dirty="0"/>
              <a:t>대상을 구분하고 측정 목적</a:t>
            </a:r>
            <a:r>
              <a:rPr lang="en-US" altLang="ko-KR" sz="2800" dirty="0"/>
              <a:t>, </a:t>
            </a:r>
            <a:r>
              <a:rPr lang="ko-KR" altLang="en-US" sz="2800" dirty="0"/>
              <a:t>시스템 명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부하량</a:t>
            </a:r>
            <a:r>
              <a:rPr lang="en-US" altLang="ko-KR" sz="2800" dirty="0"/>
              <a:t>, </a:t>
            </a:r>
            <a:r>
              <a:rPr lang="ko-KR" altLang="en-US" sz="2800" dirty="0"/>
              <a:t>배치 작업 소요 시간</a:t>
            </a:r>
            <a:r>
              <a:rPr lang="en-US" altLang="ko-KR" sz="2800" dirty="0"/>
              <a:t>, SQL </a:t>
            </a:r>
            <a:r>
              <a:rPr lang="ko-KR" altLang="en-US" sz="2800" dirty="0"/>
              <a:t>등 의 모니터링 방안</a:t>
            </a:r>
            <a:r>
              <a:rPr lang="en-US" altLang="ko-KR" sz="2800" dirty="0"/>
              <a:t>, </a:t>
            </a:r>
            <a:r>
              <a:rPr lang="ko-KR" altLang="en-US" sz="2800" dirty="0"/>
              <a:t>모니터링 측정 항목에 대해 설정한다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2"/>
            <a:r>
              <a:rPr lang="en-US" altLang="ko-KR" sz="2800" dirty="0" smtClean="0"/>
              <a:t>(</a:t>
            </a:r>
            <a:r>
              <a:rPr lang="ko-KR" altLang="en-US" sz="2800" dirty="0"/>
              <a:t>라</a:t>
            </a:r>
            <a:r>
              <a:rPr lang="en-US" altLang="ko-KR" sz="2800" dirty="0"/>
              <a:t>) </a:t>
            </a:r>
            <a:r>
              <a:rPr lang="ko-KR" altLang="en-US" sz="2800" u="sng" dirty="0"/>
              <a:t>성능 테스트 시나리오를 작성한다</a:t>
            </a:r>
            <a:r>
              <a:rPr lang="en-US" altLang="ko-KR" sz="2800" u="sng" dirty="0"/>
              <a:t>. </a:t>
            </a:r>
            <a:endParaRPr lang="en-US" altLang="ko-KR" sz="2800" u="sng" dirty="0" smtClean="0"/>
          </a:p>
          <a:p>
            <a:pPr lvl="3"/>
            <a:r>
              <a:rPr lang="en-US" altLang="ko-KR" sz="2800" dirty="0" smtClean="0"/>
              <a:t>Ramp-Up </a:t>
            </a:r>
            <a:r>
              <a:rPr lang="en-US" altLang="ko-KR" sz="2800" dirty="0"/>
              <a:t>Model, Ramp-Down Model, Think Time Model </a:t>
            </a:r>
            <a:r>
              <a:rPr lang="ko-KR" altLang="en-US" sz="2800" dirty="0"/>
              <a:t>등 다양한 성능 테스트 모 </a:t>
            </a:r>
            <a:r>
              <a:rPr lang="ko-KR" altLang="en-US" sz="2800" dirty="0" err="1"/>
              <a:t>델별</a:t>
            </a:r>
            <a:r>
              <a:rPr lang="ko-KR" altLang="en-US" sz="2800" dirty="0"/>
              <a:t> 성능 테스트 시나리오를 작성한다</a:t>
            </a:r>
            <a:r>
              <a:rPr lang="en-US" altLang="ko-KR" sz="2800" dirty="0"/>
              <a:t>.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1497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u="sng" dirty="0"/>
              <a:t>성능 테스트 계획서를 작성한다</a:t>
            </a:r>
            <a:r>
              <a:rPr lang="en-US" altLang="ko-KR" dirty="0"/>
              <a:t>. </a:t>
            </a:r>
            <a:r>
              <a:rPr lang="ko-KR" altLang="en-US" dirty="0"/>
              <a:t>성능 점검 개요</a:t>
            </a:r>
            <a:r>
              <a:rPr lang="en-US" altLang="ko-KR" dirty="0"/>
              <a:t>, </a:t>
            </a:r>
            <a:r>
              <a:rPr lang="ko-KR" altLang="en-US" dirty="0"/>
              <a:t>성능 점검 수행 전략</a:t>
            </a:r>
            <a:r>
              <a:rPr lang="en-US" altLang="ko-KR" dirty="0"/>
              <a:t>, </a:t>
            </a:r>
            <a:r>
              <a:rPr lang="ko-KR" altLang="en-US" dirty="0"/>
              <a:t>성능 점검 수행 일정 및 절차</a:t>
            </a:r>
            <a:r>
              <a:rPr lang="en-US" altLang="ko-KR" dirty="0"/>
              <a:t>, </a:t>
            </a:r>
            <a:r>
              <a:rPr lang="ko-KR" altLang="en-US" dirty="0"/>
              <a:t>성능 점검 수행 방 안 등 결정된 항목을 포함하여 성능 테스트 계획서를 작성한다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2061165"/>
            <a:ext cx="6702794" cy="4535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186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[3]</a:t>
            </a:r>
            <a:r>
              <a:rPr lang="ko-KR" altLang="en-US" dirty="0"/>
              <a:t> 애플리케이션 성능 테스트를 수행한다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ko-KR" altLang="en-US" dirty="0"/>
              <a:t>애플리케이션 성능 </a:t>
            </a:r>
            <a:r>
              <a:rPr lang="ko-KR" altLang="en-US" u="sng" dirty="0"/>
              <a:t>점검 목표에 따라 성능 테스트를 수행한다</a:t>
            </a:r>
            <a:r>
              <a:rPr lang="en-US" altLang="ko-KR" dirty="0" smtClean="0"/>
              <a:t>.</a:t>
            </a:r>
          </a:p>
          <a:p>
            <a:pPr lvl="1">
              <a:lnSpc>
                <a:spcPct val="120000"/>
              </a:lnSpc>
            </a:pPr>
            <a:r>
              <a:rPr lang="en-US" altLang="ko-KR" dirty="0" smtClean="0"/>
              <a:t>1</a:t>
            </a:r>
            <a:r>
              <a:rPr lang="en-US" altLang="ko-KR" dirty="0"/>
              <a:t>. </a:t>
            </a:r>
            <a:r>
              <a:rPr lang="ko-KR" altLang="en-US" dirty="0"/>
              <a:t>애플리케이션 성능 </a:t>
            </a:r>
            <a:r>
              <a:rPr lang="ko-KR" altLang="en-US" u="sng" dirty="0"/>
              <a:t>테스트 케이스를 작성한다</a:t>
            </a:r>
            <a:r>
              <a:rPr lang="en-US" altLang="ko-KR" dirty="0"/>
              <a:t>. </a:t>
            </a:r>
            <a:r>
              <a:rPr lang="ko-KR" altLang="en-US" dirty="0"/>
              <a:t>애플리케이션 성능 측정을 위한 테스트 케이스를 아래 항목을 포함하여 작성한다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u="sng" dirty="0"/>
              <a:t>테스트 목표 및 목표 값을 설정하여 작성한다</a:t>
            </a:r>
            <a:r>
              <a:rPr lang="en-US" altLang="ko-KR" dirty="0" smtClean="0"/>
              <a:t>.</a:t>
            </a:r>
          </a:p>
          <a:p>
            <a:pPr lvl="3">
              <a:lnSpc>
                <a:spcPct val="120000"/>
              </a:lnSpc>
            </a:pPr>
            <a:r>
              <a:rPr lang="ko-KR" altLang="en-US" dirty="0" smtClean="0"/>
              <a:t>테스트 </a:t>
            </a:r>
            <a:r>
              <a:rPr lang="ko-KR" altLang="en-US" dirty="0"/>
              <a:t>상황 및 사용자 수</a:t>
            </a:r>
            <a:r>
              <a:rPr lang="en-US" altLang="ko-KR" dirty="0"/>
              <a:t>, </a:t>
            </a:r>
            <a:r>
              <a:rPr lang="ko-KR" altLang="en-US" dirty="0"/>
              <a:t>호출 간격</a:t>
            </a:r>
            <a:r>
              <a:rPr lang="en-US" altLang="ko-KR" dirty="0"/>
              <a:t>, TPS(Transaction Per Second), </a:t>
            </a:r>
            <a:r>
              <a:rPr lang="ko-KR" altLang="en-US" dirty="0"/>
              <a:t>응답 시간 등 목 표 값을 설정한다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u="sng" dirty="0"/>
              <a:t>측정 항목을 기술하여 작성한다</a:t>
            </a:r>
            <a:r>
              <a:rPr lang="en-US" altLang="ko-KR" u="sng" dirty="0"/>
              <a:t>. </a:t>
            </a:r>
            <a:endParaRPr lang="en-US" altLang="ko-KR" u="sng" dirty="0" smtClean="0"/>
          </a:p>
          <a:p>
            <a:pPr lvl="3">
              <a:lnSpc>
                <a:spcPct val="120000"/>
              </a:lnSpc>
            </a:pPr>
            <a:r>
              <a:rPr lang="en-US" altLang="ko-KR" dirty="0" smtClean="0"/>
              <a:t>TPS</a:t>
            </a:r>
            <a:r>
              <a:rPr lang="en-US" altLang="ko-KR" dirty="0"/>
              <a:t>, </a:t>
            </a:r>
            <a:r>
              <a:rPr lang="ko-KR" altLang="en-US" dirty="0"/>
              <a:t>응답 시간</a:t>
            </a:r>
            <a:r>
              <a:rPr lang="en-US" altLang="ko-KR" dirty="0"/>
              <a:t>, </a:t>
            </a:r>
            <a:r>
              <a:rPr lang="ko-KR" altLang="en-US" dirty="0"/>
              <a:t>시스템 사용률</a:t>
            </a:r>
            <a:r>
              <a:rPr lang="en-US" altLang="ko-KR" dirty="0"/>
              <a:t>, </a:t>
            </a:r>
            <a:r>
              <a:rPr lang="ko-KR" altLang="en-US" dirty="0"/>
              <a:t>거래 성공 비율 등 측정 항목에 대해 기술한다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3) </a:t>
            </a:r>
            <a:r>
              <a:rPr lang="ko-KR" altLang="en-US" u="sng" dirty="0"/>
              <a:t>테스트 시나리오를 작성한다</a:t>
            </a:r>
            <a:r>
              <a:rPr lang="en-US" altLang="ko-KR" u="sng" dirty="0"/>
              <a:t>. </a:t>
            </a:r>
            <a:endParaRPr lang="en-US" altLang="ko-KR" u="sng" dirty="0" smtClean="0"/>
          </a:p>
          <a:p>
            <a:pPr lvl="3">
              <a:lnSpc>
                <a:spcPct val="120000"/>
              </a:lnSpc>
            </a:pPr>
            <a:r>
              <a:rPr lang="ko-KR" altLang="en-US" dirty="0" smtClean="0"/>
              <a:t>성능 </a:t>
            </a:r>
            <a:r>
              <a:rPr lang="ko-KR" altLang="en-US" dirty="0"/>
              <a:t>테스트에 대한 구체적인 방법 및 절차에 대해 작성한다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4) </a:t>
            </a:r>
            <a:r>
              <a:rPr lang="ko-KR" altLang="en-US" u="sng" dirty="0"/>
              <a:t>사전 확인 사항에 대해 작성한다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3">
              <a:lnSpc>
                <a:spcPct val="120000"/>
              </a:lnSpc>
            </a:pPr>
            <a:r>
              <a:rPr lang="ko-KR" altLang="en-US" dirty="0" smtClean="0"/>
              <a:t>테스트 </a:t>
            </a:r>
            <a:r>
              <a:rPr lang="ko-KR" altLang="en-US" dirty="0"/>
              <a:t>시작 시간</a:t>
            </a:r>
            <a:r>
              <a:rPr lang="en-US" altLang="ko-KR" dirty="0"/>
              <a:t>, </a:t>
            </a:r>
            <a:r>
              <a:rPr lang="ko-KR" altLang="en-US" dirty="0"/>
              <a:t>종료 시간</a:t>
            </a:r>
            <a:r>
              <a:rPr lang="en-US" altLang="ko-KR" dirty="0"/>
              <a:t>, </a:t>
            </a:r>
            <a:r>
              <a:rPr lang="ko-KR" altLang="en-US" dirty="0"/>
              <a:t>스크립트 수행 횟수</a:t>
            </a:r>
            <a:r>
              <a:rPr lang="en-US" altLang="ko-KR" dirty="0"/>
              <a:t>, </a:t>
            </a:r>
            <a:r>
              <a:rPr lang="ko-KR" altLang="en-US" dirty="0"/>
              <a:t>부하 발생기 상태 확인</a:t>
            </a:r>
            <a:r>
              <a:rPr lang="en-US" altLang="ko-KR" dirty="0"/>
              <a:t>, </a:t>
            </a:r>
            <a:r>
              <a:rPr lang="ko-KR" altLang="en-US" dirty="0"/>
              <a:t>데이터베이스 상태 확인</a:t>
            </a:r>
            <a:r>
              <a:rPr lang="en-US" altLang="ko-KR" dirty="0"/>
              <a:t>, </a:t>
            </a:r>
            <a:r>
              <a:rPr lang="ko-KR" altLang="en-US" dirty="0"/>
              <a:t>투입인력 확인</a:t>
            </a:r>
            <a:r>
              <a:rPr lang="en-US" altLang="ko-KR" dirty="0"/>
              <a:t>, </a:t>
            </a:r>
            <a:r>
              <a:rPr lang="ko-KR" altLang="en-US" dirty="0"/>
              <a:t>테스트 환경 설정</a:t>
            </a:r>
            <a:r>
              <a:rPr lang="en-US" altLang="ko-KR" dirty="0"/>
              <a:t>, </a:t>
            </a:r>
            <a:r>
              <a:rPr lang="ko-KR" altLang="en-US" dirty="0"/>
              <a:t>테스트 데이터 등에 대해 작성한다</a:t>
            </a:r>
          </a:p>
        </p:txBody>
      </p:sp>
    </p:spTree>
    <p:extLst>
      <p:ext uri="{BB962C8B-B14F-4D97-AF65-F5344CB8AC3E}">
        <p14:creationId xmlns:p14="http://schemas.microsoft.com/office/powerpoint/2010/main" val="45872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4" y="405365"/>
            <a:ext cx="6372225" cy="56946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447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/>
              <a:t>2</a:t>
            </a:r>
            <a:r>
              <a:rPr lang="en-US" altLang="ko-KR" sz="2800" dirty="0">
                <a:solidFill>
                  <a:srgbClr val="0070C0"/>
                </a:solidFill>
              </a:rPr>
              <a:t>. </a:t>
            </a:r>
            <a:r>
              <a:rPr lang="ko-KR" altLang="en-US" sz="2800" dirty="0">
                <a:solidFill>
                  <a:srgbClr val="0070C0"/>
                </a:solidFill>
              </a:rPr>
              <a:t>애플리케이션 성능 테스트를 수행한다</a:t>
            </a:r>
            <a:r>
              <a:rPr lang="en-US" altLang="ko-KR" sz="2800" dirty="0"/>
              <a:t>. </a:t>
            </a:r>
            <a:r>
              <a:rPr lang="ko-KR" altLang="en-US" sz="2800" dirty="0"/>
              <a:t>작성된 테스트 케이스 및 테스트 시나리오에 따라 </a:t>
            </a:r>
            <a:r>
              <a:rPr lang="ko-KR" altLang="en-US" sz="2800" u="sng" dirty="0"/>
              <a:t>애플리케이션 성능 테스트를 수행</a:t>
            </a:r>
            <a:r>
              <a:rPr lang="ko-KR" altLang="en-US" sz="2800" dirty="0"/>
              <a:t>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1"/>
            <a:r>
              <a:rPr lang="en-US" altLang="ko-KR" sz="2800" dirty="0" smtClean="0"/>
              <a:t>(</a:t>
            </a:r>
            <a:r>
              <a:rPr lang="en-US" altLang="ko-KR" sz="2800" dirty="0"/>
              <a:t>1) </a:t>
            </a:r>
            <a:r>
              <a:rPr lang="ko-KR" altLang="en-US" sz="2800" dirty="0"/>
              <a:t>선정된 성능 테스트 도구를 설치한다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2"/>
            <a:r>
              <a:rPr lang="ko-KR" altLang="en-US" sz="2800" dirty="0" smtClean="0"/>
              <a:t>대상 </a:t>
            </a:r>
            <a:r>
              <a:rPr lang="ko-KR" altLang="en-US" sz="2800" dirty="0"/>
              <a:t>시스템에 선정된 테스트 도구를 설치한다</a:t>
            </a:r>
            <a:r>
              <a:rPr lang="en-US" altLang="ko-KR" sz="2800" dirty="0" smtClean="0"/>
              <a:t>.</a:t>
            </a:r>
          </a:p>
          <a:p>
            <a:pPr lvl="1"/>
            <a:r>
              <a:rPr lang="en-US" altLang="ko-KR" sz="2800" dirty="0" smtClean="0"/>
              <a:t>(</a:t>
            </a:r>
            <a:r>
              <a:rPr lang="en-US" altLang="ko-KR" sz="2800" dirty="0"/>
              <a:t>2) </a:t>
            </a:r>
            <a:r>
              <a:rPr lang="ko-KR" altLang="en-US" sz="2800" dirty="0"/>
              <a:t>테스트 도구의 테스트 환경을 설정한다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2"/>
            <a:r>
              <a:rPr lang="ko-KR" altLang="en-US" sz="2800" dirty="0" smtClean="0"/>
              <a:t>해당 </a:t>
            </a:r>
            <a:r>
              <a:rPr lang="ko-KR" altLang="en-US" sz="2800" dirty="0"/>
              <a:t>시스템의 운영 체제</a:t>
            </a:r>
            <a:r>
              <a:rPr lang="en-US" altLang="ko-KR" sz="2800" dirty="0"/>
              <a:t>, DBMS </a:t>
            </a:r>
            <a:r>
              <a:rPr lang="ko-KR" altLang="en-US" sz="2800" dirty="0"/>
              <a:t>버전</a:t>
            </a:r>
            <a:r>
              <a:rPr lang="en-US" altLang="ko-KR" sz="2800" dirty="0"/>
              <a:t>, </a:t>
            </a:r>
            <a:r>
              <a:rPr lang="ko-KR" altLang="en-US" sz="2800" dirty="0"/>
              <a:t>네트워크 상태 등에 대해 설정한다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1"/>
            <a:r>
              <a:rPr lang="en-US" altLang="ko-KR" sz="2800" dirty="0" smtClean="0"/>
              <a:t>(</a:t>
            </a:r>
            <a:r>
              <a:rPr lang="en-US" altLang="ko-KR" sz="2800" dirty="0"/>
              <a:t>3) </a:t>
            </a:r>
            <a:r>
              <a:rPr lang="ko-KR" altLang="en-US" sz="2800" dirty="0"/>
              <a:t>성능 테스트를 위한 시나리오를 생성한다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2"/>
            <a:r>
              <a:rPr lang="ko-KR" altLang="en-US" sz="2800" dirty="0" smtClean="0"/>
              <a:t>테스트 </a:t>
            </a:r>
            <a:r>
              <a:rPr lang="ko-KR" altLang="en-US" sz="2800" dirty="0"/>
              <a:t>목적에 맞는 </a:t>
            </a:r>
            <a:r>
              <a:rPr lang="en-US" altLang="ko-KR" sz="2800" dirty="0"/>
              <a:t>Load Type, </a:t>
            </a:r>
            <a:r>
              <a:rPr lang="ko-KR" altLang="en-US" sz="2800" dirty="0" err="1"/>
              <a:t>파라미터</a:t>
            </a:r>
            <a:r>
              <a:rPr lang="en-US" altLang="ko-KR" sz="2800" dirty="0"/>
              <a:t>, </a:t>
            </a:r>
            <a:r>
              <a:rPr lang="ko-KR" altLang="en-US" sz="2800" dirty="0"/>
              <a:t>사용자 수</a:t>
            </a:r>
            <a:r>
              <a:rPr lang="en-US" altLang="ko-KR" sz="2800" dirty="0"/>
              <a:t>, Ramp-up load, Periodic load, </a:t>
            </a:r>
            <a:r>
              <a:rPr lang="ko-KR" altLang="en-US" sz="2800" dirty="0"/>
              <a:t>수 행 시간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모티터링</a:t>
            </a:r>
            <a:r>
              <a:rPr lang="ko-KR" altLang="en-US" sz="2800" dirty="0"/>
              <a:t> 결과 저장 파일 등의 정보를 설정한다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1"/>
            <a:r>
              <a:rPr lang="en-US" altLang="ko-KR" sz="2800" dirty="0" smtClean="0"/>
              <a:t>(</a:t>
            </a:r>
            <a:r>
              <a:rPr lang="en-US" altLang="ko-KR" sz="2800" dirty="0"/>
              <a:t>4) </a:t>
            </a:r>
            <a:r>
              <a:rPr lang="ko-KR" altLang="en-US" sz="2800" dirty="0"/>
              <a:t>시나리오를 실행하면서 테스트 상황을 </a:t>
            </a:r>
            <a:r>
              <a:rPr lang="ko-KR" altLang="en-US" sz="2800" dirty="0" err="1"/>
              <a:t>모니터링한다</a:t>
            </a:r>
            <a:r>
              <a:rPr lang="en-US" altLang="ko-KR" sz="2800" dirty="0"/>
              <a:t>. </a:t>
            </a:r>
            <a:endParaRPr lang="en-US" altLang="ko-KR" sz="2800" dirty="0" smtClean="0"/>
          </a:p>
          <a:p>
            <a:pPr lvl="2"/>
            <a:r>
              <a:rPr lang="ko-KR" altLang="en-US" sz="2800" dirty="0" smtClean="0"/>
              <a:t>성능 </a:t>
            </a:r>
            <a:r>
              <a:rPr lang="ko-KR" altLang="en-US" sz="2800" dirty="0"/>
              <a:t>테스트를 수행하면서 테스트 상황을 도구를 통해 </a:t>
            </a:r>
            <a:r>
              <a:rPr lang="ko-KR" altLang="en-US" sz="2800" dirty="0" err="1"/>
              <a:t>모니터링한다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1231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/>
              <a:t>[4]</a:t>
            </a:r>
            <a:r>
              <a:rPr lang="ko-KR" altLang="en-US" sz="3200" dirty="0"/>
              <a:t> 성능 테스트 결과 분석을 통해 성능 저하 요인을 발견한다</a:t>
            </a:r>
            <a:r>
              <a:rPr lang="en-US" altLang="ko-KR" sz="3200" dirty="0"/>
              <a:t>.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ko-KR" altLang="en-US" sz="2400" dirty="0"/>
              <a:t>애플리케이션의 성능 </a:t>
            </a:r>
            <a:r>
              <a:rPr lang="ko-KR" altLang="en-US" sz="2400" u="sng" dirty="0"/>
              <a:t>테스트 결과를 분석</a:t>
            </a:r>
            <a:r>
              <a:rPr lang="ko-KR" altLang="en-US" sz="2400" dirty="0"/>
              <a:t>하여 </a:t>
            </a:r>
            <a:r>
              <a:rPr lang="ko-KR" altLang="en-US" sz="2400" u="sng" dirty="0"/>
              <a:t>성능 저하 요인을 발견한다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1</a:t>
            </a:r>
            <a:r>
              <a:rPr lang="en-US" altLang="ko-KR" sz="2400" dirty="0"/>
              <a:t>. </a:t>
            </a:r>
            <a:r>
              <a:rPr lang="ko-KR" altLang="en-US" sz="2400" dirty="0"/>
              <a:t>애플리케이션의 성능 테스트 결과를 분석한다</a:t>
            </a:r>
            <a:r>
              <a:rPr lang="en-US" altLang="ko-KR" sz="2400" dirty="0"/>
              <a:t>. </a:t>
            </a:r>
            <a:r>
              <a:rPr lang="ko-KR" altLang="en-US" sz="2400" u="sng" dirty="0"/>
              <a:t>애플리케이션 성능 목표 대비 결과를 분석한다</a:t>
            </a:r>
            <a:r>
              <a:rPr lang="en-US" altLang="ko-KR" sz="2400" u="sng" dirty="0"/>
              <a:t>.</a:t>
            </a:r>
            <a:r>
              <a:rPr lang="en-US" altLang="ko-KR" sz="2400" dirty="0"/>
              <a:t>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en-US" altLang="ko-KR" sz="2400" dirty="0"/>
              <a:t>1) </a:t>
            </a:r>
            <a:r>
              <a:rPr lang="ko-KR" altLang="en-US" sz="2400" dirty="0"/>
              <a:t>사용자 수 증가에 따른 트랜잭션 성공 비율에 대해 추이를 분석한다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en-US" altLang="ko-KR" sz="2400" dirty="0"/>
              <a:t>2) </a:t>
            </a:r>
            <a:r>
              <a:rPr lang="en-US" altLang="ko-KR" sz="2400" dirty="0" smtClean="0"/>
              <a:t>TPS(</a:t>
            </a:r>
            <a:r>
              <a:rPr lang="en-US" altLang="ko-KR" dirty="0"/>
              <a:t>Transaction per </a:t>
            </a:r>
            <a:r>
              <a:rPr lang="en-US" altLang="ko-KR" dirty="0" smtClean="0"/>
              <a:t>Second)</a:t>
            </a:r>
            <a:r>
              <a:rPr lang="en-US" altLang="ko-KR" sz="2400" dirty="0" smtClean="0"/>
              <a:t>, </a:t>
            </a:r>
            <a:r>
              <a:rPr lang="ko-KR" altLang="en-US" sz="2400" dirty="0"/>
              <a:t>응답 시간에 대해 분석한다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en-US" altLang="ko-KR" sz="2400" dirty="0"/>
              <a:t>3) </a:t>
            </a:r>
            <a:r>
              <a:rPr lang="ko-KR" altLang="en-US" sz="2400" dirty="0"/>
              <a:t>시스템 자원 사용률에 대해 분석한다</a:t>
            </a:r>
            <a:r>
              <a:rPr lang="en-US" altLang="ko-KR" sz="2400" dirty="0"/>
              <a:t>. CPU </a:t>
            </a:r>
            <a:r>
              <a:rPr lang="ko-KR" altLang="en-US" sz="2400" dirty="0"/>
              <a:t>사용률</a:t>
            </a:r>
            <a:r>
              <a:rPr lang="en-US" altLang="ko-KR" sz="2400" dirty="0"/>
              <a:t>, </a:t>
            </a:r>
            <a:r>
              <a:rPr lang="ko-KR" altLang="en-US" sz="2400" dirty="0"/>
              <a:t>메모리 사용률</a:t>
            </a:r>
            <a:r>
              <a:rPr lang="en-US" altLang="ko-KR" sz="2400" dirty="0"/>
              <a:t>, DB </a:t>
            </a:r>
            <a:r>
              <a:rPr lang="ko-KR" altLang="en-US" sz="2400" dirty="0"/>
              <a:t>사용률에 대해 분석한다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2</a:t>
            </a:r>
            <a:r>
              <a:rPr lang="en-US" altLang="ko-KR" sz="2400" dirty="0"/>
              <a:t>. </a:t>
            </a:r>
            <a:r>
              <a:rPr lang="ko-KR" altLang="en-US" sz="2400" dirty="0"/>
              <a:t>애플리케이션의 성능 저하 요인을 발견하고</a:t>
            </a:r>
            <a:r>
              <a:rPr lang="en-US" altLang="ko-KR" sz="2400" dirty="0"/>
              <a:t>, </a:t>
            </a:r>
            <a:r>
              <a:rPr lang="ko-KR" altLang="en-US" sz="2400" dirty="0"/>
              <a:t>분석한다</a:t>
            </a:r>
            <a:r>
              <a:rPr lang="en-US" altLang="ko-KR" sz="2400" dirty="0"/>
              <a:t>. </a:t>
            </a:r>
            <a:r>
              <a:rPr lang="ko-KR" altLang="en-US" sz="2400" dirty="0"/>
              <a:t>응답 시간이 목표 이하로 발생되는 애플리케이션의 </a:t>
            </a:r>
            <a:r>
              <a:rPr lang="ko-KR" altLang="en-US" sz="2400" u="sng" dirty="0"/>
              <a:t>성능 저하 요인을 분석한다</a:t>
            </a:r>
            <a:r>
              <a:rPr lang="en-US" altLang="ko-KR" sz="2400" u="sng" dirty="0"/>
              <a:t>. </a:t>
            </a:r>
            <a:endParaRPr lang="en-US" altLang="ko-KR" sz="2400" u="sng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en-US" altLang="ko-KR" sz="2400" dirty="0"/>
              <a:t>1) </a:t>
            </a:r>
            <a:r>
              <a:rPr lang="ko-KR" altLang="en-US" sz="2400" dirty="0"/>
              <a:t>애플리케이션 성능 부하 테스트 분석 결과에서 성능 저하 요인을 발견한다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3"/>
            <a:r>
              <a:rPr lang="ko-KR" altLang="en-US" sz="2400" dirty="0" smtClean="0"/>
              <a:t>각 </a:t>
            </a:r>
            <a:r>
              <a:rPr lang="ko-KR" altLang="en-US" sz="2400" dirty="0" err="1"/>
              <a:t>애플리케이션별</a:t>
            </a:r>
            <a:r>
              <a:rPr lang="ko-KR" altLang="en-US" sz="2400" dirty="0"/>
              <a:t> 가상 사용자</a:t>
            </a:r>
            <a:r>
              <a:rPr lang="en-US" altLang="ko-KR" sz="2400" dirty="0"/>
              <a:t>, TPS, </a:t>
            </a:r>
            <a:r>
              <a:rPr lang="ko-KR" altLang="en-US" sz="2400" dirty="0"/>
              <a:t>목표 </a:t>
            </a:r>
            <a:r>
              <a:rPr lang="en-US" altLang="ko-KR" sz="2400" dirty="0"/>
              <a:t>TPS, </a:t>
            </a:r>
            <a:r>
              <a:rPr lang="ko-KR" altLang="en-US" sz="2400" dirty="0"/>
              <a:t>응답 시간 평균</a:t>
            </a:r>
            <a:r>
              <a:rPr lang="en-US" altLang="ko-KR" sz="2400" dirty="0"/>
              <a:t>, </a:t>
            </a:r>
            <a:r>
              <a:rPr lang="ko-KR" altLang="en-US" sz="2400" dirty="0"/>
              <a:t>응답 시간 </a:t>
            </a:r>
            <a:r>
              <a:rPr lang="en-US" altLang="ko-KR" sz="2400" dirty="0"/>
              <a:t>90% </a:t>
            </a:r>
            <a:r>
              <a:rPr lang="ko-KR" altLang="en-US" sz="2400" dirty="0"/>
              <a:t>등의 데이터에서 목표를 달성하지 못한 애플리케이션을 발견하고</a:t>
            </a:r>
            <a:r>
              <a:rPr lang="en-US" altLang="ko-KR" sz="2400" dirty="0"/>
              <a:t>, </a:t>
            </a:r>
            <a:r>
              <a:rPr lang="ko-KR" altLang="en-US" sz="2400" dirty="0"/>
              <a:t>저하 요인을 분석한다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en-US" altLang="ko-KR" sz="2400" dirty="0"/>
              <a:t>2) </a:t>
            </a:r>
            <a:r>
              <a:rPr lang="ko-KR" altLang="en-US" sz="2400" dirty="0"/>
              <a:t>응답 시간 측정 및 분석 결과에서 성능 저하 요인을 발견한다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3"/>
            <a:r>
              <a:rPr lang="ko-KR" altLang="en-US" sz="2400" dirty="0" smtClean="0"/>
              <a:t>대상 </a:t>
            </a:r>
            <a:r>
              <a:rPr lang="ko-KR" altLang="en-US" sz="2400" dirty="0"/>
              <a:t>업무별 응답 시간 평균</a:t>
            </a:r>
            <a:r>
              <a:rPr lang="en-US" altLang="ko-KR" sz="2400" dirty="0"/>
              <a:t>, </a:t>
            </a:r>
            <a:r>
              <a:rPr lang="ko-KR" altLang="en-US" sz="2400" dirty="0"/>
              <a:t>응답 시간 </a:t>
            </a:r>
            <a:r>
              <a:rPr lang="en-US" altLang="ko-KR" sz="2400" dirty="0"/>
              <a:t>90% </a:t>
            </a:r>
            <a:r>
              <a:rPr lang="ko-KR" altLang="en-US" sz="2400" dirty="0"/>
              <a:t>측정 결과 성능 목표 </a:t>
            </a:r>
            <a:r>
              <a:rPr lang="ko-KR" altLang="en-US" sz="2400" dirty="0" err="1"/>
              <a:t>미달성</a:t>
            </a:r>
            <a:r>
              <a:rPr lang="ko-KR" altLang="en-US" sz="2400" dirty="0"/>
              <a:t> </a:t>
            </a:r>
            <a:r>
              <a:rPr lang="ko-KR" altLang="en-US" sz="2400" dirty="0" err="1"/>
              <a:t>애플리케이</a:t>
            </a:r>
            <a:r>
              <a:rPr lang="ko-KR" altLang="en-US" sz="2400" dirty="0"/>
              <a:t> </a:t>
            </a:r>
            <a:r>
              <a:rPr lang="ko-KR" altLang="en-US" sz="2400" dirty="0" err="1"/>
              <a:t>션의</a:t>
            </a:r>
            <a:r>
              <a:rPr lang="ko-KR" altLang="en-US" sz="2400" dirty="0"/>
              <a:t> 성능 저하 요인을 분석한다</a:t>
            </a:r>
            <a:r>
              <a:rPr lang="en-US" altLang="ko-KR" sz="2400" dirty="0"/>
              <a:t>. 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6356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3" y="261381"/>
            <a:ext cx="7200547" cy="626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97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en-US" altLang="ko-KR" sz="3600" dirty="0"/>
              <a:t>1.</a:t>
            </a:r>
            <a:r>
              <a:rPr lang="ko-KR" altLang="en-US" sz="3600" dirty="0"/>
              <a:t> 애플리케이션 성능 분석</a:t>
            </a:r>
            <a:endParaRPr lang="en-US" altLang="ko-KR" sz="3600" dirty="0"/>
          </a:p>
          <a:p>
            <a:pPr>
              <a:lnSpc>
                <a:spcPct val="250000"/>
              </a:lnSpc>
            </a:pPr>
            <a:r>
              <a:rPr lang="en-US" altLang="ko-KR" sz="3600" dirty="0"/>
              <a:t>2. </a:t>
            </a:r>
            <a:r>
              <a:rPr lang="ko-KR" altLang="en-US" sz="3600" dirty="0"/>
              <a:t>애플리케이션 성능 개선</a:t>
            </a:r>
            <a:r>
              <a:rPr lang="en-US" altLang="ko-KR" sz="3600" dirty="0"/>
              <a:t> 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36563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569913" y="706438"/>
            <a:ext cx="11622087" cy="5765800"/>
          </a:xfrm>
        </p:spPr>
        <p:txBody>
          <a:bodyPr/>
          <a:lstStyle/>
          <a:p>
            <a:pPr lvl="1"/>
            <a:r>
              <a:rPr lang="en-US" altLang="ko-KR" dirty="0"/>
              <a:t>(3) </a:t>
            </a:r>
            <a:r>
              <a:rPr lang="ko-KR" altLang="en-US" dirty="0"/>
              <a:t>장애 또는 성능 저하 요인에 대해 원인을 분석한다</a:t>
            </a:r>
            <a:r>
              <a:rPr lang="en-US" altLang="ko-KR" dirty="0"/>
              <a:t>. </a:t>
            </a:r>
            <a:r>
              <a:rPr lang="ko-KR" altLang="en-US" dirty="0"/>
              <a:t>시스템 장애</a:t>
            </a:r>
            <a:r>
              <a:rPr lang="en-US" altLang="ko-KR" dirty="0"/>
              <a:t>, </a:t>
            </a:r>
            <a:r>
              <a:rPr lang="ko-KR" altLang="en-US" dirty="0"/>
              <a:t>응답 시간 저하 등의 원인에 대해 분석한다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1917184"/>
            <a:ext cx="5578922" cy="4559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31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2. </a:t>
            </a:r>
            <a:r>
              <a:rPr lang="ko-KR" altLang="en-US" sz="3600" dirty="0"/>
              <a:t>애플리케이션 성능 개선</a:t>
            </a:r>
            <a:r>
              <a:rPr lang="en-US" altLang="ko-KR" sz="3600" dirty="0"/>
              <a:t> </a:t>
            </a:r>
            <a:r>
              <a:rPr lang="en-US" altLang="ko-KR" sz="2200" dirty="0" smtClean="0"/>
              <a:t>[1]</a:t>
            </a:r>
            <a:r>
              <a:rPr lang="ko-KR" altLang="en-US" sz="2200" dirty="0"/>
              <a:t> 소스 코드 </a:t>
            </a:r>
            <a:r>
              <a:rPr lang="ko-KR" altLang="en-US" sz="2200" dirty="0" smtClean="0"/>
              <a:t>최적화 </a:t>
            </a:r>
            <a:r>
              <a:rPr lang="ko-KR" altLang="en-US" sz="2200" dirty="0"/>
              <a:t>이해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solidFill>
                  <a:srgbClr val="00B0F0"/>
                </a:solidFill>
              </a:rPr>
              <a:t>소스 코드 최적화</a:t>
            </a:r>
            <a:r>
              <a:rPr lang="ko-KR" altLang="en-US" dirty="0"/>
              <a:t>는 읽기 쉽고 변경 및 추가가 쉬운 </a:t>
            </a:r>
            <a:r>
              <a:rPr lang="ko-KR" altLang="en-US" dirty="0" err="1">
                <a:solidFill>
                  <a:srgbClr val="00B0F0"/>
                </a:solidFill>
              </a:rPr>
              <a:t>클린</a:t>
            </a:r>
            <a:r>
              <a:rPr lang="ko-KR" altLang="en-US" dirty="0">
                <a:solidFill>
                  <a:srgbClr val="00B0F0"/>
                </a:solidFill>
              </a:rPr>
              <a:t> 코드를 작성하는 것</a:t>
            </a:r>
            <a:r>
              <a:rPr lang="ko-KR" altLang="en-US" dirty="0"/>
              <a:t>으로</a:t>
            </a:r>
            <a:r>
              <a:rPr lang="en-US" altLang="ko-KR" dirty="0"/>
              <a:t>, </a:t>
            </a:r>
            <a:r>
              <a:rPr lang="ko-KR" altLang="en-US" dirty="0"/>
              <a:t>소스 코드 품질을 위해 기본적으로 지킬 원칙과 기준을 정의하고 있다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1</a:t>
            </a:r>
            <a:r>
              <a:rPr lang="en-US" altLang="ko-KR" dirty="0"/>
              <a:t>. </a:t>
            </a:r>
            <a:r>
              <a:rPr lang="ko-KR" altLang="en-US" dirty="0"/>
              <a:t>나쁜 코드</a:t>
            </a:r>
            <a:r>
              <a:rPr lang="en-US" altLang="ko-KR" dirty="0"/>
              <a:t>(Bad Code)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개요 </a:t>
            </a:r>
            <a:endParaRPr lang="en-US" altLang="ko-KR" dirty="0" smtClean="0"/>
          </a:p>
          <a:p>
            <a:pPr lvl="2"/>
            <a:r>
              <a:rPr lang="ko-KR" altLang="en-US" dirty="0" smtClean="0"/>
              <a:t>다른 </a:t>
            </a:r>
            <a:r>
              <a:rPr lang="ko-KR" altLang="en-US" dirty="0"/>
              <a:t>개발자가 </a:t>
            </a:r>
            <a:r>
              <a:rPr lang="ko-KR" altLang="en-US" dirty="0" err="1"/>
              <a:t>로직</a:t>
            </a:r>
            <a:r>
              <a:rPr lang="en-US" altLang="ko-KR" dirty="0"/>
              <a:t>(Logic)</a:t>
            </a:r>
            <a:r>
              <a:rPr lang="ko-KR" altLang="en-US" dirty="0"/>
              <a:t>을 이해하기 어렵게 작성된 코드이다</a:t>
            </a:r>
            <a:r>
              <a:rPr lang="en-US" altLang="ko-KR" dirty="0"/>
              <a:t>. </a:t>
            </a:r>
            <a:r>
              <a:rPr lang="ko-KR" altLang="en-US" dirty="0"/>
              <a:t>대표적인 사례로 처리 </a:t>
            </a:r>
            <a:r>
              <a:rPr lang="ko-KR" altLang="en-US" dirty="0" err="1"/>
              <a:t>로직의</a:t>
            </a:r>
            <a:r>
              <a:rPr lang="ko-KR" altLang="en-US" dirty="0"/>
              <a:t> 제어가 정제되지 않고 서로 얽혀 있는 스파게티 코드</a:t>
            </a:r>
            <a:r>
              <a:rPr lang="en-US" altLang="ko-KR" dirty="0"/>
              <a:t>, </a:t>
            </a:r>
            <a:r>
              <a:rPr lang="ko-KR" altLang="en-US" dirty="0"/>
              <a:t>변수나 </a:t>
            </a:r>
            <a:r>
              <a:rPr lang="ko-KR" altLang="en-US" dirty="0" err="1"/>
              <a:t>메소드에</a:t>
            </a:r>
            <a:r>
              <a:rPr lang="ko-KR" altLang="en-US" dirty="0"/>
              <a:t> 대한 이름 정의를 알 수 없는 코드</a:t>
            </a:r>
            <a:r>
              <a:rPr lang="en-US" altLang="ko-KR" dirty="0"/>
              <a:t>, </a:t>
            </a:r>
            <a:r>
              <a:rPr lang="ko-KR" altLang="en-US" dirty="0"/>
              <a:t>동일한 처리 </a:t>
            </a:r>
            <a:r>
              <a:rPr lang="ko-KR" altLang="en-US" dirty="0" err="1"/>
              <a:t>로직이</a:t>
            </a:r>
            <a:r>
              <a:rPr lang="ko-KR" altLang="en-US" dirty="0"/>
              <a:t> 중복되게 작성된 코드 등이 있다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/>
              <a:t>문제점 </a:t>
            </a:r>
            <a:endParaRPr lang="en-US" altLang="ko-KR" dirty="0" smtClean="0"/>
          </a:p>
          <a:p>
            <a:pPr lvl="2"/>
            <a:r>
              <a:rPr lang="ko-KR" altLang="en-US" dirty="0" smtClean="0"/>
              <a:t>스파게티 </a:t>
            </a:r>
            <a:r>
              <a:rPr lang="ko-KR" altLang="en-US" dirty="0"/>
              <a:t>코드의 경우 잦은 오류가 발생할 가능성이 있다</a:t>
            </a:r>
            <a:r>
              <a:rPr lang="en-US" altLang="ko-KR" dirty="0"/>
              <a:t>. </a:t>
            </a:r>
            <a:r>
              <a:rPr lang="ko-KR" altLang="en-US" dirty="0"/>
              <a:t>소스 코드 이해가 안 되어 계속 덧붙이기할 경우 코드 복잡도가 증가한다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17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/>
              <a:t>2. </a:t>
            </a:r>
            <a:r>
              <a:rPr lang="ko-KR" altLang="en-US" dirty="0" err="1"/>
              <a:t>클린</a:t>
            </a:r>
            <a:r>
              <a:rPr lang="ko-KR" altLang="en-US" dirty="0"/>
              <a:t> 코드</a:t>
            </a:r>
            <a:r>
              <a:rPr lang="en-US" altLang="ko-KR" dirty="0"/>
              <a:t>(Clean Code)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개요 </a:t>
            </a:r>
            <a:endParaRPr lang="en-US" altLang="ko-KR" dirty="0" smtClean="0"/>
          </a:p>
          <a:p>
            <a:pPr lvl="2"/>
            <a:r>
              <a:rPr lang="ko-KR" altLang="en-US" sz="2800" dirty="0"/>
              <a:t>잘 작성되어 </a:t>
            </a:r>
            <a:r>
              <a:rPr lang="ko-KR" altLang="en-US" sz="2800" dirty="0" err="1">
                <a:solidFill>
                  <a:srgbClr val="00B0F0"/>
                </a:solidFill>
              </a:rPr>
              <a:t>가독성</a:t>
            </a:r>
            <a:r>
              <a:rPr lang="ko-KR" altLang="en-US" sz="2800" dirty="0" err="1"/>
              <a:t>이</a:t>
            </a:r>
            <a:r>
              <a:rPr lang="ko-KR" altLang="en-US" sz="2800" dirty="0"/>
              <a:t> 높고</a:t>
            </a:r>
            <a:r>
              <a:rPr lang="en-US" altLang="ko-KR" sz="2800" dirty="0"/>
              <a:t>, </a:t>
            </a:r>
            <a:r>
              <a:rPr lang="ko-KR" altLang="en-US" sz="2800" dirty="0"/>
              <a:t>단순하며</a:t>
            </a:r>
            <a:r>
              <a:rPr lang="en-US" altLang="ko-KR" sz="2800" dirty="0"/>
              <a:t>, </a:t>
            </a:r>
            <a:r>
              <a:rPr lang="ko-KR" altLang="en-US" sz="2800" dirty="0"/>
              <a:t>의존성을 줄이고</a:t>
            </a:r>
            <a:r>
              <a:rPr lang="en-US" altLang="ko-KR" sz="2800" dirty="0"/>
              <a:t>, </a:t>
            </a:r>
            <a:r>
              <a:rPr lang="ko-KR" altLang="en-US" sz="2800" dirty="0"/>
              <a:t>중복을 최소화하여 깔끔하게 잘 정리된 코드를 말한다</a:t>
            </a:r>
            <a:r>
              <a:rPr lang="en-US" altLang="ko-KR" sz="2800" dirty="0"/>
              <a:t>. </a:t>
            </a: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 err="1"/>
              <a:t>효과성</a:t>
            </a:r>
            <a:r>
              <a:rPr lang="ko-KR" altLang="en-US" dirty="0"/>
              <a:t> </a:t>
            </a:r>
            <a:endParaRPr lang="en-US" altLang="ko-KR" dirty="0" smtClean="0"/>
          </a:p>
          <a:p>
            <a:pPr lvl="2"/>
            <a:r>
              <a:rPr lang="ko-KR" altLang="en-US" sz="2800" dirty="0">
                <a:solidFill>
                  <a:srgbClr val="00B0F0"/>
                </a:solidFill>
              </a:rPr>
              <a:t>중복 코드 제거로 </a:t>
            </a:r>
            <a:r>
              <a:rPr lang="ko-KR" altLang="en-US" sz="2800" dirty="0"/>
              <a:t>애플리케이션의 설계가 개선된다</a:t>
            </a:r>
            <a:r>
              <a:rPr lang="en-US" altLang="ko-KR" sz="2800" dirty="0"/>
              <a:t>. </a:t>
            </a:r>
            <a:r>
              <a:rPr lang="ko-KR" altLang="en-US" sz="2800" dirty="0" err="1"/>
              <a:t>가독성이</a:t>
            </a:r>
            <a:r>
              <a:rPr lang="ko-KR" altLang="en-US" sz="2800" dirty="0"/>
              <a:t> 높으므로 애플리케이션의 기능에 대해 쉽게 이해할 수 있다</a:t>
            </a:r>
            <a:r>
              <a:rPr lang="en-US" altLang="ko-KR" sz="2800" dirty="0"/>
              <a:t>. </a:t>
            </a:r>
            <a:r>
              <a:rPr lang="ko-KR" altLang="en-US" sz="2800" dirty="0"/>
              <a:t>버그를 찾기 쉬워지며</a:t>
            </a:r>
            <a:r>
              <a:rPr lang="en-US" altLang="ko-KR" sz="2800" dirty="0"/>
              <a:t>, </a:t>
            </a:r>
            <a:r>
              <a:rPr lang="ko-KR" altLang="en-US" sz="2800" dirty="0"/>
              <a:t>프로그래밍 속도가 빨라진다</a:t>
            </a:r>
            <a:r>
              <a:rPr lang="en-US" altLang="ko-KR" sz="2800" dirty="0"/>
              <a:t>.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8360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dirty="0"/>
              <a:t>[2]</a:t>
            </a:r>
            <a:r>
              <a:rPr lang="ko-KR" altLang="en-US" sz="3600" dirty="0"/>
              <a:t> 소스 코드 품질 분석 도구의 이해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ko-KR" altLang="en-US" dirty="0"/>
              <a:t>소스 코드에 대한 코딩 스타일</a:t>
            </a:r>
            <a:r>
              <a:rPr lang="en-US" altLang="ko-KR" dirty="0"/>
              <a:t>, </a:t>
            </a:r>
            <a:r>
              <a:rPr lang="ko-KR" altLang="en-US" dirty="0"/>
              <a:t>설정된 코딩 표준</a:t>
            </a:r>
            <a:r>
              <a:rPr lang="en-US" altLang="ko-KR" dirty="0"/>
              <a:t>, </a:t>
            </a:r>
            <a:r>
              <a:rPr lang="ko-KR" altLang="en-US" dirty="0"/>
              <a:t>코드의 복잡도</a:t>
            </a:r>
            <a:r>
              <a:rPr lang="en-US" altLang="ko-KR" dirty="0"/>
              <a:t>, </a:t>
            </a:r>
            <a:r>
              <a:rPr lang="ko-KR" altLang="en-US" dirty="0"/>
              <a:t>코드 내에 존재하는 메 모리 누수 현황</a:t>
            </a:r>
            <a:r>
              <a:rPr lang="en-US" altLang="ko-KR" dirty="0"/>
              <a:t>, </a:t>
            </a:r>
            <a:r>
              <a:rPr lang="ko-KR" altLang="en-US" dirty="0" err="1"/>
              <a:t>스레드의</a:t>
            </a:r>
            <a:r>
              <a:rPr lang="ko-KR" altLang="en-US" dirty="0"/>
              <a:t> 결함 등을 발견하기 위하여 사용하는 분석 도구이며</a:t>
            </a:r>
            <a:r>
              <a:rPr lang="en-US" altLang="ko-KR" dirty="0"/>
              <a:t>, </a:t>
            </a:r>
            <a:r>
              <a:rPr lang="ko-KR" altLang="en-US" dirty="0">
                <a:solidFill>
                  <a:srgbClr val="00B0F0"/>
                </a:solidFill>
              </a:rPr>
              <a:t>정적 분석 도구와 동적 분석 도구</a:t>
            </a:r>
            <a:r>
              <a:rPr lang="ko-KR" altLang="en-US" dirty="0"/>
              <a:t>가 </a:t>
            </a:r>
            <a:r>
              <a:rPr lang="ko-KR" altLang="en-US" dirty="0" smtClean="0"/>
              <a:t>있다</a:t>
            </a:r>
            <a:r>
              <a:rPr lang="en-US" altLang="ko-KR" dirty="0" smtClean="0"/>
              <a:t>.</a:t>
            </a:r>
          </a:p>
          <a:p>
            <a:pPr>
              <a:lnSpc>
                <a:spcPct val="110000"/>
              </a:lnSpc>
            </a:pPr>
            <a:r>
              <a:rPr lang="en-US" altLang="ko-KR" dirty="0"/>
              <a:t>1. </a:t>
            </a:r>
            <a:r>
              <a:rPr lang="ko-KR" altLang="en-US" dirty="0"/>
              <a:t>정적 분석 도구 </a:t>
            </a:r>
            <a:r>
              <a:rPr lang="ko-KR" altLang="en-US" dirty="0">
                <a:solidFill>
                  <a:srgbClr val="00B0F0"/>
                </a:solidFill>
              </a:rPr>
              <a:t>작성된 소스 코드를 실행시키지 않고</a:t>
            </a:r>
            <a:r>
              <a:rPr lang="en-US" altLang="ko-KR" dirty="0"/>
              <a:t>, </a:t>
            </a:r>
            <a:r>
              <a:rPr lang="ko-KR" altLang="en-US" dirty="0"/>
              <a:t>코드 자체만으로 코딩 표준 준수 여부</a:t>
            </a:r>
            <a:r>
              <a:rPr lang="en-US" altLang="ko-KR" dirty="0"/>
              <a:t>, </a:t>
            </a:r>
            <a:r>
              <a:rPr lang="ko-KR" altLang="en-US" dirty="0"/>
              <a:t>코딩 스타일 적정 여부</a:t>
            </a:r>
            <a:r>
              <a:rPr lang="en-US" altLang="ko-KR" dirty="0"/>
              <a:t>, </a:t>
            </a:r>
            <a:r>
              <a:rPr lang="ko-KR" altLang="en-US" dirty="0"/>
              <a:t>잔존 결함 발견 여부를 확인하는 코드 분석 도구이다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정적 분석 도구의 유형 </a:t>
            </a:r>
            <a:endParaRPr lang="en-US" altLang="ko-KR" dirty="0" smtClean="0"/>
          </a:p>
          <a:p>
            <a:pPr lvl="2">
              <a:lnSpc>
                <a:spcPct val="110000"/>
              </a:lnSpc>
            </a:pPr>
            <a:r>
              <a:rPr lang="ko-KR" altLang="en-US" dirty="0" smtClean="0"/>
              <a:t>사전에 </a:t>
            </a:r>
            <a:r>
              <a:rPr lang="ko-KR" altLang="en-US" dirty="0"/>
              <a:t>결함을 발견하고 예방하는 도구</a:t>
            </a:r>
            <a:r>
              <a:rPr lang="en-US" altLang="ko-KR" dirty="0"/>
              <a:t>, </a:t>
            </a:r>
            <a:r>
              <a:rPr lang="ko-KR" altLang="en-US" dirty="0"/>
              <a:t>코딩 표준 준수 여부를 분석하는 도구</a:t>
            </a:r>
            <a:r>
              <a:rPr lang="en-US" altLang="ko-KR" dirty="0"/>
              <a:t>, </a:t>
            </a:r>
            <a:r>
              <a:rPr lang="ko-KR" altLang="en-US" dirty="0"/>
              <a:t>소스 코드의 복잡도를 계산하는 도구 등이 있다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>
              <a:lnSpc>
                <a:spcPct val="110000"/>
              </a:lnSpc>
            </a:pPr>
            <a:r>
              <a:rPr lang="en-US" altLang="ko-KR" dirty="0" smtClean="0"/>
              <a:t>2</a:t>
            </a:r>
            <a:r>
              <a:rPr lang="en-US" altLang="ko-KR" dirty="0"/>
              <a:t>. </a:t>
            </a:r>
            <a:r>
              <a:rPr lang="ko-KR" altLang="en-US" dirty="0"/>
              <a:t>동적 분석 도구 </a:t>
            </a:r>
            <a:endParaRPr lang="en-US" altLang="ko-KR" dirty="0" smtClean="0"/>
          </a:p>
          <a:p>
            <a:pPr lvl="1">
              <a:lnSpc>
                <a:spcPct val="110000"/>
              </a:lnSpc>
            </a:pPr>
            <a:r>
              <a:rPr lang="ko-KR" altLang="en-US" dirty="0" smtClean="0"/>
              <a:t>애플리케이션을 </a:t>
            </a:r>
            <a:r>
              <a:rPr lang="ko-KR" altLang="en-US" dirty="0"/>
              <a:t>실행하여 코드에 존재하는 메모리 누수 현황을 발견하고</a:t>
            </a:r>
            <a:r>
              <a:rPr lang="en-US" altLang="ko-KR" dirty="0"/>
              <a:t>, </a:t>
            </a:r>
            <a:r>
              <a:rPr lang="ko-KR" altLang="en-US" dirty="0"/>
              <a:t>발생한 </a:t>
            </a:r>
            <a:r>
              <a:rPr lang="ko-KR" altLang="en-US" dirty="0" err="1" smtClean="0"/>
              <a:t>스레드의</a:t>
            </a:r>
            <a:r>
              <a:rPr lang="ko-KR" altLang="en-US" dirty="0" smtClean="0"/>
              <a:t> </a:t>
            </a:r>
            <a:r>
              <a:rPr lang="ko-KR" altLang="en-US" dirty="0"/>
              <a:t>결함 등을 분석하기 위한 도구이다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2479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161889"/>
            <a:ext cx="5981700" cy="6532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19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600" dirty="0"/>
              <a:t>수행</a:t>
            </a:r>
            <a:r>
              <a:rPr lang="en-US" altLang="ko-KR" sz="3600" dirty="0"/>
              <a:t>-</a:t>
            </a:r>
            <a:r>
              <a:rPr lang="ko-KR" altLang="en-US" sz="3600" dirty="0"/>
              <a:t>애플리케이션 성능 개선하기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 altLang="ko-KR" dirty="0" smtClean="0"/>
              <a:t>[1]</a:t>
            </a:r>
            <a:r>
              <a:rPr lang="ko-KR" altLang="en-US" dirty="0"/>
              <a:t> </a:t>
            </a:r>
            <a:r>
              <a:rPr lang="ko-KR" altLang="en-US" dirty="0" smtClean="0"/>
              <a:t>애플리케이션 </a:t>
            </a:r>
            <a:r>
              <a:rPr lang="ko-KR" altLang="en-US" u="sng" dirty="0"/>
              <a:t>성능 개선 방안을 검토한다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>
              <a:lnSpc>
                <a:spcPct val="110000"/>
              </a:lnSpc>
            </a:pPr>
            <a:r>
              <a:rPr lang="ko-KR" altLang="en-US" dirty="0"/>
              <a:t>성능 테스트 결과를 분석하고</a:t>
            </a:r>
            <a:r>
              <a:rPr lang="en-US" altLang="ko-KR" dirty="0"/>
              <a:t>, </a:t>
            </a:r>
            <a:r>
              <a:rPr lang="ko-KR" altLang="en-US" dirty="0"/>
              <a:t>성능 저하 </a:t>
            </a:r>
            <a:r>
              <a:rPr lang="ko-KR" altLang="en-US" dirty="0" err="1"/>
              <a:t>요인별</a:t>
            </a:r>
            <a:r>
              <a:rPr lang="ko-KR" altLang="en-US" dirty="0"/>
              <a:t> 성능 개선 방안을 계획한다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10000"/>
              </a:lnSpc>
            </a:pPr>
            <a:r>
              <a:rPr lang="en-US" altLang="ko-KR" dirty="0" smtClean="0"/>
              <a:t>1</a:t>
            </a:r>
            <a:r>
              <a:rPr lang="en-US" altLang="ko-KR" dirty="0"/>
              <a:t>. </a:t>
            </a:r>
            <a:r>
              <a:rPr lang="ko-KR" altLang="en-US" dirty="0"/>
              <a:t>성능 저하 </a:t>
            </a:r>
            <a:r>
              <a:rPr lang="ko-KR" altLang="en-US" dirty="0" err="1"/>
              <a:t>요인별</a:t>
            </a:r>
            <a:r>
              <a:rPr lang="ko-KR" altLang="en-US" dirty="0"/>
              <a:t> 성능 개선 방안을 검토한다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DB </a:t>
            </a:r>
            <a:r>
              <a:rPr lang="ko-KR" altLang="en-US" dirty="0"/>
              <a:t>연결 및 쿼리 실행 단계의 성능 개선 방안을 검토한다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10000"/>
              </a:lnSpc>
            </a:pPr>
            <a:r>
              <a:rPr lang="en-US" altLang="ko-KR" dirty="0" smtClean="0"/>
              <a:t>DB </a:t>
            </a:r>
            <a:r>
              <a:rPr lang="en-US" altLang="ko-KR" dirty="0"/>
              <a:t>Lock, </a:t>
            </a:r>
            <a:r>
              <a:rPr lang="ko-KR" altLang="en-US" dirty="0"/>
              <a:t>불필요한 </a:t>
            </a:r>
            <a:r>
              <a:rPr lang="en-US" altLang="ko-KR" dirty="0"/>
              <a:t>DB Fetch, </a:t>
            </a:r>
            <a:r>
              <a:rPr lang="ko-KR" altLang="en-US" dirty="0"/>
              <a:t>네트워크 연결 오류 등에 대해 성능 개선 방안을 검토한다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/>
              <a:t>메모리 누수</a:t>
            </a:r>
            <a:r>
              <a:rPr lang="en-US" altLang="ko-KR" dirty="0"/>
              <a:t>, </a:t>
            </a:r>
            <a:r>
              <a:rPr lang="ko-KR" altLang="en-US" dirty="0"/>
              <a:t>아키텍처 조정</a:t>
            </a:r>
            <a:r>
              <a:rPr lang="en-US" altLang="ko-KR" dirty="0"/>
              <a:t>, </a:t>
            </a:r>
            <a:r>
              <a:rPr lang="ko-KR" altLang="en-US" dirty="0"/>
              <a:t>호출 순서 변경</a:t>
            </a:r>
            <a:r>
              <a:rPr lang="en-US" altLang="ko-KR" dirty="0"/>
              <a:t>, </a:t>
            </a:r>
            <a:r>
              <a:rPr lang="ko-KR" altLang="en-US" dirty="0"/>
              <a:t>동기화 등 내부 </a:t>
            </a:r>
            <a:r>
              <a:rPr lang="ko-KR" altLang="en-US" dirty="0" err="1"/>
              <a:t>로직</a:t>
            </a:r>
            <a:r>
              <a:rPr lang="ko-KR" altLang="en-US" dirty="0"/>
              <a:t> 변경으로 인한 성능 개선 방안을 </a:t>
            </a:r>
            <a:r>
              <a:rPr lang="ko-KR" altLang="en-US" dirty="0" smtClean="0"/>
              <a:t>검토한다</a:t>
            </a:r>
            <a:endParaRPr lang="en-US" altLang="ko-KR" dirty="0" smtClean="0"/>
          </a:p>
          <a:p>
            <a:pPr lvl="1">
              <a:lnSpc>
                <a:spcPct val="110000"/>
              </a:lnSpc>
            </a:pPr>
            <a:r>
              <a:rPr lang="en-US" altLang="ko-KR" dirty="0"/>
              <a:t>2. </a:t>
            </a:r>
            <a:r>
              <a:rPr lang="ko-KR" altLang="en-US" dirty="0"/>
              <a:t>애플리케이션 </a:t>
            </a:r>
            <a:r>
              <a:rPr lang="ko-KR" altLang="en-US" u="sng" dirty="0"/>
              <a:t>성능 개선 계획서를 </a:t>
            </a:r>
            <a:r>
              <a:rPr lang="ko-KR" altLang="en-US" dirty="0"/>
              <a:t>작성한다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성능 개선 계획서의 필수 항목을 결정한다</a:t>
            </a:r>
            <a:r>
              <a:rPr lang="en-US" altLang="ko-KR" dirty="0"/>
              <a:t>. </a:t>
            </a:r>
            <a:r>
              <a:rPr lang="ko-KR" altLang="en-US" dirty="0"/>
              <a:t>성능 개선 개요</a:t>
            </a:r>
            <a:r>
              <a:rPr lang="en-US" altLang="ko-KR" dirty="0"/>
              <a:t>, </a:t>
            </a:r>
            <a:r>
              <a:rPr lang="ko-KR" altLang="en-US" dirty="0"/>
              <a:t>성능 개선 수행 전략</a:t>
            </a:r>
            <a:r>
              <a:rPr lang="en-US" altLang="ko-KR" dirty="0"/>
              <a:t>, </a:t>
            </a:r>
            <a:r>
              <a:rPr lang="ko-KR" altLang="en-US" dirty="0"/>
              <a:t>성능 개선 수행 일정 및 절차</a:t>
            </a:r>
            <a:r>
              <a:rPr lang="en-US" altLang="ko-KR" dirty="0"/>
              <a:t>, </a:t>
            </a:r>
            <a:r>
              <a:rPr lang="ko-KR" altLang="en-US" dirty="0"/>
              <a:t>성능 개선 수행 방안에 대해 설정한다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/>
              <a:t>선정된 항목을 토대로 성능 개선 계획서를 작성한다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299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8" y="160301"/>
            <a:ext cx="8393113" cy="65373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0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/>
              <a:t>[2]</a:t>
            </a:r>
            <a:r>
              <a:rPr lang="ko-KR" altLang="en-US" sz="3200" dirty="0"/>
              <a:t> 코드 최적화 기법을 통한 성능 개선 방안을 작성한다</a:t>
            </a:r>
            <a:r>
              <a:rPr lang="en-US" altLang="ko-KR" sz="3200" dirty="0"/>
              <a:t>.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ko-KR" altLang="en-US" dirty="0"/>
              <a:t>나쁜 코드 형식으로 작성된 소스 코드를 </a:t>
            </a:r>
            <a:r>
              <a:rPr lang="ko-KR" altLang="en-US" dirty="0" err="1"/>
              <a:t>클린</a:t>
            </a:r>
            <a:r>
              <a:rPr lang="ko-KR" altLang="en-US" dirty="0"/>
              <a:t> 코드로 수정하여 성능을 개선할 수 있는 다 양한 방안에 대해 검토하고 정리한다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20000"/>
              </a:lnSpc>
            </a:pPr>
            <a:r>
              <a:rPr lang="en-US" altLang="ko-KR" dirty="0" smtClean="0"/>
              <a:t>1</a:t>
            </a:r>
            <a:r>
              <a:rPr lang="en-US" altLang="ko-KR" dirty="0"/>
              <a:t>. </a:t>
            </a:r>
            <a:r>
              <a:rPr lang="ko-KR" altLang="en-US" dirty="0" err="1"/>
              <a:t>클린</a:t>
            </a:r>
            <a:r>
              <a:rPr lang="ko-KR" altLang="en-US" dirty="0"/>
              <a:t> 코드를 작성하기 위한 </a:t>
            </a:r>
            <a:r>
              <a:rPr lang="ko-KR" altLang="en-US" u="sng" dirty="0"/>
              <a:t>원칙</a:t>
            </a:r>
            <a:r>
              <a:rPr lang="ko-KR" altLang="en-US" dirty="0"/>
              <a:t>에 대해 파악한다</a:t>
            </a:r>
            <a:r>
              <a:rPr lang="en-US" altLang="ko-KR" dirty="0"/>
              <a:t>. </a:t>
            </a:r>
            <a:r>
              <a:rPr lang="ko-KR" altLang="en-US" dirty="0" err="1"/>
              <a:t>클린</a:t>
            </a:r>
            <a:r>
              <a:rPr lang="ko-KR" altLang="en-US" dirty="0"/>
              <a:t> 코드의 작성 원칙에 대해 파악하고 아래의 원칙에 대해 정의한다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 err="1"/>
              <a:t>가독성</a:t>
            </a:r>
            <a:r>
              <a:rPr lang="ko-KR" altLang="en-US" dirty="0"/>
              <a:t> </a:t>
            </a:r>
            <a:endParaRPr lang="en-US" altLang="ko-KR" dirty="0" smtClean="0"/>
          </a:p>
          <a:p>
            <a:pPr lvl="3">
              <a:lnSpc>
                <a:spcPct val="120000"/>
              </a:lnSpc>
            </a:pPr>
            <a:r>
              <a:rPr lang="ko-KR" altLang="en-US" dirty="0" smtClean="0"/>
              <a:t>누구든지 </a:t>
            </a:r>
            <a:r>
              <a:rPr lang="ko-KR" altLang="en-US" dirty="0"/>
              <a:t>읽기 쉽게 코드를 작성한다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/>
              <a:t>단순성 </a:t>
            </a:r>
            <a:endParaRPr lang="en-US" altLang="ko-KR" dirty="0" smtClean="0"/>
          </a:p>
          <a:p>
            <a:pPr lvl="3">
              <a:lnSpc>
                <a:spcPct val="120000"/>
              </a:lnSpc>
            </a:pPr>
            <a:r>
              <a:rPr lang="ko-KR" altLang="en-US" dirty="0" smtClean="0"/>
              <a:t>소스 </a:t>
            </a:r>
            <a:r>
              <a:rPr lang="ko-KR" altLang="en-US" dirty="0"/>
              <a:t>코드는 복잡하지 않고 간단하게 </a:t>
            </a:r>
            <a:r>
              <a:rPr lang="ko-KR" altLang="en-US" dirty="0" smtClean="0"/>
              <a:t>작성한다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120000"/>
              </a:lnSpc>
            </a:pPr>
            <a:r>
              <a:rPr lang="en-US" altLang="ko-KR" dirty="0"/>
              <a:t>(3) </a:t>
            </a:r>
            <a:r>
              <a:rPr lang="ko-KR" altLang="en-US" dirty="0"/>
              <a:t>의존성 </a:t>
            </a:r>
            <a:endParaRPr lang="en-US" altLang="ko-KR" dirty="0" smtClean="0"/>
          </a:p>
          <a:p>
            <a:pPr lvl="3">
              <a:lnSpc>
                <a:spcPct val="120000"/>
              </a:lnSpc>
            </a:pPr>
            <a:r>
              <a:rPr lang="ko-KR" altLang="en-US" dirty="0" smtClean="0"/>
              <a:t>다른 </a:t>
            </a:r>
            <a:r>
              <a:rPr lang="ko-KR" altLang="en-US" dirty="0"/>
              <a:t>모듈에 미치는 영향을 최소화하도록 작성한다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4) </a:t>
            </a:r>
            <a:r>
              <a:rPr lang="ko-KR" altLang="en-US" dirty="0" err="1" smtClean="0"/>
              <a:t>중복성</a:t>
            </a:r>
            <a:endParaRPr lang="en-US" altLang="ko-KR" dirty="0" smtClean="0"/>
          </a:p>
          <a:p>
            <a:pPr lvl="3">
              <a:lnSpc>
                <a:spcPct val="120000"/>
              </a:lnSpc>
            </a:pPr>
            <a:r>
              <a:rPr lang="ko-KR" altLang="en-US" dirty="0" smtClean="0"/>
              <a:t> </a:t>
            </a:r>
            <a:r>
              <a:rPr lang="ko-KR" altLang="en-US" dirty="0"/>
              <a:t>중복을 최소화할 수 있는 코드를 작성한다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5) </a:t>
            </a:r>
            <a:r>
              <a:rPr lang="ko-KR" altLang="en-US" dirty="0"/>
              <a:t>추상화 </a:t>
            </a:r>
            <a:endParaRPr lang="en-US" altLang="ko-KR" dirty="0" smtClean="0"/>
          </a:p>
          <a:p>
            <a:pPr lvl="3">
              <a:lnSpc>
                <a:spcPct val="120000"/>
              </a:lnSpc>
            </a:pPr>
            <a:r>
              <a:rPr lang="ko-KR" altLang="en-US" dirty="0" smtClean="0"/>
              <a:t>상위 </a:t>
            </a:r>
            <a:r>
              <a:rPr lang="ko-KR" altLang="en-US" dirty="0"/>
              <a:t>클래스</a:t>
            </a:r>
            <a:r>
              <a:rPr lang="en-US" altLang="ko-KR" dirty="0"/>
              <a:t>/</a:t>
            </a:r>
            <a:r>
              <a:rPr lang="ko-KR" altLang="en-US" dirty="0" err="1"/>
              <a:t>메소드</a:t>
            </a:r>
            <a:r>
              <a:rPr lang="en-US" altLang="ko-KR" dirty="0"/>
              <a:t>/</a:t>
            </a:r>
            <a:r>
              <a:rPr lang="ko-KR" altLang="en-US" dirty="0"/>
              <a:t>함수를 통해 애플리케이션의 특성을 간략하게 나타내고</a:t>
            </a:r>
            <a:r>
              <a:rPr lang="en-US" altLang="ko-KR" dirty="0"/>
              <a:t>, </a:t>
            </a:r>
            <a:r>
              <a:rPr lang="ko-KR" altLang="en-US" dirty="0"/>
              <a:t>상세 내용 은 하위 클래스</a:t>
            </a:r>
            <a:r>
              <a:rPr lang="en-US" altLang="ko-KR" dirty="0"/>
              <a:t>/</a:t>
            </a:r>
            <a:r>
              <a:rPr lang="ko-KR" altLang="en-US" dirty="0" err="1"/>
              <a:t>메소드</a:t>
            </a:r>
            <a:r>
              <a:rPr lang="en-US" altLang="ko-KR" dirty="0"/>
              <a:t>/</a:t>
            </a:r>
            <a:r>
              <a:rPr lang="ko-KR" altLang="en-US" dirty="0"/>
              <a:t>함수에서 구현한다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520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클린</a:t>
            </a:r>
            <a:r>
              <a:rPr lang="ko-KR" altLang="en-US" dirty="0"/>
              <a:t> 코드 작성 원칙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ko-KR" altLang="en-US" dirty="0" err="1"/>
              <a:t>가독성</a:t>
            </a:r>
            <a:r>
              <a:rPr lang="ko-KR" altLang="en-US" dirty="0"/>
              <a:t>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ko-KR" altLang="en-US" dirty="0"/>
              <a:t>이해하기 쉬운 용어를 사용한다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ko-KR" altLang="en-US" dirty="0"/>
              <a:t>코드 작성 시 들여쓰기 기능을 사용한다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단순성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ko-KR" altLang="en-US" dirty="0"/>
              <a:t>한 번에 한 가지 처리만 수행한다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ko-KR" altLang="en-US" dirty="0"/>
              <a:t>클래스</a:t>
            </a:r>
            <a:r>
              <a:rPr lang="en-US" altLang="ko-KR" dirty="0"/>
              <a:t>/</a:t>
            </a:r>
            <a:r>
              <a:rPr lang="ko-KR" altLang="en-US" dirty="0" err="1"/>
              <a:t>메소드</a:t>
            </a:r>
            <a:r>
              <a:rPr lang="en-US" altLang="ko-KR" dirty="0"/>
              <a:t>/</a:t>
            </a:r>
            <a:r>
              <a:rPr lang="ko-KR" altLang="en-US" dirty="0"/>
              <a:t>함수를 최소 단위로 분리한다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의존성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ko-KR" altLang="en-US" dirty="0" err="1"/>
              <a:t>영향도를</a:t>
            </a:r>
            <a:r>
              <a:rPr lang="ko-KR" altLang="en-US" dirty="0"/>
              <a:t> 최소화한다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ko-KR" altLang="en-US" dirty="0"/>
              <a:t>코드의 변경이 다른 부분에 영향이 없게 작성한다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ko-KR" altLang="en-US" dirty="0" err="1" smtClean="0"/>
              <a:t>중복성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ko-KR" altLang="en-US" dirty="0"/>
              <a:t>중복된 코드를 제거한다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ko-KR" altLang="en-US" dirty="0"/>
              <a:t>공통된 코드를 사용한다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추상화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ko-KR" altLang="en-US" dirty="0"/>
              <a:t>클래스</a:t>
            </a:r>
            <a:r>
              <a:rPr lang="en-US" altLang="ko-KR" dirty="0"/>
              <a:t>/</a:t>
            </a:r>
            <a:r>
              <a:rPr lang="ko-KR" altLang="en-US" dirty="0" err="1"/>
              <a:t>메소드</a:t>
            </a:r>
            <a:r>
              <a:rPr lang="en-US" altLang="ko-KR" dirty="0"/>
              <a:t>/</a:t>
            </a:r>
            <a:r>
              <a:rPr lang="ko-KR" altLang="en-US" dirty="0"/>
              <a:t>함수에 대해 동일한 수준의 추상화를 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ko-KR" altLang="en-US" dirty="0"/>
              <a:t>상세 내용은 하위 클래스</a:t>
            </a:r>
            <a:r>
              <a:rPr lang="en-US" altLang="ko-KR" dirty="0"/>
              <a:t>/</a:t>
            </a:r>
            <a:r>
              <a:rPr lang="ko-KR" altLang="en-US" dirty="0" err="1"/>
              <a:t>메소드</a:t>
            </a:r>
            <a:r>
              <a:rPr lang="en-US" altLang="ko-KR" dirty="0"/>
              <a:t>/</a:t>
            </a:r>
            <a:r>
              <a:rPr lang="ko-KR" altLang="en-US" dirty="0"/>
              <a:t>함수에서 구현한다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4351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 altLang="ko-KR" dirty="0"/>
              <a:t>2. </a:t>
            </a:r>
            <a:r>
              <a:rPr lang="ko-KR" altLang="en-US" dirty="0"/>
              <a:t>소스 코드 </a:t>
            </a:r>
            <a:r>
              <a:rPr lang="ko-KR" altLang="en-US" u="sng" dirty="0"/>
              <a:t>최적화 기법의 </a:t>
            </a:r>
            <a:r>
              <a:rPr lang="ko-KR" altLang="en-US" dirty="0"/>
              <a:t>유형에 대해 파악한다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10000"/>
              </a:lnSpc>
            </a:pPr>
            <a:r>
              <a:rPr lang="ko-KR" altLang="en-US" dirty="0" smtClean="0"/>
              <a:t>클래스</a:t>
            </a:r>
            <a:r>
              <a:rPr lang="en-US" altLang="ko-KR" dirty="0"/>
              <a:t>/</a:t>
            </a:r>
            <a:r>
              <a:rPr lang="ko-KR" altLang="en-US" dirty="0" err="1"/>
              <a:t>메소드의</a:t>
            </a:r>
            <a:r>
              <a:rPr lang="ko-KR" altLang="en-US" dirty="0"/>
              <a:t> 분할</a:t>
            </a:r>
            <a:r>
              <a:rPr lang="en-US" altLang="ko-KR" dirty="0"/>
              <a:t>, </a:t>
            </a:r>
            <a:r>
              <a:rPr lang="ko-KR" altLang="en-US" dirty="0"/>
              <a:t>배치</a:t>
            </a:r>
            <a:r>
              <a:rPr lang="en-US" altLang="ko-KR" dirty="0"/>
              <a:t>, </a:t>
            </a:r>
            <a:r>
              <a:rPr lang="ko-KR" altLang="en-US" dirty="0"/>
              <a:t>느슨한 결합</a:t>
            </a:r>
            <a:r>
              <a:rPr lang="en-US" altLang="ko-KR" dirty="0"/>
              <a:t>(Loosely coupled), </a:t>
            </a:r>
            <a:r>
              <a:rPr lang="ko-KR" altLang="en-US" dirty="0" err="1"/>
              <a:t>다형성</a:t>
            </a:r>
            <a:r>
              <a:rPr lang="en-US" altLang="ko-KR" dirty="0"/>
              <a:t>, </a:t>
            </a:r>
            <a:r>
              <a:rPr lang="ko-KR" altLang="en-US" dirty="0"/>
              <a:t>코딩 작성 표준 준수</a:t>
            </a:r>
            <a:r>
              <a:rPr lang="en-US" altLang="ko-KR" dirty="0"/>
              <a:t>, </a:t>
            </a:r>
            <a:r>
              <a:rPr lang="ko-KR" altLang="en-US" dirty="0"/>
              <a:t>좋은 이름 사용</a:t>
            </a:r>
            <a:r>
              <a:rPr lang="en-US" altLang="ko-KR" dirty="0"/>
              <a:t>, </a:t>
            </a:r>
            <a:r>
              <a:rPr lang="ko-KR" altLang="en-US" dirty="0"/>
              <a:t>적절한 </a:t>
            </a:r>
            <a:r>
              <a:rPr lang="ko-KR" altLang="en-US" dirty="0" err="1"/>
              <a:t>주석문</a:t>
            </a:r>
            <a:r>
              <a:rPr lang="ko-KR" altLang="en-US" dirty="0"/>
              <a:t> 사용 등에 대해 파악하고 정리한다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u="sng" dirty="0"/>
              <a:t>클래스 분할 배치 기법을 파악</a:t>
            </a:r>
            <a:r>
              <a:rPr lang="ko-KR" altLang="en-US" dirty="0"/>
              <a:t>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10000"/>
              </a:lnSpc>
            </a:pPr>
            <a:r>
              <a:rPr lang="ko-KR" altLang="en-US" dirty="0" smtClean="0"/>
              <a:t>클래스는 </a:t>
            </a:r>
            <a:r>
              <a:rPr lang="ko-KR" altLang="en-US" dirty="0"/>
              <a:t>하나의 역할</a:t>
            </a:r>
            <a:r>
              <a:rPr lang="en-US" altLang="ko-KR" dirty="0"/>
              <a:t>, </a:t>
            </a:r>
            <a:r>
              <a:rPr lang="ko-KR" altLang="en-US" dirty="0"/>
              <a:t>책임만 수행할 수 있도록 </a:t>
            </a:r>
            <a:r>
              <a:rPr lang="ko-KR" altLang="en-US" dirty="0" err="1"/>
              <a:t>응집도를</a:t>
            </a:r>
            <a:r>
              <a:rPr lang="ko-KR" altLang="en-US" dirty="0"/>
              <a:t> 높이고</a:t>
            </a:r>
            <a:r>
              <a:rPr lang="en-US" altLang="ko-KR" dirty="0"/>
              <a:t>, </a:t>
            </a:r>
            <a:r>
              <a:rPr lang="ko-KR" altLang="en-US" dirty="0"/>
              <a:t>크기를 작게 작성 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u="sng" dirty="0"/>
              <a:t>느슨한 결합</a:t>
            </a:r>
            <a:r>
              <a:rPr lang="en-US" altLang="ko-KR" u="sng" dirty="0"/>
              <a:t>(Loosely Coupled) </a:t>
            </a:r>
            <a:r>
              <a:rPr lang="ko-KR" altLang="en-US" u="sng" dirty="0"/>
              <a:t>기법을 </a:t>
            </a:r>
            <a:r>
              <a:rPr lang="ko-KR" altLang="en-US" dirty="0"/>
              <a:t>파악한다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10000"/>
              </a:lnSpc>
            </a:pPr>
            <a:r>
              <a:rPr lang="ko-KR" altLang="en-US" dirty="0" smtClean="0"/>
              <a:t>클래스의 </a:t>
            </a:r>
            <a:r>
              <a:rPr lang="ko-KR" altLang="en-US" dirty="0"/>
              <a:t>자료 구조</a:t>
            </a:r>
            <a:r>
              <a:rPr lang="en-US" altLang="ko-KR" dirty="0"/>
              <a:t>, </a:t>
            </a:r>
            <a:r>
              <a:rPr lang="ko-KR" altLang="en-US" dirty="0" err="1"/>
              <a:t>메소드를</a:t>
            </a:r>
            <a:r>
              <a:rPr lang="ko-KR" altLang="en-US" dirty="0"/>
              <a:t> 추상화할 수 있는 </a:t>
            </a:r>
            <a:r>
              <a:rPr lang="ko-KR" altLang="en-US" u="sng" dirty="0"/>
              <a:t>인터페이스 클래스를 이용하여</a:t>
            </a:r>
            <a:r>
              <a:rPr lang="en-US" altLang="ko-KR" dirty="0"/>
              <a:t>, </a:t>
            </a:r>
            <a:r>
              <a:rPr lang="ko-KR" altLang="en-US" dirty="0" smtClean="0"/>
              <a:t>클래스 </a:t>
            </a:r>
            <a:r>
              <a:rPr lang="ko-KR" altLang="en-US" dirty="0"/>
              <a:t>간의 의존성을 최소화해야 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3) </a:t>
            </a:r>
            <a:r>
              <a:rPr lang="ko-KR" altLang="en-US" dirty="0"/>
              <a:t>코딩 형식 기법을 파악한다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10000"/>
              </a:lnSpc>
            </a:pPr>
            <a:r>
              <a:rPr lang="ko-KR" altLang="en-US" dirty="0" err="1" smtClean="0"/>
              <a:t>줄바꿈으로</a:t>
            </a:r>
            <a:r>
              <a:rPr lang="ko-KR" altLang="en-US" dirty="0" smtClean="0"/>
              <a:t> </a:t>
            </a:r>
            <a:r>
              <a:rPr lang="ko-KR" altLang="en-US" dirty="0"/>
              <a:t>개념을 구분</a:t>
            </a:r>
            <a:r>
              <a:rPr lang="en-US" altLang="ko-KR" dirty="0"/>
              <a:t>, </a:t>
            </a:r>
            <a:r>
              <a:rPr lang="ko-KR" altLang="en-US" dirty="0"/>
              <a:t>종속</a:t>
            </a:r>
            <a:r>
              <a:rPr lang="en-US" altLang="ko-KR" dirty="0"/>
              <a:t>(</a:t>
            </a:r>
            <a:r>
              <a:rPr lang="ko-KR" altLang="en-US" dirty="0"/>
              <a:t>개념적 유사성 높음</a:t>
            </a:r>
            <a:r>
              <a:rPr lang="en-US" altLang="ko-KR" dirty="0"/>
              <a:t>) </a:t>
            </a:r>
            <a:r>
              <a:rPr lang="ko-KR" altLang="en-US" dirty="0"/>
              <a:t>함수를 사용</a:t>
            </a:r>
            <a:r>
              <a:rPr lang="en-US" altLang="ko-KR" dirty="0"/>
              <a:t>, </a:t>
            </a:r>
            <a:r>
              <a:rPr lang="ko-KR" altLang="en-US" dirty="0"/>
              <a:t>호출하는 함수를 </a:t>
            </a:r>
            <a:r>
              <a:rPr lang="ko-KR" altLang="en-US" dirty="0" smtClean="0"/>
              <a:t>먼저 </a:t>
            </a:r>
            <a:r>
              <a:rPr lang="ko-KR" altLang="en-US" dirty="0"/>
              <a:t>배치하고 호출되는 함수는 나중에 배치</a:t>
            </a:r>
            <a:r>
              <a:rPr lang="en-US" altLang="ko-KR" dirty="0"/>
              <a:t>, </a:t>
            </a:r>
            <a:r>
              <a:rPr lang="ko-KR" altLang="en-US" dirty="0"/>
              <a:t>변수 선언 위치를 지역 변수는 각 함수 맨 처음에 선언할 때 사용하는 등의 형식을 취한다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081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000" dirty="0"/>
              <a:t>1.</a:t>
            </a:r>
            <a:r>
              <a:rPr lang="ko-KR" altLang="en-US" sz="3000" dirty="0"/>
              <a:t> 애플리케이션 성능 분석 </a:t>
            </a:r>
            <a:r>
              <a:rPr lang="en-US" altLang="ko-KR" sz="3000" dirty="0"/>
              <a:t>[1]</a:t>
            </a:r>
            <a:r>
              <a:rPr lang="ko-KR" altLang="en-US" sz="3000" dirty="0"/>
              <a:t> 애플리케이션 성능 점검의 개요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/>
              <a:t>애플리케이션 성능이란 사용자의 요구 기능을 해당 애플리케이션이 최소의 자원을 사용하면 서 얼마나 빨리</a:t>
            </a:r>
            <a:r>
              <a:rPr lang="en-US" altLang="ko-KR" dirty="0"/>
              <a:t>, </a:t>
            </a:r>
            <a:r>
              <a:rPr lang="ko-KR" altLang="en-US" dirty="0"/>
              <a:t>많은 기능을 수행하는가를 육안 또는 도구를 통하여 점검하는 것을 말한다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1</a:t>
            </a:r>
            <a:r>
              <a:rPr lang="en-US" altLang="ko-KR" dirty="0"/>
              <a:t>. </a:t>
            </a:r>
            <a:r>
              <a:rPr lang="ko-KR" altLang="en-US" dirty="0"/>
              <a:t>애플리케이션의 성능을 측정하기 위한 지표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>
                <a:solidFill>
                  <a:srgbClr val="00B0F0"/>
                </a:solidFill>
              </a:rPr>
              <a:t>처리량</a:t>
            </a:r>
            <a:r>
              <a:rPr lang="en-US" altLang="ko-KR" dirty="0">
                <a:solidFill>
                  <a:srgbClr val="00B0F0"/>
                </a:solidFill>
              </a:rPr>
              <a:t>(Throughput) </a:t>
            </a:r>
            <a:r>
              <a:rPr lang="ko-KR" altLang="en-US" dirty="0"/>
              <a:t>애플리케이션이 주어진 시간에 처리할 수 있는 트랜잭션의 수로</a:t>
            </a:r>
            <a:r>
              <a:rPr lang="en-US" altLang="ko-KR" dirty="0"/>
              <a:t>, </a:t>
            </a:r>
            <a:r>
              <a:rPr lang="ko-KR" altLang="en-US" dirty="0"/>
              <a:t>웹 애플리케이션의 경우 시간당 페이지 수로 표현하기도 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>
                <a:solidFill>
                  <a:srgbClr val="00B0F0"/>
                </a:solidFill>
              </a:rPr>
              <a:t>응답 시간</a:t>
            </a:r>
            <a:r>
              <a:rPr lang="en-US" altLang="ko-KR" dirty="0">
                <a:solidFill>
                  <a:srgbClr val="00B0F0"/>
                </a:solidFill>
              </a:rPr>
              <a:t>(Response Time) </a:t>
            </a:r>
            <a:r>
              <a:rPr lang="ko-KR" altLang="en-US" dirty="0"/>
              <a:t>사용자 입력이 끝난 후</a:t>
            </a:r>
            <a:r>
              <a:rPr lang="en-US" altLang="ko-KR" dirty="0"/>
              <a:t>, </a:t>
            </a:r>
            <a:r>
              <a:rPr lang="ko-KR" altLang="en-US" dirty="0"/>
              <a:t>애플리케이션의 응답 출력이 개시될 때까지의 시간으로</a:t>
            </a:r>
            <a:r>
              <a:rPr lang="en-US" altLang="ko-KR" dirty="0"/>
              <a:t>, </a:t>
            </a:r>
            <a:r>
              <a:rPr lang="ko-KR" altLang="en-US" dirty="0"/>
              <a:t>웹 애플리케이션의 경우 메뉴 클릭 시 해당 메뉴가 나타나기까지 걸리는 시간을 말한다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(</a:t>
            </a:r>
            <a:r>
              <a:rPr lang="en-US" altLang="ko-KR" dirty="0"/>
              <a:t>3) </a:t>
            </a:r>
            <a:r>
              <a:rPr lang="ko-KR" altLang="en-US" dirty="0">
                <a:solidFill>
                  <a:srgbClr val="00B0F0"/>
                </a:solidFill>
              </a:rPr>
              <a:t>경과 시간</a:t>
            </a:r>
            <a:r>
              <a:rPr lang="en-US" altLang="ko-KR" dirty="0">
                <a:solidFill>
                  <a:srgbClr val="00B0F0"/>
                </a:solidFill>
              </a:rPr>
              <a:t>(Turnaround Time) </a:t>
            </a:r>
            <a:r>
              <a:rPr lang="ko-KR" altLang="en-US" dirty="0"/>
              <a:t>애플리케이션에 사용자가 요구를 입력한 시점부터 트랜잭션 처리 후 그 결과의 출력 이 완료할 때까지 걸리는 시간을 말한다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(</a:t>
            </a:r>
            <a:r>
              <a:rPr lang="en-US" altLang="ko-KR" dirty="0"/>
              <a:t>4) </a:t>
            </a:r>
            <a:r>
              <a:rPr lang="ko-KR" altLang="en-US" dirty="0">
                <a:solidFill>
                  <a:srgbClr val="00B0F0"/>
                </a:solidFill>
              </a:rPr>
              <a:t>자원 사용률</a:t>
            </a:r>
            <a:r>
              <a:rPr lang="en-US" altLang="ko-KR" dirty="0">
                <a:solidFill>
                  <a:srgbClr val="00B0F0"/>
                </a:solidFill>
              </a:rPr>
              <a:t>(Resource Usage) </a:t>
            </a:r>
            <a:r>
              <a:rPr lang="ko-KR" altLang="en-US" dirty="0"/>
              <a:t>애플리케이션이 트랜잭션 처리하는 동안 사용하는 </a:t>
            </a:r>
            <a:r>
              <a:rPr lang="en-US" altLang="ko-KR" dirty="0" err="1"/>
              <a:t>Cpu</a:t>
            </a:r>
            <a:r>
              <a:rPr lang="en-US" altLang="ko-KR" dirty="0"/>
              <a:t> </a:t>
            </a:r>
            <a:r>
              <a:rPr lang="ko-KR" altLang="en-US" dirty="0"/>
              <a:t>사용량</a:t>
            </a:r>
            <a:r>
              <a:rPr lang="en-US" altLang="ko-KR" dirty="0"/>
              <a:t>, </a:t>
            </a:r>
            <a:r>
              <a:rPr lang="ko-KR" altLang="en-US" dirty="0"/>
              <a:t>메모리 사용량</a:t>
            </a:r>
            <a:r>
              <a:rPr lang="en-US" altLang="ko-KR" dirty="0"/>
              <a:t>, </a:t>
            </a:r>
            <a:r>
              <a:rPr lang="ko-KR" altLang="en-US" dirty="0" err="1"/>
              <a:t>네트워</a:t>
            </a:r>
            <a:r>
              <a:rPr lang="ko-KR" altLang="en-US" dirty="0"/>
              <a:t> </a:t>
            </a:r>
            <a:r>
              <a:rPr lang="ko-KR" altLang="en-US" dirty="0" err="1"/>
              <a:t>크</a:t>
            </a:r>
            <a:r>
              <a:rPr lang="ko-KR" altLang="en-US" dirty="0"/>
              <a:t> 사용량을 말한다</a:t>
            </a:r>
          </a:p>
        </p:txBody>
      </p:sp>
    </p:spTree>
    <p:extLst>
      <p:ext uri="{BB962C8B-B14F-4D97-AF65-F5344CB8AC3E}">
        <p14:creationId xmlns:p14="http://schemas.microsoft.com/office/powerpoint/2010/main" val="376017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00000"/>
              </a:lnSpc>
            </a:pPr>
            <a:r>
              <a:rPr lang="en-US" altLang="ko-KR" dirty="0"/>
              <a:t>(4) </a:t>
            </a:r>
            <a:r>
              <a:rPr lang="ko-KR" altLang="en-US" u="sng" dirty="0"/>
              <a:t>좋은 이름 사용 방법을 파악한다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00000"/>
              </a:lnSpc>
            </a:pPr>
            <a:r>
              <a:rPr lang="ko-KR" altLang="en-US" dirty="0" smtClean="0"/>
              <a:t>기억하기 </a:t>
            </a:r>
            <a:r>
              <a:rPr lang="ko-KR" altLang="en-US" dirty="0"/>
              <a:t>좋은 이름</a:t>
            </a:r>
            <a:r>
              <a:rPr lang="en-US" altLang="ko-KR" dirty="0"/>
              <a:t>, </a:t>
            </a:r>
            <a:r>
              <a:rPr lang="ko-KR" altLang="en-US" dirty="0"/>
              <a:t>발음이 쉬운 용어</a:t>
            </a:r>
            <a:r>
              <a:rPr lang="en-US" altLang="ko-KR" dirty="0"/>
              <a:t>, </a:t>
            </a:r>
            <a:r>
              <a:rPr lang="ko-KR" altLang="en-US" dirty="0" err="1"/>
              <a:t>접두어</a:t>
            </a:r>
            <a:r>
              <a:rPr lang="ko-KR" altLang="en-US" dirty="0"/>
              <a:t> 사용 등 기본적인 명명 규칙</a:t>
            </a:r>
            <a:r>
              <a:rPr lang="en-US" altLang="ko-KR" dirty="0"/>
              <a:t>(Naming Rule)</a:t>
            </a:r>
            <a:r>
              <a:rPr lang="ko-KR" altLang="en-US" dirty="0"/>
              <a:t>을 정의하고 정의된 이름을 사용한다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5) </a:t>
            </a:r>
            <a:r>
              <a:rPr lang="ko-KR" altLang="en-US" u="sng" dirty="0"/>
              <a:t>적절한 </a:t>
            </a:r>
            <a:r>
              <a:rPr lang="ko-KR" altLang="en-US" u="sng" dirty="0" err="1"/>
              <a:t>주석문</a:t>
            </a:r>
            <a:r>
              <a:rPr lang="ko-KR" altLang="en-US" u="sng" dirty="0"/>
              <a:t> </a:t>
            </a:r>
            <a:r>
              <a:rPr lang="ko-KR" altLang="en-US" dirty="0"/>
              <a:t>사용 방법을 파악한다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00000"/>
              </a:lnSpc>
            </a:pPr>
            <a:r>
              <a:rPr lang="ko-KR" altLang="en-US" dirty="0" smtClean="0"/>
              <a:t>소스 </a:t>
            </a:r>
            <a:r>
              <a:rPr lang="ko-KR" altLang="en-US" dirty="0"/>
              <a:t>코드 작업 시 앞으로 해야 할 일을 기록하거나</a:t>
            </a:r>
            <a:r>
              <a:rPr lang="en-US" altLang="ko-KR" dirty="0"/>
              <a:t>, </a:t>
            </a:r>
            <a:r>
              <a:rPr lang="ko-KR" altLang="en-US" dirty="0"/>
              <a:t>소스상의 중요한 부분을 강조할 때 사용한다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4450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5778483" cy="5765689"/>
          </a:xfrm>
        </p:spPr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소스 코드 최적화 기법을 통해 애플리케이션의 성능을 개선한다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애플리케이션 </a:t>
            </a:r>
            <a:r>
              <a:rPr lang="ko-KR" altLang="en-US" dirty="0"/>
              <a:t>개발 프레임워크의 코딩 표준을 설정하고</a:t>
            </a:r>
            <a:r>
              <a:rPr lang="en-US" altLang="ko-KR" dirty="0"/>
              <a:t>, </a:t>
            </a:r>
            <a:r>
              <a:rPr lang="ko-KR" altLang="en-US" dirty="0"/>
              <a:t>인터페이스 클래스를 이용하여 느슨한 결합</a:t>
            </a:r>
            <a:r>
              <a:rPr lang="en-US" altLang="ko-KR" dirty="0"/>
              <a:t>(Loosely coupled) </a:t>
            </a:r>
            <a:r>
              <a:rPr lang="ko-KR" altLang="en-US" dirty="0"/>
              <a:t>코드를 구현한다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통합 개발 프레임워크 </a:t>
            </a:r>
            <a:r>
              <a:rPr lang="en-US" altLang="ko-KR" dirty="0"/>
              <a:t>Eclipse</a:t>
            </a:r>
            <a:r>
              <a:rPr lang="ko-KR" altLang="en-US" dirty="0"/>
              <a:t>의 </a:t>
            </a:r>
            <a:r>
              <a:rPr lang="en-US" altLang="ko-KR" dirty="0"/>
              <a:t>JAVA Code Style</a:t>
            </a:r>
            <a:r>
              <a:rPr lang="ko-KR" altLang="en-US" dirty="0"/>
              <a:t>의 </a:t>
            </a:r>
            <a:r>
              <a:rPr lang="en-US" altLang="ko-KR" dirty="0"/>
              <a:t>Formatter</a:t>
            </a:r>
            <a:r>
              <a:rPr lang="ko-KR" altLang="en-US" dirty="0"/>
              <a:t>를 설정한다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509" y="707119"/>
            <a:ext cx="5981700" cy="5380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62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ko-KR" sz="2800" dirty="0"/>
              <a:t>(2) </a:t>
            </a:r>
            <a:r>
              <a:rPr lang="ko-KR" altLang="en-US" sz="2800" dirty="0"/>
              <a:t>인터페이스를 통해 추상화된 자료 구조를 구현하여 의존성을 최소화한다</a:t>
            </a:r>
            <a:r>
              <a:rPr lang="en-US" altLang="ko-KR" sz="2800" dirty="0"/>
              <a:t>.</a:t>
            </a:r>
            <a:endParaRPr lang="ko-KR" altLang="en-US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281" y="1095740"/>
            <a:ext cx="7030393" cy="521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17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연습문제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8188" lvl="1" indent="-408188">
              <a:buFont typeface="Wingdings" pitchFamily="2" charset="2"/>
              <a:buChar char="Ø"/>
            </a:pPr>
            <a:r>
              <a:rPr lang="ko-KR" altLang="en-US" dirty="0"/>
              <a:t>애플리케이션의 성능을 측정하기 위한 </a:t>
            </a:r>
            <a:r>
              <a:rPr lang="ko-KR" altLang="en-US" dirty="0" smtClean="0"/>
              <a:t>지표가 잘못된 것은</a:t>
            </a:r>
            <a:r>
              <a:rPr lang="en-US" altLang="ko-KR" dirty="0" smtClean="0"/>
              <a:t>?</a:t>
            </a:r>
          </a:p>
          <a:p>
            <a:pPr lvl="1"/>
            <a:r>
              <a:rPr lang="en-US" altLang="ko-KR" sz="2400" dirty="0"/>
              <a:t>(1) </a:t>
            </a:r>
            <a:r>
              <a:rPr lang="ko-KR" altLang="en-US" sz="2400" dirty="0"/>
              <a:t>처리량</a:t>
            </a:r>
            <a:r>
              <a:rPr lang="en-US" altLang="ko-KR" sz="2400" dirty="0"/>
              <a:t>(Throughput) : </a:t>
            </a:r>
            <a:r>
              <a:rPr lang="ko-KR" altLang="en-US" sz="2400" dirty="0"/>
              <a:t>애플리케이션이 주어진 시간에 처리할 수 있는 트랜잭션의 수로</a:t>
            </a:r>
            <a:r>
              <a:rPr lang="en-US" altLang="ko-KR" sz="2400" dirty="0"/>
              <a:t>, </a:t>
            </a:r>
            <a:r>
              <a:rPr lang="ko-KR" altLang="en-US" sz="2400" dirty="0"/>
              <a:t>웹 애플리케이션의 경우 시간당 페이지 수로 표현하기도 한다</a:t>
            </a:r>
            <a:r>
              <a:rPr lang="en-US" altLang="ko-KR" sz="2400" dirty="0"/>
              <a:t>. </a:t>
            </a:r>
          </a:p>
          <a:p>
            <a:pPr lvl="1"/>
            <a:r>
              <a:rPr lang="en-US" altLang="ko-KR" sz="2400" dirty="0"/>
              <a:t>(2) </a:t>
            </a:r>
            <a:r>
              <a:rPr lang="ko-KR" altLang="en-US" sz="2400" dirty="0"/>
              <a:t>응답 시간</a:t>
            </a:r>
            <a:r>
              <a:rPr lang="en-US" altLang="ko-KR" sz="2400" dirty="0"/>
              <a:t>(Response Time) : </a:t>
            </a:r>
            <a:r>
              <a:rPr lang="ko-KR" altLang="en-US" sz="2400" dirty="0"/>
              <a:t>사용자 입력이 끝난 후</a:t>
            </a:r>
            <a:r>
              <a:rPr lang="en-US" altLang="ko-KR" sz="2400" dirty="0"/>
              <a:t>, </a:t>
            </a:r>
            <a:r>
              <a:rPr lang="ko-KR" altLang="en-US" sz="2400" dirty="0"/>
              <a:t>애플리케이션의 응답 출력이 개시될 때까지의 시간으로</a:t>
            </a:r>
            <a:r>
              <a:rPr lang="en-US" altLang="ko-KR" sz="2400" dirty="0"/>
              <a:t>, </a:t>
            </a:r>
            <a:r>
              <a:rPr lang="ko-KR" altLang="en-US" sz="2400" dirty="0"/>
              <a:t>웹 애플리케이션의 경우 메뉴 클릭 시 해당 메뉴가 나타나기까지 걸리는 시간을 말한다</a:t>
            </a:r>
            <a:r>
              <a:rPr lang="en-US" altLang="ko-KR" sz="2400" dirty="0"/>
              <a:t>. </a:t>
            </a:r>
          </a:p>
          <a:p>
            <a:pPr lvl="1"/>
            <a:r>
              <a:rPr lang="en-US" altLang="ko-KR" sz="2400" dirty="0"/>
              <a:t>(3) </a:t>
            </a:r>
            <a:r>
              <a:rPr lang="ko-KR" altLang="en-US" sz="2400" dirty="0"/>
              <a:t>경과 시간</a:t>
            </a:r>
            <a:r>
              <a:rPr lang="en-US" altLang="ko-KR" sz="2400" dirty="0"/>
              <a:t>(Turnaround Time)  : </a:t>
            </a:r>
            <a:r>
              <a:rPr lang="ko-KR" altLang="en-US" sz="2400" dirty="0"/>
              <a:t>애플리케이션에 사용자가 요구를 입력한 시점부터 트랜잭션 처리 후 그 결과의 출력이 시작할 때까지 걸리는 시간을 말한다</a:t>
            </a:r>
            <a:r>
              <a:rPr lang="en-US" altLang="ko-KR" sz="2400" dirty="0"/>
              <a:t>. </a:t>
            </a:r>
          </a:p>
          <a:p>
            <a:pPr lvl="1"/>
            <a:r>
              <a:rPr lang="en-US" altLang="ko-KR" sz="2400" dirty="0"/>
              <a:t>(4) </a:t>
            </a:r>
            <a:r>
              <a:rPr lang="ko-KR" altLang="en-US" sz="2400" dirty="0"/>
              <a:t>자원 사용률</a:t>
            </a:r>
            <a:r>
              <a:rPr lang="en-US" altLang="ko-KR" sz="2400" dirty="0"/>
              <a:t>(Resource Usage) : </a:t>
            </a:r>
            <a:r>
              <a:rPr lang="ko-KR" altLang="en-US" sz="2400" dirty="0"/>
              <a:t>애플리케이션이 트랜잭션 처리하는 동안 사용하는 </a:t>
            </a:r>
            <a:r>
              <a:rPr lang="en-US" altLang="ko-KR" sz="2400" dirty="0" err="1"/>
              <a:t>Cpu</a:t>
            </a:r>
            <a:r>
              <a:rPr lang="en-US" altLang="ko-KR" sz="2400" dirty="0"/>
              <a:t> </a:t>
            </a:r>
            <a:r>
              <a:rPr lang="ko-KR" altLang="en-US" sz="2400" dirty="0"/>
              <a:t>사용량</a:t>
            </a:r>
            <a:r>
              <a:rPr lang="en-US" altLang="ko-KR" sz="2400" dirty="0"/>
              <a:t>, </a:t>
            </a:r>
            <a:r>
              <a:rPr lang="ko-KR" altLang="en-US" sz="2400" dirty="0"/>
              <a:t>메모리 사용량</a:t>
            </a:r>
            <a:r>
              <a:rPr lang="en-US" altLang="ko-KR" sz="2400" dirty="0"/>
              <a:t>, </a:t>
            </a:r>
            <a:r>
              <a:rPr lang="ko-KR" altLang="en-US" sz="2400" dirty="0"/>
              <a:t>네트워크 사용량을 말한다</a:t>
            </a:r>
            <a:endParaRPr lang="en-US" altLang="ko-KR" sz="2400" dirty="0"/>
          </a:p>
          <a:p>
            <a:endParaRPr lang="ko-KR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968208" y="602068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3, </a:t>
            </a:r>
            <a:r>
              <a:rPr lang="ko-KR" altLang="en-US" dirty="0"/>
              <a:t>③</a:t>
            </a:r>
          </a:p>
        </p:txBody>
      </p:sp>
    </p:spTree>
    <p:extLst>
      <p:ext uri="{BB962C8B-B14F-4D97-AF65-F5344CB8AC3E}">
        <p14:creationId xmlns:p14="http://schemas.microsoft.com/office/powerpoint/2010/main" val="169523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연습문제</a:t>
            </a:r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 err="1"/>
              <a:t>클린</a:t>
            </a:r>
            <a:r>
              <a:rPr lang="ko-KR" altLang="en-US" dirty="0"/>
              <a:t> 코드 작성 </a:t>
            </a:r>
            <a:r>
              <a:rPr lang="ko-KR" altLang="en-US" dirty="0" smtClean="0"/>
              <a:t>원칙이 잘못된 것은</a:t>
            </a:r>
            <a:r>
              <a:rPr lang="en-US" altLang="ko-KR" dirty="0" smtClean="0"/>
              <a:t>?</a:t>
            </a:r>
          </a:p>
          <a:p>
            <a:pPr lvl="1"/>
            <a:r>
              <a:rPr lang="en-US" altLang="ko-KR" dirty="0" smtClean="0"/>
              <a:t>1)</a:t>
            </a:r>
            <a:r>
              <a:rPr lang="ko-KR" altLang="en-US" dirty="0" err="1" smtClean="0"/>
              <a:t>가독성</a:t>
            </a:r>
            <a:r>
              <a:rPr lang="ko-KR" altLang="en-US" dirty="0" smtClean="0"/>
              <a:t> </a:t>
            </a:r>
            <a:endParaRPr lang="en-US" altLang="ko-KR" dirty="0"/>
          </a:p>
          <a:p>
            <a:pPr lvl="2"/>
            <a:r>
              <a:rPr lang="en-US" altLang="ko-KR" dirty="0"/>
              <a:t>- </a:t>
            </a:r>
            <a:r>
              <a:rPr lang="ko-KR" altLang="en-US" dirty="0"/>
              <a:t>이해하기 쉬운 용어를 사용한다</a:t>
            </a:r>
            <a:r>
              <a:rPr lang="en-US" altLang="ko-KR" dirty="0"/>
              <a:t>. </a:t>
            </a:r>
          </a:p>
          <a:p>
            <a:pPr lvl="2"/>
            <a:r>
              <a:rPr lang="en-US" altLang="ko-KR" dirty="0"/>
              <a:t>- </a:t>
            </a:r>
            <a:r>
              <a:rPr lang="ko-KR" altLang="en-US" dirty="0"/>
              <a:t>코드 작성 시 들여쓰기 기능을 사용한다</a:t>
            </a:r>
            <a:r>
              <a:rPr lang="en-US" altLang="ko-KR" dirty="0"/>
              <a:t>. </a:t>
            </a:r>
          </a:p>
          <a:p>
            <a:pPr lvl="1"/>
            <a:r>
              <a:rPr lang="en-US" altLang="ko-KR" dirty="0" smtClean="0"/>
              <a:t>2)</a:t>
            </a:r>
            <a:r>
              <a:rPr lang="ko-KR" altLang="en-US" dirty="0" smtClean="0"/>
              <a:t>단순성 </a:t>
            </a:r>
            <a:endParaRPr lang="en-US" altLang="ko-KR" dirty="0"/>
          </a:p>
          <a:p>
            <a:pPr lvl="2"/>
            <a:r>
              <a:rPr lang="en-US" altLang="ko-KR" dirty="0"/>
              <a:t>- </a:t>
            </a:r>
            <a:r>
              <a:rPr lang="ko-KR" altLang="en-US" dirty="0"/>
              <a:t>한 번에 한 가지 처리만 수행한다</a:t>
            </a:r>
            <a:r>
              <a:rPr lang="en-US" altLang="ko-KR" dirty="0"/>
              <a:t>. </a:t>
            </a:r>
          </a:p>
          <a:p>
            <a:pPr lvl="2"/>
            <a:r>
              <a:rPr lang="en-US" altLang="ko-KR" dirty="0"/>
              <a:t>- </a:t>
            </a:r>
            <a:r>
              <a:rPr lang="ko-KR" altLang="en-US" dirty="0"/>
              <a:t>클래스</a:t>
            </a:r>
            <a:r>
              <a:rPr lang="en-US" altLang="ko-KR" dirty="0"/>
              <a:t>/</a:t>
            </a:r>
            <a:r>
              <a:rPr lang="ko-KR" altLang="en-US" dirty="0" err="1"/>
              <a:t>메소드</a:t>
            </a:r>
            <a:r>
              <a:rPr lang="en-US" altLang="ko-KR" dirty="0"/>
              <a:t>/</a:t>
            </a:r>
            <a:r>
              <a:rPr lang="ko-KR" altLang="en-US" dirty="0"/>
              <a:t>함수를 최소 단위로 분리한다</a:t>
            </a:r>
            <a:r>
              <a:rPr lang="en-US" altLang="ko-KR" dirty="0"/>
              <a:t>. </a:t>
            </a:r>
          </a:p>
          <a:p>
            <a:pPr lvl="1"/>
            <a:r>
              <a:rPr lang="en-US" altLang="ko-KR" dirty="0" smtClean="0"/>
              <a:t>3)</a:t>
            </a:r>
            <a:r>
              <a:rPr lang="ko-KR" altLang="en-US" dirty="0" smtClean="0"/>
              <a:t>의존성 </a:t>
            </a:r>
            <a:endParaRPr lang="en-US" altLang="ko-KR" dirty="0"/>
          </a:p>
          <a:p>
            <a:pPr lvl="2"/>
            <a:r>
              <a:rPr lang="en-US" altLang="ko-KR" dirty="0"/>
              <a:t>- </a:t>
            </a:r>
            <a:r>
              <a:rPr lang="ko-KR" altLang="en-US" dirty="0" err="1"/>
              <a:t>영향도를</a:t>
            </a:r>
            <a:r>
              <a:rPr lang="ko-KR" altLang="en-US" dirty="0"/>
              <a:t> </a:t>
            </a:r>
            <a:r>
              <a:rPr lang="ko-KR" altLang="en-US" dirty="0" smtClean="0"/>
              <a:t>최대화한다</a:t>
            </a:r>
            <a:r>
              <a:rPr lang="en-US" altLang="ko-KR" dirty="0"/>
              <a:t>. </a:t>
            </a:r>
          </a:p>
          <a:p>
            <a:pPr lvl="2"/>
            <a:r>
              <a:rPr lang="en-US" altLang="ko-KR" dirty="0"/>
              <a:t>- </a:t>
            </a:r>
            <a:r>
              <a:rPr lang="ko-KR" altLang="en-US" dirty="0"/>
              <a:t>코드의 변경이 다른 부분에 영향이 없게 작성한다</a:t>
            </a:r>
            <a:r>
              <a:rPr lang="en-US" altLang="ko-KR" dirty="0"/>
              <a:t>. </a:t>
            </a:r>
          </a:p>
          <a:p>
            <a:pPr lvl="1"/>
            <a:r>
              <a:rPr lang="en-US" altLang="ko-KR" dirty="0" smtClean="0"/>
              <a:t>4)</a:t>
            </a:r>
            <a:r>
              <a:rPr lang="ko-KR" altLang="en-US" dirty="0" err="1" smtClean="0"/>
              <a:t>중복성</a:t>
            </a:r>
            <a:r>
              <a:rPr lang="ko-KR" altLang="en-US" dirty="0" smtClean="0"/>
              <a:t> </a:t>
            </a:r>
            <a:endParaRPr lang="en-US" altLang="ko-KR" dirty="0"/>
          </a:p>
          <a:p>
            <a:pPr lvl="2"/>
            <a:r>
              <a:rPr lang="en-US" altLang="ko-KR" dirty="0"/>
              <a:t>- </a:t>
            </a:r>
            <a:r>
              <a:rPr lang="ko-KR" altLang="en-US" dirty="0"/>
              <a:t>중복된 코드를 제거한다</a:t>
            </a:r>
            <a:r>
              <a:rPr lang="en-US" altLang="ko-KR" dirty="0"/>
              <a:t>. </a:t>
            </a:r>
          </a:p>
          <a:p>
            <a:pPr lvl="2"/>
            <a:r>
              <a:rPr lang="en-US" altLang="ko-KR" dirty="0"/>
              <a:t>- </a:t>
            </a:r>
            <a:r>
              <a:rPr lang="ko-KR" altLang="en-US" dirty="0"/>
              <a:t>공통된 코드를 사용한다</a:t>
            </a:r>
            <a:r>
              <a:rPr lang="en-US" altLang="ko-KR" dirty="0"/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968208" y="602068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</a:t>
            </a:r>
            <a:r>
              <a:rPr lang="en-US" altLang="ko-KR" dirty="0"/>
              <a:t>29, </a:t>
            </a:r>
            <a:r>
              <a:rPr lang="ko-KR" altLang="en-US" dirty="0"/>
              <a:t>③</a:t>
            </a:r>
          </a:p>
        </p:txBody>
      </p:sp>
    </p:spTree>
    <p:extLst>
      <p:ext uri="{BB962C8B-B14F-4D97-AF65-F5344CB8AC3E}">
        <p14:creationId xmlns:p14="http://schemas.microsoft.com/office/powerpoint/2010/main" val="219861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유형별 성능 분석 도구 성능 분석 도구는 </a:t>
            </a:r>
            <a:r>
              <a:rPr lang="ko-KR" altLang="en-US" u="sng" dirty="0"/>
              <a:t>애플리케이션의 성능을 점검하는 도구</a:t>
            </a:r>
            <a:r>
              <a:rPr lang="ko-KR" altLang="en-US" dirty="0"/>
              <a:t>와 </a:t>
            </a:r>
            <a:r>
              <a:rPr lang="ko-KR" altLang="en-US" u="sng" dirty="0"/>
              <a:t>시스템 자원 사용량을 모니터 </a:t>
            </a:r>
            <a:r>
              <a:rPr lang="ko-KR" altLang="en-US" u="sng" dirty="0" err="1"/>
              <a:t>링하는</a:t>
            </a:r>
            <a:r>
              <a:rPr lang="ko-KR" altLang="en-US" u="sng" dirty="0"/>
              <a:t> 도구</a:t>
            </a:r>
            <a:r>
              <a:rPr lang="ko-KR" altLang="en-US" dirty="0"/>
              <a:t>로 분류할 수 있다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 </a:t>
            </a:r>
            <a:r>
              <a:rPr lang="en-US" altLang="ko-KR" dirty="0"/>
              <a:t>(1) </a:t>
            </a:r>
            <a:r>
              <a:rPr lang="ko-KR" altLang="en-US" dirty="0"/>
              <a:t>성능</a:t>
            </a:r>
            <a:r>
              <a:rPr lang="en-US" altLang="ko-KR" dirty="0"/>
              <a:t>/</a:t>
            </a:r>
            <a:r>
              <a:rPr lang="ko-KR" altLang="en-US" dirty="0"/>
              <a:t>부하</a:t>
            </a:r>
            <a:r>
              <a:rPr lang="en-US" altLang="ko-KR" dirty="0"/>
              <a:t>/</a:t>
            </a:r>
            <a:r>
              <a:rPr lang="ko-KR" altLang="en-US" dirty="0"/>
              <a:t>스트레스</a:t>
            </a:r>
            <a:r>
              <a:rPr lang="en-US" altLang="ko-KR" dirty="0"/>
              <a:t>(Performance/Load/Stress) </a:t>
            </a:r>
            <a:r>
              <a:rPr lang="ko-KR" altLang="en-US" dirty="0"/>
              <a:t>점검 도구 </a:t>
            </a:r>
            <a:endParaRPr lang="en-US" altLang="ko-KR" dirty="0" smtClean="0"/>
          </a:p>
          <a:p>
            <a:pPr lvl="2"/>
            <a:r>
              <a:rPr lang="ko-KR" altLang="en-US" sz="2400" dirty="0"/>
              <a:t>애플리케이션의 성능 점검을 위해 가상의 사용자를 점검 도구 상에서 인위적으로 생 성한 뒤</a:t>
            </a:r>
            <a:r>
              <a:rPr lang="en-US" altLang="ko-KR" sz="2400" dirty="0"/>
              <a:t>, </a:t>
            </a:r>
            <a:r>
              <a:rPr lang="ko-KR" altLang="en-US" sz="2400" dirty="0"/>
              <a:t>시스템의 부하나 스트레스를 통해 성능 측정 지표인 처리량</a:t>
            </a:r>
            <a:r>
              <a:rPr lang="en-US" altLang="ko-KR" sz="2400" dirty="0"/>
              <a:t>, </a:t>
            </a:r>
            <a:r>
              <a:rPr lang="ko-KR" altLang="en-US" sz="2400" dirty="0"/>
              <a:t>응답 시간</a:t>
            </a:r>
            <a:r>
              <a:rPr lang="en-US" altLang="ko-KR" sz="2400" dirty="0"/>
              <a:t>, </a:t>
            </a:r>
            <a:r>
              <a:rPr lang="ko-KR" altLang="en-US" sz="2400" dirty="0"/>
              <a:t>경과 시간 등을 점검하기 위한 도구이다</a:t>
            </a:r>
            <a:r>
              <a:rPr lang="en-US" altLang="ko-KR" sz="2400" dirty="0"/>
              <a:t>. </a:t>
            </a: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/>
              <a:t>모니터링</a:t>
            </a:r>
            <a:r>
              <a:rPr lang="en-US" altLang="ko-KR" dirty="0"/>
              <a:t>(Monitoring) </a:t>
            </a:r>
            <a:r>
              <a:rPr lang="ko-KR" altLang="en-US" dirty="0"/>
              <a:t>도구 </a:t>
            </a:r>
            <a:endParaRPr lang="en-US" altLang="ko-KR" dirty="0" smtClean="0"/>
          </a:p>
          <a:p>
            <a:pPr lvl="2"/>
            <a:r>
              <a:rPr lang="ko-KR" altLang="en-US" sz="2400" dirty="0"/>
              <a:t>모니터링 도구는 애플리케이션 실행 시 자원 사용량을 확인하고 분석 가능한 도구로</a:t>
            </a:r>
            <a:r>
              <a:rPr lang="en-US" altLang="ko-KR" sz="2400" dirty="0"/>
              <a:t>, </a:t>
            </a:r>
            <a:r>
              <a:rPr lang="ko-KR" altLang="en-US" sz="2400" dirty="0"/>
              <a:t>성능 모니터링</a:t>
            </a:r>
            <a:r>
              <a:rPr lang="en-US" altLang="ko-KR" sz="2400" dirty="0"/>
              <a:t>, </a:t>
            </a:r>
            <a:r>
              <a:rPr lang="ko-KR" altLang="en-US" sz="2400" dirty="0"/>
              <a:t>성능 저하 원인 분석</a:t>
            </a:r>
            <a:r>
              <a:rPr lang="en-US" altLang="ko-KR" sz="2400" dirty="0"/>
              <a:t>, </a:t>
            </a:r>
            <a:r>
              <a:rPr lang="ko-KR" altLang="en-US" sz="2400" dirty="0"/>
              <a:t>시스템 </a:t>
            </a:r>
            <a:r>
              <a:rPr lang="ko-KR" altLang="en-US" sz="2400" dirty="0" err="1"/>
              <a:t>부하량</a:t>
            </a:r>
            <a:r>
              <a:rPr lang="ko-KR" altLang="en-US" sz="2400" dirty="0"/>
              <a:t> 분석</a:t>
            </a:r>
            <a:r>
              <a:rPr lang="en-US" altLang="ko-KR" sz="2400" dirty="0"/>
              <a:t>, </a:t>
            </a:r>
            <a:r>
              <a:rPr lang="ko-KR" altLang="en-US" sz="2400" dirty="0"/>
              <a:t>장애 진단</a:t>
            </a:r>
            <a:r>
              <a:rPr lang="en-US" altLang="ko-KR" sz="2400" dirty="0"/>
              <a:t>, </a:t>
            </a:r>
            <a:r>
              <a:rPr lang="ko-KR" altLang="en-US" sz="2400" dirty="0"/>
              <a:t>사용자 분석</a:t>
            </a:r>
            <a:r>
              <a:rPr lang="en-US" altLang="ko-KR" sz="2400" dirty="0"/>
              <a:t>, </a:t>
            </a:r>
            <a:r>
              <a:rPr lang="ko-KR" altLang="en-US" sz="2400" dirty="0"/>
              <a:t>용 량 산정 등의 기능을 제공하여</a:t>
            </a:r>
            <a:r>
              <a:rPr lang="en-US" altLang="ko-KR" sz="2400" dirty="0"/>
              <a:t>, </a:t>
            </a:r>
            <a:r>
              <a:rPr lang="ko-KR" altLang="en-US" sz="2400" dirty="0"/>
              <a:t>시스템의 안정적 운영을 지원하는 도구이다</a:t>
            </a:r>
            <a:r>
              <a:rPr lang="en-US" altLang="ko-KR" sz="2400" dirty="0"/>
              <a:t>. 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2826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[2]</a:t>
            </a:r>
            <a:r>
              <a:rPr lang="ko-KR" altLang="en-US" dirty="0"/>
              <a:t> 애플리케이션 성능 저하 원인 분석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애플리케이션의 </a:t>
            </a:r>
            <a:r>
              <a:rPr lang="ko-KR" altLang="en-US" dirty="0">
                <a:solidFill>
                  <a:srgbClr val="00B0F0"/>
                </a:solidFill>
              </a:rPr>
              <a:t>성능이 저하되는 원인은 </a:t>
            </a:r>
            <a:r>
              <a:rPr lang="ko-KR" altLang="en-US" dirty="0"/>
              <a:t>크게 </a:t>
            </a:r>
            <a:r>
              <a:rPr lang="en-US" altLang="ko-KR" u="sng" dirty="0"/>
              <a:t>DB </a:t>
            </a:r>
            <a:r>
              <a:rPr lang="ko-KR" altLang="en-US" u="sng" dirty="0"/>
              <a:t>연결 </a:t>
            </a:r>
            <a:r>
              <a:rPr lang="ko-KR" altLang="en-US" dirty="0"/>
              <a:t>및 </a:t>
            </a:r>
            <a:r>
              <a:rPr lang="ko-KR" altLang="en-US" u="sng" dirty="0"/>
              <a:t>쿼리 실행</a:t>
            </a:r>
            <a:r>
              <a:rPr lang="en-US" altLang="ko-KR" dirty="0"/>
              <a:t>, </a:t>
            </a:r>
            <a:r>
              <a:rPr lang="ko-KR" altLang="en-US" dirty="0"/>
              <a:t>내부적인 요인과 </a:t>
            </a:r>
            <a:r>
              <a:rPr lang="ko-KR" altLang="en-US" dirty="0" smtClean="0"/>
              <a:t>외부적인 </a:t>
            </a:r>
            <a:r>
              <a:rPr lang="ko-KR" altLang="en-US" dirty="0"/>
              <a:t>요인</a:t>
            </a:r>
            <a:r>
              <a:rPr lang="en-US" altLang="ko-KR" dirty="0"/>
              <a:t>, </a:t>
            </a:r>
            <a:r>
              <a:rPr lang="ko-KR" altLang="en-US" dirty="0"/>
              <a:t>그리고 기타 환경 설정이나</a:t>
            </a:r>
            <a:r>
              <a:rPr lang="en-US" altLang="ko-KR" dirty="0"/>
              <a:t>, </a:t>
            </a:r>
            <a:r>
              <a:rPr lang="ko-KR" altLang="en-US" dirty="0"/>
              <a:t>네트워크 등의 문제로 구분할 수 있다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1</a:t>
            </a:r>
            <a:r>
              <a:rPr lang="en-US" altLang="ko-KR" dirty="0"/>
              <a:t>. </a:t>
            </a:r>
            <a:r>
              <a:rPr lang="ko-KR" altLang="en-US" dirty="0"/>
              <a:t>데이터베이스 연결 및 쿼리 실행 시 발생되는 성능 저하 원인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일반적으로 </a:t>
            </a:r>
            <a:r>
              <a:rPr lang="en-US" altLang="ko-KR" dirty="0"/>
              <a:t>DB</a:t>
            </a:r>
            <a:r>
              <a:rPr lang="ko-KR" altLang="en-US" dirty="0"/>
              <a:t>에 연결하기 위해 </a:t>
            </a:r>
            <a:r>
              <a:rPr lang="en-US" altLang="ko-KR" u="sng" dirty="0"/>
              <a:t>Connection </a:t>
            </a:r>
            <a:r>
              <a:rPr lang="ko-KR" altLang="en-US" u="sng" dirty="0"/>
              <a:t>객체를 생성</a:t>
            </a:r>
            <a:r>
              <a:rPr lang="ko-KR" altLang="en-US" dirty="0"/>
              <a:t>하거나 </a:t>
            </a:r>
            <a:r>
              <a:rPr lang="ko-KR" altLang="en-US" u="sng" dirty="0"/>
              <a:t>쿼리를 실행하는 </a:t>
            </a:r>
            <a:r>
              <a:rPr lang="ko-KR" altLang="en-US" dirty="0" smtClean="0"/>
              <a:t>애플리케이션 </a:t>
            </a:r>
            <a:r>
              <a:rPr lang="ko-KR" altLang="en-US" dirty="0" err="1"/>
              <a:t>로직에서</a:t>
            </a:r>
            <a:r>
              <a:rPr lang="ko-KR" altLang="en-US" dirty="0"/>
              <a:t> </a:t>
            </a:r>
            <a:r>
              <a:rPr lang="ko-KR" altLang="en-US" u="sng" dirty="0"/>
              <a:t>성능 저하 또는 장애가 많이 발견된다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en-US" altLang="ko-KR" sz="2400" dirty="0"/>
              <a:t>(1) </a:t>
            </a:r>
            <a:r>
              <a:rPr lang="ko-KR" altLang="en-US" sz="2400" dirty="0" err="1" smtClean="0"/>
              <a:t>데이터베이스락</a:t>
            </a:r>
            <a:r>
              <a:rPr lang="en-US" altLang="ko-KR" sz="2400" dirty="0"/>
              <a:t>(DB Lock) :</a:t>
            </a:r>
            <a:r>
              <a:rPr lang="ko-KR" altLang="en-US" sz="2400" dirty="0"/>
              <a:t>대량의 데이터 조회</a:t>
            </a:r>
            <a:r>
              <a:rPr lang="en-US" altLang="ko-KR" sz="2400" dirty="0"/>
              <a:t>, </a:t>
            </a:r>
            <a:r>
              <a:rPr lang="ko-KR" altLang="en-US" sz="2400" dirty="0"/>
              <a:t>과도한 업데이트</a:t>
            </a:r>
            <a:r>
              <a:rPr lang="en-US" altLang="ko-KR" sz="2400" dirty="0"/>
              <a:t>, </a:t>
            </a:r>
            <a:r>
              <a:rPr lang="ko-KR" altLang="en-US" sz="2400" dirty="0"/>
              <a:t>인덱스 생성 시 발생하는 현상이며</a:t>
            </a:r>
            <a:r>
              <a:rPr lang="en-US" altLang="ko-KR" sz="2400" dirty="0"/>
              <a:t>, </a:t>
            </a:r>
            <a:r>
              <a:rPr lang="ko-KR" altLang="en-US" sz="2400" dirty="0"/>
              <a:t>요청한 작 업은 </a:t>
            </a:r>
            <a:r>
              <a:rPr lang="en-US" altLang="ko-KR" sz="2400" dirty="0"/>
              <a:t>Lock</a:t>
            </a:r>
            <a:r>
              <a:rPr lang="ko-KR" altLang="en-US" sz="2400" dirty="0"/>
              <a:t>의 해제 시까지 대기하거나 </a:t>
            </a:r>
            <a:r>
              <a:rPr lang="ko-KR" altLang="en-US" sz="2400" dirty="0" err="1"/>
              <a:t>타임아웃된다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sz="2400" dirty="0"/>
              <a:t>(2) </a:t>
            </a:r>
            <a:r>
              <a:rPr lang="ko-KR" altLang="en-US" sz="2400" dirty="0"/>
              <a:t>불필요한 데이터베이스 </a:t>
            </a:r>
            <a:r>
              <a:rPr lang="ko-KR" altLang="en-US" sz="2400" dirty="0" err="1"/>
              <a:t>페치</a:t>
            </a:r>
            <a:r>
              <a:rPr lang="en-US" altLang="ko-KR" sz="2400" dirty="0"/>
              <a:t>(DB Fetch) :</a:t>
            </a:r>
            <a:r>
              <a:rPr lang="ko-KR" altLang="en-US" sz="2400" dirty="0"/>
              <a:t>실제 필요한 데이터보다 많은 대량의 데이터 요청이 들어올 경우</a:t>
            </a:r>
            <a:r>
              <a:rPr lang="en-US" altLang="ko-KR" sz="2400" dirty="0"/>
              <a:t>, </a:t>
            </a:r>
            <a:r>
              <a:rPr lang="ko-KR" altLang="en-US" sz="2400" dirty="0"/>
              <a:t>또는 결과 세트에서 마지막 위치로 커서를 옮기는 작업이 빈번한 경우 응답 시간 저하 현상이 발생한다</a:t>
            </a:r>
            <a:r>
              <a:rPr lang="en-US" altLang="ko-KR" sz="2400" dirty="0"/>
              <a:t>. 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0690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>
              <a:lnSpc>
                <a:spcPct val="150000"/>
              </a:lnSpc>
            </a:pPr>
            <a:r>
              <a:rPr lang="en-US" altLang="ko-KR" sz="2400" dirty="0"/>
              <a:t>(3) </a:t>
            </a:r>
            <a:r>
              <a:rPr lang="ko-KR" altLang="en-US" sz="2400" dirty="0"/>
              <a:t>연결 누수</a:t>
            </a:r>
            <a:r>
              <a:rPr lang="en-US" altLang="ko-KR" sz="2400" dirty="0"/>
              <a:t>(Connection Leak) / </a:t>
            </a:r>
            <a:r>
              <a:rPr lang="ko-KR" altLang="en-US" sz="2400" dirty="0"/>
              <a:t>부적절한 커넥션 풀 크기</a:t>
            </a:r>
            <a:r>
              <a:rPr lang="en-US" altLang="ko-KR" sz="2400" dirty="0"/>
              <a:t>(Connection Pool Size) </a:t>
            </a:r>
          </a:p>
          <a:p>
            <a:pPr lvl="3">
              <a:lnSpc>
                <a:spcPct val="150000"/>
              </a:lnSpc>
            </a:pPr>
            <a:r>
              <a:rPr lang="en-US" altLang="ko-KR" sz="2400" dirty="0"/>
              <a:t>(</a:t>
            </a:r>
            <a:r>
              <a:rPr lang="ko-KR" altLang="en-US" sz="2400" dirty="0"/>
              <a:t>가</a:t>
            </a:r>
            <a:r>
              <a:rPr lang="en-US" altLang="ko-KR" sz="2400" dirty="0"/>
              <a:t>) </a:t>
            </a:r>
            <a:r>
              <a:rPr lang="ko-KR" altLang="en-US" sz="2400" dirty="0"/>
              <a:t>연결 누수</a:t>
            </a:r>
            <a:r>
              <a:rPr lang="en-US" altLang="ko-KR" sz="2400" dirty="0"/>
              <a:t>(Connection Leak) DB </a:t>
            </a:r>
            <a:r>
              <a:rPr lang="ko-KR" altLang="en-US" sz="2400" dirty="0"/>
              <a:t>연결과 관련한 </a:t>
            </a:r>
            <a:r>
              <a:rPr lang="en-US" altLang="ko-KR" sz="2400" dirty="0"/>
              <a:t>JDBC </a:t>
            </a:r>
            <a:r>
              <a:rPr lang="ko-KR" altLang="en-US" sz="2400" dirty="0"/>
              <a:t>객체를 사용 후 </a:t>
            </a:r>
            <a:r>
              <a:rPr lang="ko-KR" altLang="en-US" sz="2400" u="sng" dirty="0"/>
              <a:t>종료하지 않을 경우</a:t>
            </a:r>
            <a:r>
              <a:rPr lang="ko-KR" altLang="en-US" sz="2400" dirty="0"/>
              <a:t> 발생한다</a:t>
            </a:r>
            <a:r>
              <a:rPr lang="en-US" altLang="ko-KR" sz="2400" dirty="0"/>
              <a:t>. </a:t>
            </a:r>
          </a:p>
          <a:p>
            <a:pPr lvl="3">
              <a:lnSpc>
                <a:spcPct val="150000"/>
              </a:lnSpc>
            </a:pPr>
            <a:r>
              <a:rPr lang="en-US" altLang="ko-KR" sz="2400" dirty="0"/>
              <a:t>(</a:t>
            </a:r>
            <a:r>
              <a:rPr lang="ko-KR" altLang="en-US" sz="2400" dirty="0"/>
              <a:t>나</a:t>
            </a:r>
            <a:r>
              <a:rPr lang="en-US" altLang="ko-KR" sz="2400" dirty="0"/>
              <a:t>) </a:t>
            </a:r>
            <a:r>
              <a:rPr lang="ko-KR" altLang="en-US" sz="2400" dirty="0"/>
              <a:t>부적절한 </a:t>
            </a:r>
            <a:r>
              <a:rPr lang="ko-KR" altLang="en-US" sz="2400" u="sng" dirty="0"/>
              <a:t>커넥션 풀 크기</a:t>
            </a:r>
            <a:r>
              <a:rPr lang="en-US" altLang="ko-KR" sz="2400" dirty="0"/>
              <a:t>(Connection Pool Size) </a:t>
            </a:r>
            <a:r>
              <a:rPr lang="ko-KR" altLang="en-US" sz="2400" dirty="0"/>
              <a:t>너무 작거나 크게 설정한 경우 성능 저하 현상이 발생할 가능성이 있다</a:t>
            </a:r>
            <a:r>
              <a:rPr lang="en-US" altLang="ko-KR" sz="2400" dirty="0"/>
              <a:t>. </a:t>
            </a:r>
          </a:p>
          <a:p>
            <a:pPr lvl="2">
              <a:lnSpc>
                <a:spcPct val="150000"/>
              </a:lnSpc>
            </a:pPr>
            <a:r>
              <a:rPr lang="en-US" altLang="ko-KR" sz="2400" dirty="0"/>
              <a:t>(4) </a:t>
            </a:r>
            <a:r>
              <a:rPr lang="ko-KR" altLang="en-US" sz="2400" dirty="0"/>
              <a:t>기타 트랜잭션이 확정</a:t>
            </a:r>
            <a:r>
              <a:rPr lang="en-US" altLang="ko-KR" sz="2400" dirty="0"/>
              <a:t>(Commit)</a:t>
            </a:r>
            <a:r>
              <a:rPr lang="ko-KR" altLang="en-US" sz="2400" dirty="0"/>
              <a:t>되지 않고 커넥션 풀에 반환되거나</a:t>
            </a:r>
            <a:r>
              <a:rPr lang="en-US" altLang="ko-KR" sz="2400" dirty="0"/>
              <a:t>, </a:t>
            </a:r>
            <a:r>
              <a:rPr lang="ko-KR" altLang="en-US" sz="2400" dirty="0"/>
              <a:t>잘못 작성된 코드로 인해 불필요한 </a:t>
            </a:r>
            <a:r>
              <a:rPr lang="en-US" altLang="ko-KR" sz="2400" dirty="0"/>
              <a:t>Commit</a:t>
            </a:r>
            <a:r>
              <a:rPr lang="ko-KR" altLang="en-US" sz="2400" dirty="0"/>
              <a:t>가 자주 발생하는 경우 성능이 저하될 가능성이 존재한다</a:t>
            </a:r>
            <a:r>
              <a:rPr lang="en-US" altLang="ko-KR" sz="2400" dirty="0"/>
              <a:t>.</a:t>
            </a:r>
            <a:endParaRPr lang="ko-KR" altLang="en-US" sz="2400" dirty="0"/>
          </a:p>
          <a:p>
            <a:pPr>
              <a:lnSpc>
                <a:spcPct val="150000"/>
              </a:lnSpc>
            </a:pP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3034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altLang="ko-KR" dirty="0"/>
              <a:t>2. </a:t>
            </a:r>
            <a:r>
              <a:rPr lang="ko-KR" altLang="en-US" dirty="0">
                <a:solidFill>
                  <a:srgbClr val="00B0F0"/>
                </a:solidFill>
              </a:rPr>
              <a:t>내부 </a:t>
            </a:r>
            <a:r>
              <a:rPr lang="ko-KR" altLang="en-US" dirty="0" err="1">
                <a:solidFill>
                  <a:srgbClr val="00B0F0"/>
                </a:solidFill>
              </a:rPr>
              <a:t>로직으로</a:t>
            </a:r>
            <a:r>
              <a:rPr lang="ko-KR" altLang="en-US" dirty="0">
                <a:solidFill>
                  <a:srgbClr val="00B0F0"/>
                </a:solidFill>
              </a:rPr>
              <a:t> </a:t>
            </a:r>
            <a:r>
              <a:rPr lang="ko-KR" altLang="en-US" dirty="0"/>
              <a:t>인한 성능 저하 원인 </a:t>
            </a:r>
            <a:endParaRPr lang="en-US" altLang="ko-KR" dirty="0" smtClean="0"/>
          </a:p>
          <a:p>
            <a:pPr lvl="1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>
                <a:solidFill>
                  <a:srgbClr val="0070C0"/>
                </a:solidFill>
              </a:rPr>
              <a:t>웹 애플리케이션의 인터넷 접속 불량 </a:t>
            </a:r>
            <a:r>
              <a:rPr lang="en-US" altLang="ko-KR" dirty="0" smtClean="0">
                <a:solidFill>
                  <a:srgbClr val="0070C0"/>
                </a:solidFill>
              </a:rPr>
              <a:t>: </a:t>
            </a:r>
            <a:r>
              <a:rPr lang="ko-KR" altLang="en-US" dirty="0" smtClean="0"/>
              <a:t>웹 </a:t>
            </a:r>
            <a:r>
              <a:rPr lang="ko-KR" altLang="en-US" dirty="0"/>
              <a:t>애플리케이션의 실행 시 인터넷 접속 불량으로 서버 소켓</a:t>
            </a:r>
            <a:r>
              <a:rPr lang="en-US" altLang="ko-KR" dirty="0"/>
              <a:t>(Server Socket) </a:t>
            </a:r>
            <a:r>
              <a:rPr lang="ko-KR" altLang="en-US" dirty="0"/>
              <a:t>쓰기는 </a:t>
            </a:r>
            <a:r>
              <a:rPr lang="ko-KR" altLang="en-US" dirty="0" smtClean="0"/>
              <a:t>지속되나</a:t>
            </a:r>
            <a:r>
              <a:rPr lang="en-US" altLang="ko-KR" dirty="0"/>
              <a:t>, </a:t>
            </a:r>
            <a:r>
              <a:rPr lang="ko-KR" altLang="en-US" dirty="0"/>
              <a:t>클라이언트에서 정상적 읽기가 수행되지 않아 성능이 저하될 가능성이 </a:t>
            </a:r>
            <a:r>
              <a:rPr lang="ko-KR" altLang="en-US" dirty="0" smtClean="0"/>
              <a:t>있다</a:t>
            </a:r>
            <a:r>
              <a:rPr lang="en-US" altLang="ko-KR" dirty="0" smtClean="0"/>
              <a:t>.</a:t>
            </a:r>
          </a:p>
          <a:p>
            <a:pPr lvl="1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>
                <a:solidFill>
                  <a:srgbClr val="0070C0"/>
                </a:solidFill>
              </a:rPr>
              <a:t>특정 파일의 업로드</a:t>
            </a:r>
            <a:r>
              <a:rPr lang="en-US" altLang="ko-KR" dirty="0">
                <a:solidFill>
                  <a:srgbClr val="0070C0"/>
                </a:solidFill>
              </a:rPr>
              <a:t>, </a:t>
            </a:r>
            <a:r>
              <a:rPr lang="ko-KR" altLang="en-US" dirty="0">
                <a:solidFill>
                  <a:srgbClr val="0070C0"/>
                </a:solidFill>
              </a:rPr>
              <a:t>다운로드로 인한 성능 저하 </a:t>
            </a:r>
            <a:r>
              <a:rPr lang="en-US" altLang="ko-KR" dirty="0" smtClean="0">
                <a:solidFill>
                  <a:srgbClr val="0070C0"/>
                </a:solidFill>
              </a:rPr>
              <a:t>: </a:t>
            </a:r>
            <a:r>
              <a:rPr lang="ko-KR" altLang="en-US" u="sng" dirty="0" smtClean="0"/>
              <a:t>대량의 </a:t>
            </a:r>
            <a:r>
              <a:rPr lang="ko-KR" altLang="en-US" u="sng" dirty="0"/>
              <a:t>파일을 업로드하거나 다운로드할 경우 </a:t>
            </a:r>
            <a:r>
              <a:rPr lang="ko-KR" altLang="en-US" dirty="0"/>
              <a:t>처리시간이 길어져 애플리케이션의 </a:t>
            </a:r>
            <a:r>
              <a:rPr lang="ko-KR" altLang="en-US" dirty="0" smtClean="0"/>
              <a:t>성능이 </a:t>
            </a:r>
            <a:r>
              <a:rPr lang="ko-KR" altLang="en-US" dirty="0"/>
              <a:t>저하될 가능성이 있다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1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3) </a:t>
            </a:r>
            <a:r>
              <a:rPr lang="ko-KR" altLang="en-US" dirty="0">
                <a:solidFill>
                  <a:srgbClr val="0070C0"/>
                </a:solidFill>
              </a:rPr>
              <a:t>정상적으로 처리되지 않은 오류 처리로 인한 성능 저하 </a:t>
            </a:r>
            <a:r>
              <a:rPr lang="en-US" altLang="ko-KR" dirty="0" smtClean="0">
                <a:solidFill>
                  <a:srgbClr val="0070C0"/>
                </a:solidFill>
              </a:rPr>
              <a:t>: </a:t>
            </a:r>
            <a:r>
              <a:rPr lang="ko-KR" altLang="en-US" u="sng" dirty="0" smtClean="0"/>
              <a:t>오류 </a:t>
            </a:r>
            <a:r>
              <a:rPr lang="ko-KR" altLang="en-US" u="sng" dirty="0"/>
              <a:t>처리 </a:t>
            </a:r>
            <a:r>
              <a:rPr lang="ko-KR" altLang="en-US" u="sng" dirty="0" err="1"/>
              <a:t>로직과</a:t>
            </a:r>
            <a:r>
              <a:rPr lang="ko-KR" altLang="en-US" u="sng" dirty="0"/>
              <a:t> 실제 처리 </a:t>
            </a:r>
            <a:r>
              <a:rPr lang="ko-KR" altLang="en-US" u="sng" dirty="0" err="1"/>
              <a:t>로직</a:t>
            </a:r>
            <a:r>
              <a:rPr lang="ko-KR" altLang="en-US" u="sng" dirty="0"/>
              <a:t> 부분을 분리하지 않고 </a:t>
            </a:r>
            <a:r>
              <a:rPr lang="ko-KR" altLang="en-US" dirty="0" err="1"/>
              <a:t>코딩하거나</a:t>
            </a:r>
            <a:r>
              <a:rPr lang="ko-KR" altLang="en-US" dirty="0"/>
              <a:t> 예외가 발생할 경우에 제대로 처리되지 않아 행이 걸리는 상황이 발생하여 성능이 저하될 가능성이 있다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57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>
                <a:solidFill>
                  <a:srgbClr val="0070C0"/>
                </a:solidFill>
              </a:rPr>
              <a:t>외부 호출</a:t>
            </a:r>
            <a:r>
              <a:rPr lang="en-US" altLang="ko-KR" dirty="0">
                <a:solidFill>
                  <a:srgbClr val="0070C0"/>
                </a:solidFill>
              </a:rPr>
              <a:t>(HTTP, </a:t>
            </a:r>
            <a:r>
              <a:rPr lang="ko-KR" altLang="en-US" dirty="0">
                <a:solidFill>
                  <a:srgbClr val="0070C0"/>
                </a:solidFill>
              </a:rPr>
              <a:t>소켓 통신</a:t>
            </a:r>
            <a:r>
              <a:rPr lang="en-US" altLang="ko-KR" dirty="0">
                <a:solidFill>
                  <a:srgbClr val="0070C0"/>
                </a:solidFill>
              </a:rPr>
              <a:t>)</a:t>
            </a:r>
            <a:r>
              <a:rPr lang="ko-KR" altLang="en-US" dirty="0">
                <a:solidFill>
                  <a:srgbClr val="0070C0"/>
                </a:solidFill>
              </a:rPr>
              <a:t>로 인한 성능 저하 </a:t>
            </a:r>
            <a:r>
              <a:rPr lang="en-US" altLang="ko-KR" dirty="0" smtClean="0">
                <a:solidFill>
                  <a:srgbClr val="0070C0"/>
                </a:solidFill>
              </a:rPr>
              <a:t>: </a:t>
            </a:r>
            <a:r>
              <a:rPr lang="ko-KR" altLang="en-US" dirty="0" smtClean="0"/>
              <a:t>원인 </a:t>
            </a:r>
            <a:r>
              <a:rPr lang="ko-KR" altLang="en-US" dirty="0"/>
              <a:t>임의의 트랜잭션이 수행되는 동안 외부 트랜잭션</a:t>
            </a:r>
            <a:r>
              <a:rPr lang="en-US" altLang="ko-KR" dirty="0"/>
              <a:t>(</a:t>
            </a:r>
            <a:r>
              <a:rPr lang="ko-KR" altLang="en-US" dirty="0"/>
              <a:t>외부 호출</a:t>
            </a:r>
            <a:r>
              <a:rPr lang="en-US" altLang="ko-KR" dirty="0"/>
              <a:t>)</a:t>
            </a:r>
            <a:r>
              <a:rPr lang="ko-KR" altLang="en-US" dirty="0"/>
              <a:t>이 장시간 수행되거나</a:t>
            </a:r>
            <a:r>
              <a:rPr lang="en-US" altLang="ko-KR" dirty="0"/>
              <a:t>, </a:t>
            </a:r>
            <a:r>
              <a:rPr lang="ko-KR" altLang="en-US" dirty="0"/>
              <a:t>타임아 </a:t>
            </a:r>
            <a:r>
              <a:rPr lang="ko-KR" altLang="en-US" dirty="0" err="1"/>
              <a:t>웃이</a:t>
            </a:r>
            <a:r>
              <a:rPr lang="ko-KR" altLang="en-US" dirty="0"/>
              <a:t> 일어나는 경우 성능 저하 현상이 발생할 수 있다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r>
              <a:rPr lang="en-US" altLang="ko-KR" dirty="0" smtClean="0"/>
              <a:t>4</a:t>
            </a:r>
            <a:r>
              <a:rPr lang="en-US" altLang="ko-KR" dirty="0"/>
              <a:t>. </a:t>
            </a:r>
            <a:r>
              <a:rPr lang="ko-KR" altLang="en-US" dirty="0">
                <a:solidFill>
                  <a:srgbClr val="0070C0"/>
                </a:solidFill>
              </a:rPr>
              <a:t>잘못된 환경 설정이나 네트워크 문제로 인한 성능 저하 </a:t>
            </a:r>
            <a:r>
              <a:rPr lang="ko-KR" altLang="en-US" dirty="0"/>
              <a:t>원인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환경 설정으로 인한 성능 저하 </a:t>
            </a:r>
            <a:endParaRPr lang="en-US" altLang="ko-KR" dirty="0" smtClean="0"/>
          </a:p>
          <a:p>
            <a:pPr lvl="2"/>
            <a:r>
              <a:rPr lang="ko-KR" altLang="en-US" sz="2400" u="sng" dirty="0" err="1"/>
              <a:t>스레드</a:t>
            </a:r>
            <a:r>
              <a:rPr lang="ko-KR" altLang="en-US" sz="2400" u="sng" dirty="0"/>
              <a:t> 풀</a:t>
            </a:r>
            <a:r>
              <a:rPr lang="en-US" altLang="ko-KR" sz="2400" u="sng" dirty="0"/>
              <a:t>(Thread Pool), </a:t>
            </a:r>
            <a:r>
              <a:rPr lang="ko-KR" altLang="en-US" sz="2400" dirty="0" err="1"/>
              <a:t>힙</a:t>
            </a:r>
            <a:r>
              <a:rPr lang="ko-KR" altLang="en-US" sz="2400" dirty="0"/>
              <a:t> 메모리</a:t>
            </a:r>
            <a:r>
              <a:rPr lang="en-US" altLang="ko-KR" sz="2400" dirty="0"/>
              <a:t>(Heap Memory)</a:t>
            </a:r>
            <a:r>
              <a:rPr lang="ko-KR" altLang="en-US" sz="2400" dirty="0"/>
              <a:t>의 크기를 너무 작게 설정하면 </a:t>
            </a:r>
            <a:r>
              <a:rPr lang="en-US" altLang="ko-KR" sz="2400" dirty="0"/>
              <a:t>Heap Memory Full </a:t>
            </a:r>
            <a:r>
              <a:rPr lang="ko-KR" altLang="en-US" sz="2400" dirty="0"/>
              <a:t>현상 발생으로 성능이 저하될 가능성이 있다</a:t>
            </a:r>
            <a:r>
              <a:rPr lang="en-US" altLang="ko-KR" sz="2400" dirty="0"/>
              <a:t>. </a:t>
            </a: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/>
              <a:t>네트워크 장비로 인한 성능 저하 </a:t>
            </a:r>
            <a:endParaRPr lang="en-US" altLang="ko-KR" dirty="0" smtClean="0"/>
          </a:p>
          <a:p>
            <a:pPr lvl="2"/>
            <a:r>
              <a:rPr lang="ko-KR" altLang="en-US" sz="2400" dirty="0" err="1"/>
              <a:t>라우터</a:t>
            </a:r>
            <a:r>
              <a:rPr lang="en-US" altLang="ko-KR" sz="2400" dirty="0"/>
              <a:t>, L4 </a:t>
            </a:r>
            <a:r>
              <a:rPr lang="ko-KR" altLang="en-US" sz="2400" dirty="0"/>
              <a:t>스위치 등 네트워크 관련 장비 간 </a:t>
            </a:r>
            <a:r>
              <a:rPr lang="ko-KR" altLang="en-US" sz="2400" u="sng" dirty="0"/>
              <a:t>데이터 전송 실패 또는 전송 지연에 </a:t>
            </a:r>
            <a:r>
              <a:rPr lang="ko-KR" altLang="en-US" sz="2400" dirty="0"/>
              <a:t>따른 데이터 손실 발생 시 애플리케이션의 성능 저하 또는 장애가 발생할 수 있다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7463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수행</a:t>
            </a:r>
            <a:r>
              <a:rPr lang="en-US" altLang="ko-KR" dirty="0" smtClean="0"/>
              <a:t>-</a:t>
            </a:r>
            <a:r>
              <a:rPr lang="ko-KR" altLang="en-US" dirty="0"/>
              <a:t>애플리케이션 성능 분석하기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[1]</a:t>
            </a:r>
            <a:r>
              <a:rPr lang="ko-KR" altLang="en-US" dirty="0"/>
              <a:t> 애플리케이션 성능 점검을 위한 </a:t>
            </a:r>
            <a:r>
              <a:rPr lang="ko-KR" altLang="en-US" u="sng" dirty="0"/>
              <a:t>도구의 유형을 정리</a:t>
            </a:r>
            <a:r>
              <a:rPr lang="ko-KR" altLang="en-US" dirty="0"/>
              <a:t>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r>
              <a:rPr lang="ko-KR" altLang="en-US" dirty="0"/>
              <a:t>애플리케이션 성능 점검을 위한 성능 테스트 도구 및 시스템 모니터링 도구의 유형을 파 악하고 그 특징을 간략하게 정리한다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1</a:t>
            </a:r>
            <a:r>
              <a:rPr lang="en-US" altLang="ko-KR" dirty="0"/>
              <a:t>. </a:t>
            </a:r>
            <a:r>
              <a:rPr lang="ko-KR" altLang="en-US" dirty="0"/>
              <a:t>성능 테스트 도구의 유형에 대해 파악한다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ko-KR" altLang="en-US" dirty="0" smtClean="0"/>
              <a:t>성능 </a:t>
            </a:r>
            <a:r>
              <a:rPr lang="ko-KR" altLang="en-US" dirty="0"/>
              <a:t>테스트 도구의 도구 명</a:t>
            </a:r>
            <a:r>
              <a:rPr lang="en-US" altLang="ko-KR" dirty="0"/>
              <a:t>, </a:t>
            </a:r>
            <a:r>
              <a:rPr lang="ko-KR" altLang="en-US" dirty="0"/>
              <a:t>도구 설명</a:t>
            </a:r>
            <a:r>
              <a:rPr lang="en-US" altLang="ko-KR" dirty="0"/>
              <a:t>, </a:t>
            </a:r>
            <a:r>
              <a:rPr lang="ko-KR" altLang="en-US" dirty="0"/>
              <a:t>지원 환경</a:t>
            </a:r>
            <a:r>
              <a:rPr lang="en-US" altLang="ko-KR" dirty="0"/>
              <a:t>, </a:t>
            </a:r>
            <a:r>
              <a:rPr lang="ko-KR" altLang="en-US" dirty="0"/>
              <a:t>지원 홈페이지 등의 정보를 파악하고 정리한다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426" y="3501911"/>
            <a:ext cx="5881135" cy="284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776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10000</TotalTime>
  <Words>2952</Words>
  <Application>Microsoft Office PowerPoint</Application>
  <PresentationFormat>와이드스크린</PresentationFormat>
  <Paragraphs>205</Paragraphs>
  <Slides>35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35</vt:i4>
      </vt:variant>
    </vt:vector>
  </HeadingPairs>
  <TitlesOfParts>
    <vt:vector size="41" baseType="lpstr">
      <vt:lpstr>KoPub돋움체 Bold</vt:lpstr>
      <vt:lpstr>나눔스퀘어라운드 Bold</vt:lpstr>
      <vt:lpstr>맑은 고딕</vt:lpstr>
      <vt:lpstr>Corbel</vt:lpstr>
      <vt:lpstr>Wingdings</vt:lpstr>
      <vt:lpstr>기본</vt:lpstr>
      <vt:lpstr>PowerPoint 프레젠테이션</vt:lpstr>
      <vt:lpstr>Index</vt:lpstr>
      <vt:lpstr>1. 애플리케이션 성능 분석 [1] 애플리케이션 성능 점검의 개요</vt:lpstr>
      <vt:lpstr>PowerPoint 프레젠테이션</vt:lpstr>
      <vt:lpstr>[2] 애플리케이션 성능 저하 원인 분석</vt:lpstr>
      <vt:lpstr>PowerPoint 프레젠테이션</vt:lpstr>
      <vt:lpstr>PowerPoint 프레젠테이션</vt:lpstr>
      <vt:lpstr>PowerPoint 프레젠테이션</vt:lpstr>
      <vt:lpstr>수행-애플리케이션 성능 분석하기</vt:lpstr>
      <vt:lpstr>PowerPoint 프레젠테이션</vt:lpstr>
      <vt:lpstr>[2] 애플리케이션 성능 점검 계획서를 작성한다.</vt:lpstr>
      <vt:lpstr>PowerPoint 프레젠테이션</vt:lpstr>
      <vt:lpstr>PowerPoint 프레젠테이션</vt:lpstr>
      <vt:lpstr>PowerPoint 프레젠테이션</vt:lpstr>
      <vt:lpstr>[3] 애플리케이션 성능 테스트를 수행한다.</vt:lpstr>
      <vt:lpstr>PowerPoint 프레젠테이션</vt:lpstr>
      <vt:lpstr>PowerPoint 프레젠테이션</vt:lpstr>
      <vt:lpstr>[4] 성능 테스트 결과 분석을 통해 성능 저하 요인을 발견한다.</vt:lpstr>
      <vt:lpstr>PowerPoint 프레젠테이션</vt:lpstr>
      <vt:lpstr>PowerPoint 프레젠테이션</vt:lpstr>
      <vt:lpstr>2. 애플리케이션 성능 개선 [1] 소스 코드 최적화 이해</vt:lpstr>
      <vt:lpstr>PowerPoint 프레젠테이션</vt:lpstr>
      <vt:lpstr>[2] 소스 코드 품질 분석 도구의 이해</vt:lpstr>
      <vt:lpstr>PowerPoint 프레젠테이션</vt:lpstr>
      <vt:lpstr>수행-애플리케이션 성능 개선하기</vt:lpstr>
      <vt:lpstr>PowerPoint 프레젠테이션</vt:lpstr>
      <vt:lpstr>[2] 코드 최적화 기법을 통한 성능 개선 방안을 작성한다.</vt:lpstr>
      <vt:lpstr>클린 코드 작성 원칙</vt:lpstr>
      <vt:lpstr>PowerPoint 프레젠테이션</vt:lpstr>
      <vt:lpstr>PowerPoint 프레젠테이션</vt:lpstr>
      <vt:lpstr>PowerPoint 프레젠테이션</vt:lpstr>
      <vt:lpstr>PowerPoint 프레젠테이션</vt:lpstr>
      <vt:lpstr>연습문제1</vt:lpstr>
      <vt:lpstr>연습문제2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YYH7777</cp:lastModifiedBy>
  <cp:revision>63</cp:revision>
  <dcterms:created xsi:type="dcterms:W3CDTF">2019-04-16T14:11:50Z</dcterms:created>
  <dcterms:modified xsi:type="dcterms:W3CDTF">2023-09-08T18:03:29Z</dcterms:modified>
</cp:coreProperties>
</file>