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4" r:id="rId1"/>
  </p:sldMasterIdLst>
  <p:handoutMasterIdLst>
    <p:handoutMasterId r:id="rId44"/>
  </p:handoutMasterIdLst>
  <p:sldIdLst>
    <p:sldId id="286" r:id="rId2"/>
    <p:sldId id="291" r:id="rId3"/>
    <p:sldId id="292" r:id="rId4"/>
    <p:sldId id="293" r:id="rId5"/>
    <p:sldId id="294" r:id="rId6"/>
    <p:sldId id="295" r:id="rId7"/>
    <p:sldId id="296" r:id="rId8"/>
    <p:sldId id="297" r:id="rId9"/>
    <p:sldId id="298" r:id="rId10"/>
    <p:sldId id="299" r:id="rId11"/>
    <p:sldId id="300" r:id="rId12"/>
    <p:sldId id="301" r:id="rId13"/>
    <p:sldId id="302" r:id="rId14"/>
    <p:sldId id="303" r:id="rId15"/>
    <p:sldId id="304" r:id="rId16"/>
    <p:sldId id="305" r:id="rId17"/>
    <p:sldId id="306" r:id="rId18"/>
    <p:sldId id="307" r:id="rId19"/>
    <p:sldId id="308" r:id="rId20"/>
    <p:sldId id="309" r:id="rId21"/>
    <p:sldId id="310" r:id="rId22"/>
    <p:sldId id="311" r:id="rId23"/>
    <p:sldId id="312" r:id="rId24"/>
    <p:sldId id="313" r:id="rId25"/>
    <p:sldId id="314" r:id="rId26"/>
    <p:sldId id="315" r:id="rId27"/>
    <p:sldId id="316" r:id="rId28"/>
    <p:sldId id="317" r:id="rId29"/>
    <p:sldId id="318" r:id="rId30"/>
    <p:sldId id="319" r:id="rId31"/>
    <p:sldId id="320" r:id="rId32"/>
    <p:sldId id="321" r:id="rId33"/>
    <p:sldId id="322" r:id="rId34"/>
    <p:sldId id="323" r:id="rId35"/>
    <p:sldId id="324" r:id="rId36"/>
    <p:sldId id="325" r:id="rId37"/>
    <p:sldId id="326" r:id="rId38"/>
    <p:sldId id="327" r:id="rId39"/>
    <p:sldId id="328" r:id="rId40"/>
    <p:sldId id="329" r:id="rId41"/>
    <p:sldId id="330" r:id="rId42"/>
    <p:sldId id="289" r:id="rId4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55A9"/>
    <a:srgbClr val="4A452A"/>
    <a:srgbClr val="FF6E47"/>
    <a:srgbClr val="23A198"/>
    <a:srgbClr val="28B5AC"/>
    <a:srgbClr val="33448F"/>
    <a:srgbClr val="2585C2"/>
    <a:srgbClr val="6FC39D"/>
    <a:srgbClr val="3A8A66"/>
    <a:srgbClr val="25BC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87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246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0" d="100"/>
          <a:sy n="80" d="100"/>
        </p:scale>
        <p:origin x="199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C27EFA-7D22-478C-AEB5-C5A107C864D3}" type="datetimeFigureOut">
              <a:rPr lang="ko-KR" altLang="en-US" smtClean="0"/>
              <a:t>2023-06-13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51840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23A198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92175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3A198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23A198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499019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3A198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23A198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13" name="제목 1"/>
          <p:cNvSpPr>
            <a:spLocks noGrp="1"/>
          </p:cNvSpPr>
          <p:nvPr>
            <p:ph type="title"/>
          </p:nvPr>
        </p:nvSpPr>
        <p:spPr>
          <a:xfrm>
            <a:off x="591626" y="35227"/>
            <a:ext cx="11383766" cy="58284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976889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3A198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23A198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15549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3A198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23A198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13" name="제목 1"/>
          <p:cNvSpPr>
            <a:spLocks noGrp="1"/>
          </p:cNvSpPr>
          <p:nvPr>
            <p:ph type="title"/>
          </p:nvPr>
        </p:nvSpPr>
        <p:spPr>
          <a:xfrm>
            <a:off x="591626" y="35227"/>
            <a:ext cx="11383766" cy="58284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4" name="내용 개체 틀 2"/>
          <p:cNvSpPr>
            <a:spLocks noGrp="1"/>
          </p:cNvSpPr>
          <p:nvPr>
            <p:ph idx="1"/>
          </p:nvPr>
        </p:nvSpPr>
        <p:spPr>
          <a:xfrm>
            <a:off x="353960" y="707119"/>
            <a:ext cx="11621431" cy="5765689"/>
          </a:xfrm>
        </p:spPr>
        <p:txBody>
          <a:bodyPr/>
          <a:lstStyle>
            <a:lvl1pPr>
              <a:defRPr sz="3000">
                <a:solidFill>
                  <a:schemeClr val="accent5">
                    <a:lumMod val="50000"/>
                  </a:schemeClr>
                </a:solidFill>
              </a:defRPr>
            </a:lvl1pPr>
            <a:lvl2pPr>
              <a:defRPr sz="3000">
                <a:solidFill>
                  <a:schemeClr val="accent5">
                    <a:lumMod val="50000"/>
                  </a:schemeClr>
                </a:solidFill>
              </a:defRPr>
            </a:lvl2pPr>
            <a:lvl3pPr>
              <a:defRPr sz="3000">
                <a:solidFill>
                  <a:schemeClr val="accent5">
                    <a:lumMod val="50000"/>
                  </a:schemeClr>
                </a:solidFill>
              </a:defRPr>
            </a:lvl3pPr>
            <a:lvl4pPr>
              <a:defRPr sz="3000">
                <a:solidFill>
                  <a:schemeClr val="accent5">
                    <a:lumMod val="50000"/>
                  </a:schemeClr>
                </a:solidFill>
              </a:defRPr>
            </a:lvl4pPr>
            <a:lvl5pPr>
              <a:defRPr sz="3000">
                <a:solidFill>
                  <a:schemeClr val="accent5">
                    <a:lumMod val="50000"/>
                  </a:schemeClr>
                </a:solidFill>
              </a:defRPr>
            </a:lvl5pPr>
          </a:lstStyle>
          <a:p>
            <a:pPr lvl="0"/>
            <a:r>
              <a:rPr lang="ko-KR" altLang="en-US" dirty="0" smtClean="0"/>
              <a:t>마스터 텍스트 스타일 편집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7398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/>
            </a:lvl1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C5D0D-9FAF-4C08-86A4-E34932BAD266}" type="datetimeFigureOut">
              <a:rPr lang="ko-KR" altLang="en-US" smtClean="0"/>
              <a:t>2023-06-13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6E021-5FCA-432D-9240-3EC14F91E9F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943841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C5D0D-9FAF-4C08-86A4-E34932BAD266}" type="datetimeFigureOut">
              <a:rPr lang="ko-KR" altLang="en-US" smtClean="0"/>
              <a:t>2023-06-13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6E021-5FCA-432D-9240-3EC14F91E9FB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5" name="직사각형 4"/>
          <p:cNvSpPr/>
          <p:nvPr userDrawn="1"/>
        </p:nvSpPr>
        <p:spPr>
          <a:xfrm>
            <a:off x="-25477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</p:spTree>
    <p:extLst>
      <p:ext uri="{BB962C8B-B14F-4D97-AF65-F5344CB8AC3E}">
        <p14:creationId xmlns:p14="http://schemas.microsoft.com/office/powerpoint/2010/main" val="15926777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wdUp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7" r:id="rId3"/>
    <p:sldLayoutId id="2147483728" r:id="rId4"/>
    <p:sldLayoutId id="2147483725" r:id="rId5"/>
    <p:sldLayoutId id="2147483729" r:id="rId6"/>
    <p:sldLayoutId id="2147483730" r:id="rId7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1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텍스트 개체 틀 20"/>
          <p:cNvSpPr txBox="1">
            <a:spLocks/>
          </p:cNvSpPr>
          <p:nvPr/>
        </p:nvSpPr>
        <p:spPr>
          <a:xfrm>
            <a:off x="5418668" y="1471639"/>
            <a:ext cx="6723593" cy="388938"/>
          </a:xfrm>
          <a:prstGeom prst="rect">
            <a:avLst/>
          </a:prstGeom>
        </p:spPr>
        <p:txBody>
          <a:bodyPr lIns="0"/>
          <a:lstStyle>
            <a:lvl1pPr marL="45720" indent="0" algn="r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/>
              <a:t>강 사 </a:t>
            </a:r>
            <a:r>
              <a:rPr lang="en-US" altLang="ko-KR" dirty="0" smtClean="0"/>
              <a:t>: </a:t>
            </a:r>
            <a:r>
              <a:rPr lang="ko-KR" altLang="en-US" dirty="0" smtClean="0"/>
              <a:t>윤 영 혜</a:t>
            </a:r>
            <a:endParaRPr lang="ko-KR" altLang="en-US" dirty="0"/>
          </a:p>
        </p:txBody>
      </p:sp>
      <p:sp>
        <p:nvSpPr>
          <p:cNvPr id="8" name="텍스트 개체 틀 42"/>
          <p:cNvSpPr txBox="1">
            <a:spLocks/>
          </p:cNvSpPr>
          <p:nvPr/>
        </p:nvSpPr>
        <p:spPr>
          <a:xfrm>
            <a:off x="-1" y="3368087"/>
            <a:ext cx="12192001" cy="607907"/>
          </a:xfrm>
          <a:prstGeom prst="rect">
            <a:avLst/>
          </a:prstGeom>
        </p:spPr>
        <p:txBody>
          <a:bodyPr bIns="0" anchor="t"/>
          <a:lstStyle>
            <a:lvl1pPr marL="45720" indent="0" algn="ctr" defTabSz="914400" rtl="0" eaLnBrk="1" latinLnBrk="1" hangingPunct="1">
              <a:lnSpc>
                <a:spcPct val="10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4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210 맨발의청춘 R" panose="02020603020101020101" pitchFamily="18" charset="-127"/>
                <a:ea typeface="210 맨발의청춘 R" panose="02020603020101020101" pitchFamily="18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dirty="0" smtClean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1. </a:t>
            </a:r>
            <a:r>
              <a:rPr lang="ko-KR" altLang="en-US" dirty="0" smtClean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애플리케이션테스트 수행</a:t>
            </a:r>
            <a:r>
              <a:rPr lang="en-US" altLang="ko-KR" dirty="0" smtClean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-1</a:t>
            </a:r>
            <a:endParaRPr lang="ko-KR" altLang="en-US" dirty="0"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0" y="1967949"/>
            <a:ext cx="12192000" cy="1073426"/>
          </a:xfrm>
          <a:prstGeom prst="rect">
            <a:avLst/>
          </a:prstGeom>
        </p:spPr>
        <p:txBody>
          <a:bodyPr tIns="0" bIns="0" anchor="b"/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5000" kern="1200">
                <a:solidFill>
                  <a:srgbClr val="2585C2"/>
                </a:solidFill>
                <a:latin typeface="210 맨발의청춘 R" panose="02020603020101020101" pitchFamily="18" charset="-127"/>
                <a:ea typeface="210 맨발의청춘 R" panose="02020603020101020101" pitchFamily="18" charset="-127"/>
                <a:cs typeface="+mj-cs"/>
              </a:defRPr>
            </a:lvl1pPr>
          </a:lstStyle>
          <a:p>
            <a:r>
              <a:rPr lang="ko-KR" altLang="en-US" sz="3200" dirty="0" smtClean="0">
                <a:solidFill>
                  <a:srgbClr val="4255A9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정보처리기능사 실기</a:t>
            </a:r>
            <a:endParaRPr lang="en-US" altLang="ko-KR" sz="3200" dirty="0" smtClean="0">
              <a:solidFill>
                <a:srgbClr val="4255A9"/>
              </a:solidFill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  <a:p>
            <a:r>
              <a:rPr lang="ko-KR" altLang="en-US" sz="3200" dirty="0" smtClean="0">
                <a:solidFill>
                  <a:srgbClr val="4255A9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애플리케이션테스트 수행</a:t>
            </a:r>
            <a:endParaRPr lang="en-US" altLang="ko-KR" sz="3200" dirty="0">
              <a:solidFill>
                <a:srgbClr val="4255A9"/>
              </a:solidFill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28170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>
              <a:lnSpc>
                <a:spcPct val="200000"/>
              </a:lnSpc>
            </a:pPr>
            <a:r>
              <a:rPr lang="en-US" altLang="ko-KR" dirty="0"/>
              <a:t>(3) </a:t>
            </a:r>
            <a:r>
              <a:rPr lang="ko-KR" altLang="en-US" dirty="0"/>
              <a:t>소프트웨어 테스트 산출물 </a:t>
            </a:r>
            <a:endParaRPr lang="en-US" altLang="ko-KR" dirty="0" smtClean="0"/>
          </a:p>
          <a:p>
            <a:pPr lvl="2">
              <a:lnSpc>
                <a:spcPct val="200000"/>
              </a:lnSpc>
            </a:pPr>
            <a:r>
              <a:rPr lang="en-US" altLang="ko-KR" sz="2800" dirty="0"/>
              <a:t>(</a:t>
            </a:r>
            <a:r>
              <a:rPr lang="ko-KR" altLang="en-US" sz="2800" dirty="0"/>
              <a:t>가</a:t>
            </a:r>
            <a:r>
              <a:rPr lang="en-US" altLang="ko-KR" sz="2800" dirty="0"/>
              <a:t>) </a:t>
            </a:r>
            <a:r>
              <a:rPr lang="ko-KR" altLang="en-US" sz="2800" dirty="0"/>
              <a:t>테스트 계획서 </a:t>
            </a:r>
            <a:endParaRPr lang="en-US" altLang="ko-KR" sz="2800" dirty="0"/>
          </a:p>
          <a:p>
            <a:pPr lvl="2">
              <a:lnSpc>
                <a:spcPct val="200000"/>
              </a:lnSpc>
            </a:pPr>
            <a:r>
              <a:rPr lang="en-US" altLang="ko-KR" sz="2800" dirty="0"/>
              <a:t>(</a:t>
            </a:r>
            <a:r>
              <a:rPr lang="ko-KR" altLang="en-US" sz="2800" dirty="0"/>
              <a:t>나</a:t>
            </a:r>
            <a:r>
              <a:rPr lang="en-US" altLang="ko-KR" sz="2800" dirty="0"/>
              <a:t>) </a:t>
            </a:r>
            <a:r>
              <a:rPr lang="ko-KR" altLang="en-US" sz="2800" dirty="0"/>
              <a:t>테스트 케이스 </a:t>
            </a:r>
            <a:endParaRPr lang="en-US" altLang="ko-KR" sz="2800" dirty="0"/>
          </a:p>
          <a:p>
            <a:pPr lvl="2">
              <a:lnSpc>
                <a:spcPct val="200000"/>
              </a:lnSpc>
            </a:pPr>
            <a:r>
              <a:rPr lang="en-US" altLang="ko-KR" sz="2800" dirty="0"/>
              <a:t>(</a:t>
            </a:r>
            <a:r>
              <a:rPr lang="ko-KR" altLang="en-US" sz="2800" dirty="0"/>
              <a:t>다</a:t>
            </a:r>
            <a:r>
              <a:rPr lang="en-US" altLang="ko-KR" sz="2800" dirty="0"/>
              <a:t>) </a:t>
            </a:r>
            <a:r>
              <a:rPr lang="ko-KR" altLang="en-US" sz="2800" dirty="0"/>
              <a:t>테스트 시나리오 </a:t>
            </a:r>
            <a:endParaRPr lang="en-US" altLang="ko-KR" sz="2800" dirty="0"/>
          </a:p>
          <a:p>
            <a:pPr lvl="2">
              <a:lnSpc>
                <a:spcPct val="200000"/>
              </a:lnSpc>
            </a:pPr>
            <a:r>
              <a:rPr lang="en-US" altLang="ko-KR" sz="2800" dirty="0"/>
              <a:t>(</a:t>
            </a:r>
            <a:r>
              <a:rPr lang="ko-KR" altLang="en-US" sz="2800" dirty="0"/>
              <a:t>라</a:t>
            </a:r>
            <a:r>
              <a:rPr lang="en-US" altLang="ko-KR" sz="2800" dirty="0"/>
              <a:t>) </a:t>
            </a:r>
            <a:r>
              <a:rPr lang="ko-KR" altLang="en-US" sz="2800" dirty="0"/>
              <a:t>테스트 결과서 </a:t>
            </a:r>
            <a:endParaRPr lang="en-US" altLang="ko-KR" sz="2800" dirty="0"/>
          </a:p>
        </p:txBody>
      </p:sp>
    </p:spTree>
    <p:extLst>
      <p:ext uri="{BB962C8B-B14F-4D97-AF65-F5344CB8AC3E}">
        <p14:creationId xmlns:p14="http://schemas.microsoft.com/office/powerpoint/2010/main" val="1979221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US" altLang="ko-KR" dirty="0" smtClean="0">
                <a:solidFill>
                  <a:srgbClr val="0070C0"/>
                </a:solidFill>
              </a:rPr>
              <a:t>[3]</a:t>
            </a:r>
            <a:r>
              <a:rPr lang="ko-KR" altLang="en-US" dirty="0">
                <a:solidFill>
                  <a:srgbClr val="0070C0"/>
                </a:solidFill>
              </a:rPr>
              <a:t> 소프트웨어 테스트의 </a:t>
            </a:r>
            <a:r>
              <a:rPr lang="ko-KR" altLang="en-US" dirty="0" smtClean="0">
                <a:solidFill>
                  <a:srgbClr val="0070C0"/>
                </a:solidFill>
              </a:rPr>
              <a:t>유형</a:t>
            </a:r>
            <a:endParaRPr lang="en-US" altLang="ko-KR" dirty="0" smtClean="0">
              <a:solidFill>
                <a:srgbClr val="0070C0"/>
              </a:solidFill>
            </a:endParaRPr>
          </a:p>
          <a:p>
            <a:pPr lvl="1">
              <a:lnSpc>
                <a:spcPct val="100000"/>
              </a:lnSpc>
            </a:pPr>
            <a:r>
              <a:rPr lang="en-US" altLang="ko-KR" dirty="0"/>
              <a:t>1. </a:t>
            </a:r>
            <a:r>
              <a:rPr lang="ko-KR" altLang="en-US" dirty="0"/>
              <a:t>프로그램 실행 여부 </a:t>
            </a:r>
            <a:endParaRPr lang="en-US" altLang="ko-KR" dirty="0" smtClean="0"/>
          </a:p>
          <a:p>
            <a:pPr lvl="2">
              <a:lnSpc>
                <a:spcPct val="100000"/>
              </a:lnSpc>
            </a:pPr>
            <a:r>
              <a:rPr lang="en-US" altLang="ko-KR" dirty="0" smtClean="0"/>
              <a:t>(</a:t>
            </a:r>
            <a:r>
              <a:rPr lang="en-US" altLang="ko-KR" dirty="0"/>
              <a:t>1) </a:t>
            </a:r>
            <a:r>
              <a:rPr lang="ko-KR" altLang="en-US" dirty="0"/>
              <a:t>정적 테스트 프로그램 실행 없이 소스 코드의 구조를 분석하여 논리적으로 검증하는 테스트로 </a:t>
            </a:r>
            <a:r>
              <a:rPr lang="ko-KR" altLang="en-US" dirty="0" err="1" smtClean="0"/>
              <a:t>인스펙션</a:t>
            </a:r>
            <a:r>
              <a:rPr lang="en-US" altLang="ko-KR" dirty="0"/>
              <a:t>, </a:t>
            </a:r>
            <a:r>
              <a:rPr lang="ko-KR" altLang="en-US" dirty="0"/>
              <a:t>코드 검사</a:t>
            </a:r>
            <a:r>
              <a:rPr lang="en-US" altLang="ko-KR" dirty="0"/>
              <a:t>, </a:t>
            </a:r>
            <a:r>
              <a:rPr lang="ko-KR" altLang="en-US" dirty="0" err="1"/>
              <a:t>워크스루</a:t>
            </a:r>
            <a:r>
              <a:rPr lang="ko-KR" altLang="en-US" dirty="0"/>
              <a:t> 등이 있다</a:t>
            </a:r>
            <a:r>
              <a:rPr lang="en-US" altLang="ko-KR" dirty="0"/>
              <a:t>. </a:t>
            </a:r>
            <a:endParaRPr lang="en-US" altLang="ko-KR" dirty="0" smtClean="0"/>
          </a:p>
          <a:p>
            <a:pPr lvl="2">
              <a:lnSpc>
                <a:spcPct val="100000"/>
              </a:lnSpc>
            </a:pPr>
            <a:r>
              <a:rPr lang="en-US" altLang="ko-KR" dirty="0" smtClean="0"/>
              <a:t>(</a:t>
            </a:r>
            <a:r>
              <a:rPr lang="en-US" altLang="ko-KR" dirty="0"/>
              <a:t>2) </a:t>
            </a:r>
            <a:r>
              <a:rPr lang="ko-KR" altLang="en-US" dirty="0"/>
              <a:t>동적 테스트 프로그램의 실행을 요구하는 테스트로 화이트박스 테스트와 블랙박스 테스트가 있다</a:t>
            </a:r>
            <a:r>
              <a:rPr lang="en-US" altLang="ko-KR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5865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>
              <a:lnSpc>
                <a:spcPct val="150000"/>
              </a:lnSpc>
            </a:pPr>
            <a:r>
              <a:rPr lang="en-US" altLang="ko-KR" dirty="0"/>
              <a:t>2. </a:t>
            </a:r>
            <a:r>
              <a:rPr lang="ko-KR" altLang="en-US" dirty="0"/>
              <a:t>테스트 기법 </a:t>
            </a:r>
            <a:endParaRPr lang="en-US" altLang="ko-KR" dirty="0"/>
          </a:p>
          <a:p>
            <a:pPr lvl="2">
              <a:lnSpc>
                <a:spcPct val="150000"/>
              </a:lnSpc>
            </a:pPr>
            <a:r>
              <a:rPr lang="en-US" altLang="ko-KR" sz="2800" dirty="0">
                <a:solidFill>
                  <a:srgbClr val="00B0F0"/>
                </a:solidFill>
              </a:rPr>
              <a:t>(1) </a:t>
            </a:r>
            <a:r>
              <a:rPr lang="ko-KR" altLang="en-US" sz="2800" dirty="0">
                <a:solidFill>
                  <a:srgbClr val="00B0F0"/>
                </a:solidFill>
              </a:rPr>
              <a:t>화이트박스 테스트 </a:t>
            </a:r>
            <a:endParaRPr lang="en-US" altLang="ko-KR" sz="2800" dirty="0">
              <a:solidFill>
                <a:srgbClr val="00B0F0"/>
              </a:solidFill>
            </a:endParaRPr>
          </a:p>
          <a:p>
            <a:pPr lvl="2">
              <a:lnSpc>
                <a:spcPct val="150000"/>
              </a:lnSpc>
            </a:pPr>
            <a:r>
              <a:rPr lang="en-US" altLang="ko-KR" sz="2800" dirty="0"/>
              <a:t>: </a:t>
            </a:r>
            <a:r>
              <a:rPr lang="ko-KR" altLang="en-US" sz="2800" dirty="0"/>
              <a:t>프로그램의 </a:t>
            </a:r>
            <a:r>
              <a:rPr lang="ko-KR" altLang="en-US" sz="2800" u="sng" dirty="0"/>
              <a:t>내부 </a:t>
            </a:r>
            <a:r>
              <a:rPr lang="ko-KR" altLang="en-US" sz="2800" u="sng" dirty="0" err="1"/>
              <a:t>로직</a:t>
            </a:r>
            <a:r>
              <a:rPr lang="en-US" altLang="ko-KR" sz="2800" dirty="0"/>
              <a:t>(</a:t>
            </a:r>
            <a:r>
              <a:rPr lang="ko-KR" altLang="en-US" sz="2800" dirty="0"/>
              <a:t>수행 경로 구조</a:t>
            </a:r>
            <a:r>
              <a:rPr lang="en-US" altLang="ko-KR" sz="2800" dirty="0"/>
              <a:t>, </a:t>
            </a:r>
            <a:r>
              <a:rPr lang="ko-KR" altLang="en-US" sz="2800" dirty="0"/>
              <a:t>루프 등</a:t>
            </a:r>
            <a:r>
              <a:rPr lang="en-US" altLang="ko-KR" sz="2800" dirty="0"/>
              <a:t>)</a:t>
            </a:r>
            <a:r>
              <a:rPr lang="ko-KR" altLang="en-US" sz="2800" dirty="0"/>
              <a:t>을 보면서 테스트를 수행한다</a:t>
            </a:r>
            <a:r>
              <a:rPr lang="en-US" altLang="ko-KR" sz="2800" dirty="0"/>
              <a:t>. </a:t>
            </a:r>
          </a:p>
          <a:p>
            <a:pPr lvl="2">
              <a:lnSpc>
                <a:spcPct val="150000"/>
              </a:lnSpc>
            </a:pPr>
            <a:r>
              <a:rPr lang="en-US" altLang="ko-KR" sz="2800" dirty="0">
                <a:solidFill>
                  <a:srgbClr val="00B0F0"/>
                </a:solidFill>
              </a:rPr>
              <a:t>(2) </a:t>
            </a:r>
            <a:r>
              <a:rPr lang="ko-KR" altLang="en-US" sz="2800" dirty="0">
                <a:solidFill>
                  <a:srgbClr val="00B0F0"/>
                </a:solidFill>
              </a:rPr>
              <a:t>블랙박스 테스트 </a:t>
            </a:r>
            <a:endParaRPr lang="en-US" altLang="ko-KR" sz="2800" dirty="0">
              <a:solidFill>
                <a:srgbClr val="00B0F0"/>
              </a:solidFill>
            </a:endParaRPr>
          </a:p>
          <a:p>
            <a:pPr lvl="2">
              <a:lnSpc>
                <a:spcPct val="150000"/>
              </a:lnSpc>
            </a:pPr>
            <a:r>
              <a:rPr lang="en-US" altLang="ko-KR" sz="2800" dirty="0"/>
              <a:t>:</a:t>
            </a:r>
            <a:r>
              <a:rPr lang="ko-KR" altLang="en-US" sz="2800" dirty="0"/>
              <a:t>프로그램의 외부 </a:t>
            </a:r>
            <a:r>
              <a:rPr lang="ko-KR" altLang="en-US" sz="2800" u="sng" dirty="0"/>
              <a:t>사용자 요구사항 명세를 보면서 </a:t>
            </a:r>
            <a:r>
              <a:rPr lang="ko-KR" altLang="en-US" sz="2800" dirty="0"/>
              <a:t>테스트</a:t>
            </a:r>
            <a:r>
              <a:rPr lang="en-US" altLang="ko-KR" sz="2800" dirty="0"/>
              <a:t>, </a:t>
            </a:r>
            <a:r>
              <a:rPr lang="ko-KR" altLang="en-US" sz="2800" dirty="0"/>
              <a:t>주로 구현된 </a:t>
            </a:r>
            <a:r>
              <a:rPr lang="ko-KR" altLang="en-US" sz="2800" u="sng" dirty="0"/>
              <a:t>기능</a:t>
            </a:r>
            <a:r>
              <a:rPr lang="ko-KR" altLang="en-US" sz="2800" dirty="0"/>
              <a:t>을 테스트 한다</a:t>
            </a:r>
            <a:r>
              <a:rPr lang="en-US" altLang="ko-KR" sz="2800" dirty="0"/>
              <a:t>. </a:t>
            </a:r>
          </a:p>
          <a:p>
            <a:pPr>
              <a:lnSpc>
                <a:spcPct val="150000"/>
              </a:lnSpc>
            </a:pP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10030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lvl="1"/>
            <a:r>
              <a:rPr lang="en-US" altLang="ko-KR" dirty="0"/>
              <a:t>3. </a:t>
            </a:r>
            <a:r>
              <a:rPr lang="ko-KR" altLang="en-US" dirty="0"/>
              <a:t>테스트에 대한 </a:t>
            </a:r>
            <a:r>
              <a:rPr lang="ko-KR" altLang="en-US" dirty="0" smtClean="0"/>
              <a:t>시각</a:t>
            </a:r>
            <a:endParaRPr lang="en-US" altLang="ko-KR" dirty="0" smtClean="0"/>
          </a:p>
          <a:p>
            <a:pPr lvl="2"/>
            <a:r>
              <a:rPr lang="en-US" altLang="ko-KR" sz="2800" dirty="0"/>
              <a:t>(1) </a:t>
            </a:r>
            <a:r>
              <a:rPr lang="ko-KR" altLang="en-US" sz="2800" dirty="0">
                <a:solidFill>
                  <a:srgbClr val="00B0F0"/>
                </a:solidFill>
              </a:rPr>
              <a:t>검증</a:t>
            </a:r>
            <a:r>
              <a:rPr lang="en-US" altLang="ko-KR" sz="2800" dirty="0">
                <a:solidFill>
                  <a:srgbClr val="00B0F0"/>
                </a:solidFill>
              </a:rPr>
              <a:t>(Verification) </a:t>
            </a:r>
          </a:p>
          <a:p>
            <a:pPr lvl="3"/>
            <a:r>
              <a:rPr lang="ko-KR" altLang="en-US" sz="2800" dirty="0"/>
              <a:t>제품의 생산 과정을 테스트한다</a:t>
            </a:r>
            <a:r>
              <a:rPr lang="en-US" altLang="ko-KR" sz="2800" dirty="0"/>
              <a:t>(Are we building the product right?). </a:t>
            </a:r>
          </a:p>
          <a:p>
            <a:pPr lvl="3"/>
            <a:r>
              <a:rPr lang="ko-KR" altLang="en-US" sz="2800" dirty="0"/>
              <a:t>올바른 제품을 생산하고 있는지 검증하는 것을 의미한다</a:t>
            </a:r>
            <a:r>
              <a:rPr lang="en-US" altLang="ko-KR" sz="2800" dirty="0"/>
              <a:t>. </a:t>
            </a:r>
          </a:p>
          <a:p>
            <a:pPr lvl="2"/>
            <a:r>
              <a:rPr lang="en-US" altLang="ko-KR" sz="2800" dirty="0"/>
              <a:t>(2) </a:t>
            </a:r>
            <a:r>
              <a:rPr lang="ko-KR" altLang="en-US" sz="2800" dirty="0">
                <a:solidFill>
                  <a:srgbClr val="00B0F0"/>
                </a:solidFill>
              </a:rPr>
              <a:t>확인</a:t>
            </a:r>
            <a:r>
              <a:rPr lang="en-US" altLang="ko-KR" sz="2800" dirty="0">
                <a:solidFill>
                  <a:srgbClr val="00B0F0"/>
                </a:solidFill>
              </a:rPr>
              <a:t>(Validation) </a:t>
            </a:r>
          </a:p>
          <a:p>
            <a:pPr lvl="3"/>
            <a:r>
              <a:rPr lang="ko-KR" altLang="en-US" sz="2800" dirty="0"/>
              <a:t>생산된 제품의 결과를 테스트한다</a:t>
            </a:r>
            <a:r>
              <a:rPr lang="en-US" altLang="ko-KR" sz="2800" dirty="0"/>
              <a:t>.(Are we building the right product?) </a:t>
            </a:r>
          </a:p>
          <a:p>
            <a:pPr lvl="3"/>
            <a:r>
              <a:rPr lang="ko-KR" altLang="en-US" sz="2800" dirty="0"/>
              <a:t>생산된 제품이 정상적으로 동작하는지 확인하는 것을 의미한다</a:t>
            </a:r>
            <a:r>
              <a:rPr lang="en-US" altLang="ko-KR" sz="28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27114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en-US" altLang="ko-KR" dirty="0"/>
              <a:t>4. </a:t>
            </a:r>
            <a:r>
              <a:rPr lang="ko-KR" altLang="en-US" dirty="0"/>
              <a:t>테스트 목적 </a:t>
            </a:r>
            <a:endParaRPr lang="en-US" altLang="ko-KR" dirty="0"/>
          </a:p>
          <a:p>
            <a:pPr lvl="2"/>
            <a:r>
              <a:rPr lang="en-US" altLang="ko-KR" sz="2800" dirty="0"/>
              <a:t>(1) </a:t>
            </a:r>
            <a:r>
              <a:rPr lang="ko-KR" altLang="en-US" sz="2800" dirty="0"/>
              <a:t>회복</a:t>
            </a:r>
            <a:r>
              <a:rPr lang="en-US" altLang="ko-KR" sz="2800" dirty="0"/>
              <a:t>(Recovery) </a:t>
            </a:r>
            <a:r>
              <a:rPr lang="ko-KR" altLang="en-US" sz="2800" dirty="0"/>
              <a:t>테스트 </a:t>
            </a:r>
            <a:endParaRPr lang="en-US" altLang="ko-KR" sz="2800" dirty="0"/>
          </a:p>
          <a:p>
            <a:pPr lvl="3"/>
            <a:r>
              <a:rPr lang="ko-KR" altLang="en-US" sz="2800" dirty="0"/>
              <a:t>시스템에 고의로 실패를 유도하고 시스템이 정상적으로 복귀하는지 테스트한다</a:t>
            </a:r>
            <a:r>
              <a:rPr lang="en-US" altLang="ko-KR" sz="2800" dirty="0"/>
              <a:t>. </a:t>
            </a:r>
          </a:p>
          <a:p>
            <a:pPr lvl="2"/>
            <a:r>
              <a:rPr lang="en-US" altLang="ko-KR" sz="2800" dirty="0"/>
              <a:t>(2) </a:t>
            </a:r>
            <a:r>
              <a:rPr lang="ko-KR" altLang="en-US" sz="2800" dirty="0"/>
              <a:t>안전</a:t>
            </a:r>
            <a:r>
              <a:rPr lang="en-US" altLang="ko-KR" sz="2800" dirty="0"/>
              <a:t>(Security) </a:t>
            </a:r>
            <a:r>
              <a:rPr lang="ko-KR" altLang="en-US" sz="2800" dirty="0"/>
              <a:t>테스트 </a:t>
            </a:r>
            <a:endParaRPr lang="en-US" altLang="ko-KR" sz="2800" dirty="0"/>
          </a:p>
          <a:p>
            <a:pPr lvl="3"/>
            <a:r>
              <a:rPr lang="ko-KR" altLang="en-US" sz="2800" dirty="0"/>
              <a:t>불법적인 소프트웨어가 접근하여 시스템을 파괴하지 못하도록 소스코드 내의 보안적 인 결함을 미리 점검하는 테스트이다</a:t>
            </a:r>
            <a:r>
              <a:rPr lang="en-US" altLang="ko-KR" sz="2800" dirty="0"/>
              <a:t>. </a:t>
            </a:r>
          </a:p>
          <a:p>
            <a:pPr lvl="2"/>
            <a:r>
              <a:rPr lang="en-US" altLang="ko-KR" sz="2800" dirty="0"/>
              <a:t>(3) </a:t>
            </a:r>
            <a:r>
              <a:rPr lang="ko-KR" altLang="en-US" sz="2800" dirty="0"/>
              <a:t>강도</a:t>
            </a:r>
            <a:r>
              <a:rPr lang="en-US" altLang="ko-KR" sz="2800" dirty="0"/>
              <a:t>(Stress) </a:t>
            </a:r>
            <a:r>
              <a:rPr lang="ko-KR" altLang="en-US" sz="2800" dirty="0"/>
              <a:t>테스트 </a:t>
            </a:r>
            <a:endParaRPr lang="en-US" altLang="ko-KR" sz="2800" dirty="0"/>
          </a:p>
          <a:p>
            <a:pPr lvl="3"/>
            <a:r>
              <a:rPr lang="ko-KR" altLang="en-US" sz="2800" dirty="0"/>
              <a:t>시스템에 과다 정보량을 부과하여 과부하 시에도 시스템이 정상적으로 작동되는지를 검증하는 테스트이다</a:t>
            </a:r>
            <a:r>
              <a:rPr lang="en-US" altLang="ko-KR" sz="2800" dirty="0"/>
              <a:t>. </a:t>
            </a:r>
            <a:endParaRPr lang="ko-KR" altLang="en-US" sz="2800" dirty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15687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2"/>
            <a:r>
              <a:rPr lang="en-US" altLang="ko-KR" dirty="0"/>
              <a:t>(4) </a:t>
            </a:r>
            <a:r>
              <a:rPr lang="ko-KR" altLang="en-US" dirty="0"/>
              <a:t>성능</a:t>
            </a:r>
            <a:r>
              <a:rPr lang="en-US" altLang="ko-KR" dirty="0"/>
              <a:t>(Performance) </a:t>
            </a:r>
            <a:r>
              <a:rPr lang="ko-KR" altLang="en-US" dirty="0"/>
              <a:t>테스트 </a:t>
            </a:r>
            <a:endParaRPr lang="en-US" altLang="ko-KR" dirty="0" smtClean="0"/>
          </a:p>
          <a:p>
            <a:pPr lvl="3"/>
            <a:r>
              <a:rPr lang="ko-KR" altLang="en-US" sz="2400" dirty="0"/>
              <a:t>사용자의 이벤트에 시스템이 응답하는 시간</a:t>
            </a:r>
            <a:r>
              <a:rPr lang="en-US" altLang="ko-KR" sz="2400" dirty="0"/>
              <a:t>, </a:t>
            </a:r>
            <a:r>
              <a:rPr lang="ko-KR" altLang="en-US" sz="2400" dirty="0"/>
              <a:t>특정 시간 내에 처리하는 업무량</a:t>
            </a:r>
            <a:r>
              <a:rPr lang="en-US" altLang="ko-KR" sz="2400" dirty="0"/>
              <a:t>, </a:t>
            </a:r>
            <a:r>
              <a:rPr lang="ko-KR" altLang="en-US" sz="2400" dirty="0"/>
              <a:t>사용자 요구에 시스템이 반응하는 속도 등을 테스트한다</a:t>
            </a:r>
            <a:r>
              <a:rPr lang="en-US" altLang="ko-KR" sz="2400" dirty="0"/>
              <a:t>. </a:t>
            </a:r>
          </a:p>
          <a:p>
            <a:pPr lvl="2"/>
            <a:r>
              <a:rPr lang="en-US" altLang="ko-KR" dirty="0" smtClean="0"/>
              <a:t>(</a:t>
            </a:r>
            <a:r>
              <a:rPr lang="en-US" altLang="ko-KR" dirty="0"/>
              <a:t>5) </a:t>
            </a:r>
            <a:r>
              <a:rPr lang="ko-KR" altLang="en-US" dirty="0"/>
              <a:t>구조</a:t>
            </a:r>
            <a:r>
              <a:rPr lang="en-US" altLang="ko-KR" dirty="0"/>
              <a:t>(Structure) </a:t>
            </a:r>
            <a:r>
              <a:rPr lang="ko-KR" altLang="en-US" dirty="0"/>
              <a:t>테스트 </a:t>
            </a:r>
            <a:endParaRPr lang="en-US" altLang="ko-KR" dirty="0" smtClean="0"/>
          </a:p>
          <a:p>
            <a:pPr lvl="3"/>
            <a:r>
              <a:rPr lang="ko-KR" altLang="en-US" sz="2400" dirty="0"/>
              <a:t>시스템의 내부 논리 경로</a:t>
            </a:r>
            <a:r>
              <a:rPr lang="en-US" altLang="ko-KR" sz="2400" dirty="0"/>
              <a:t>, </a:t>
            </a:r>
            <a:r>
              <a:rPr lang="ko-KR" altLang="en-US" sz="2400" dirty="0"/>
              <a:t>소스코드의 복잡도를 평가하는 테스트이다</a:t>
            </a:r>
            <a:r>
              <a:rPr lang="en-US" altLang="ko-KR" sz="2400" dirty="0"/>
              <a:t>. </a:t>
            </a:r>
          </a:p>
          <a:p>
            <a:pPr lvl="2"/>
            <a:r>
              <a:rPr lang="en-US" altLang="ko-KR" dirty="0" smtClean="0"/>
              <a:t>(</a:t>
            </a:r>
            <a:r>
              <a:rPr lang="en-US" altLang="ko-KR" dirty="0"/>
              <a:t>6) </a:t>
            </a:r>
            <a:r>
              <a:rPr lang="ko-KR" altLang="en-US" dirty="0"/>
              <a:t>회귀</a:t>
            </a:r>
            <a:r>
              <a:rPr lang="en-US" altLang="ko-KR" dirty="0"/>
              <a:t>(Regression) </a:t>
            </a:r>
            <a:r>
              <a:rPr lang="ko-KR" altLang="en-US" dirty="0"/>
              <a:t>테스트 </a:t>
            </a:r>
            <a:endParaRPr lang="en-US" altLang="ko-KR" dirty="0" smtClean="0"/>
          </a:p>
          <a:p>
            <a:pPr lvl="3"/>
            <a:r>
              <a:rPr lang="ko-KR" altLang="en-US" sz="2400" dirty="0"/>
              <a:t>변경 또는 수정된 코드에 대하여 새로운 결함 발견 여부를 평가하는 테스트이다</a:t>
            </a:r>
            <a:r>
              <a:rPr lang="en-US" altLang="ko-KR" sz="2400" dirty="0"/>
              <a:t>. </a:t>
            </a:r>
          </a:p>
          <a:p>
            <a:pPr lvl="2"/>
            <a:r>
              <a:rPr lang="en-US" altLang="ko-KR" dirty="0" smtClean="0"/>
              <a:t>(</a:t>
            </a:r>
            <a:r>
              <a:rPr lang="en-US" altLang="ko-KR" dirty="0"/>
              <a:t>7) </a:t>
            </a:r>
            <a:r>
              <a:rPr lang="ko-KR" altLang="en-US" dirty="0"/>
              <a:t>병행</a:t>
            </a:r>
            <a:r>
              <a:rPr lang="en-US" altLang="ko-KR" dirty="0"/>
              <a:t>(Parallel) </a:t>
            </a:r>
            <a:r>
              <a:rPr lang="ko-KR" altLang="en-US" dirty="0"/>
              <a:t>테스트 </a:t>
            </a:r>
            <a:endParaRPr lang="en-US" altLang="ko-KR" dirty="0" smtClean="0"/>
          </a:p>
          <a:p>
            <a:pPr lvl="3"/>
            <a:r>
              <a:rPr lang="ko-KR" altLang="en-US" sz="2400" dirty="0"/>
              <a:t>변경된 시스템과 기존 시스템에 동일한 데이터를 입력 후 결과를 비교하는 테스트이다</a:t>
            </a:r>
            <a:r>
              <a:rPr lang="en-US" altLang="ko-KR" sz="2400" dirty="0"/>
              <a:t>.</a:t>
            </a:r>
            <a:endParaRPr lang="ko-KR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821623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>
              <a:lnSpc>
                <a:spcPct val="150000"/>
              </a:lnSpc>
            </a:pPr>
            <a:r>
              <a:rPr lang="en-US" altLang="ko-KR" sz="3200" dirty="0"/>
              <a:t>5. </a:t>
            </a:r>
            <a:r>
              <a:rPr lang="ko-KR" altLang="en-US" sz="3200" dirty="0"/>
              <a:t>테스트 종류 </a:t>
            </a:r>
            <a:endParaRPr lang="en-US" altLang="ko-KR" sz="3200" dirty="0"/>
          </a:p>
          <a:p>
            <a:pPr lvl="2">
              <a:lnSpc>
                <a:spcPct val="150000"/>
              </a:lnSpc>
            </a:pPr>
            <a:r>
              <a:rPr lang="en-US" altLang="ko-KR" sz="3200" b="1" dirty="0"/>
              <a:t>(1) </a:t>
            </a:r>
            <a:r>
              <a:rPr lang="ko-KR" altLang="en-US" sz="3200" b="1" dirty="0"/>
              <a:t>명세 기반 테스트 </a:t>
            </a:r>
            <a:endParaRPr lang="en-US" altLang="ko-KR" sz="3200" dirty="0"/>
          </a:p>
          <a:p>
            <a:pPr lvl="2">
              <a:lnSpc>
                <a:spcPct val="150000"/>
              </a:lnSpc>
            </a:pPr>
            <a:r>
              <a:rPr lang="en-US" altLang="ko-KR" sz="3200" dirty="0"/>
              <a:t>(2) </a:t>
            </a:r>
            <a:r>
              <a:rPr lang="ko-KR" altLang="en-US" sz="3200" dirty="0"/>
              <a:t>구조 기반 테스트</a:t>
            </a:r>
            <a:endParaRPr lang="en-US" altLang="ko-KR" sz="3200" dirty="0"/>
          </a:p>
          <a:p>
            <a:pPr lvl="2">
              <a:lnSpc>
                <a:spcPct val="150000"/>
              </a:lnSpc>
            </a:pPr>
            <a:r>
              <a:rPr lang="en-US" altLang="ko-KR" sz="3200" dirty="0"/>
              <a:t>(3) </a:t>
            </a:r>
            <a:r>
              <a:rPr lang="ko-KR" altLang="en-US" sz="3200" dirty="0"/>
              <a:t>경험 기반 테스트 </a:t>
            </a:r>
            <a:endParaRPr lang="en-US" altLang="ko-KR" sz="3200" dirty="0"/>
          </a:p>
        </p:txBody>
      </p:sp>
    </p:spTree>
    <p:extLst>
      <p:ext uri="{BB962C8B-B14F-4D97-AF65-F5344CB8AC3E}">
        <p14:creationId xmlns:p14="http://schemas.microsoft.com/office/powerpoint/2010/main" val="2304132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ko-KR" dirty="0" smtClean="0">
                <a:solidFill>
                  <a:srgbClr val="0070C0"/>
                </a:solidFill>
              </a:rPr>
              <a:t>[4]</a:t>
            </a:r>
            <a:r>
              <a:rPr lang="ko-KR" altLang="en-US" dirty="0">
                <a:solidFill>
                  <a:srgbClr val="0070C0"/>
                </a:solidFill>
              </a:rPr>
              <a:t> </a:t>
            </a:r>
            <a:r>
              <a:rPr lang="ko-KR" altLang="en-US" dirty="0" smtClean="0">
                <a:solidFill>
                  <a:srgbClr val="0070C0"/>
                </a:solidFill>
              </a:rPr>
              <a:t>테스트 </a:t>
            </a:r>
            <a:r>
              <a:rPr lang="ko-KR" altLang="en-US" dirty="0">
                <a:solidFill>
                  <a:srgbClr val="0070C0"/>
                </a:solidFill>
              </a:rPr>
              <a:t>케이스와 테스트 </a:t>
            </a:r>
            <a:r>
              <a:rPr lang="ko-KR" altLang="en-US" dirty="0" err="1">
                <a:solidFill>
                  <a:srgbClr val="0070C0"/>
                </a:solidFill>
              </a:rPr>
              <a:t>오라클의</a:t>
            </a:r>
            <a:r>
              <a:rPr lang="ko-KR" altLang="en-US" dirty="0">
                <a:solidFill>
                  <a:srgbClr val="0070C0"/>
                </a:solidFill>
              </a:rPr>
              <a:t> </a:t>
            </a:r>
            <a:r>
              <a:rPr lang="ko-KR" altLang="en-US" dirty="0" smtClean="0">
                <a:solidFill>
                  <a:srgbClr val="0070C0"/>
                </a:solidFill>
              </a:rPr>
              <a:t>이해</a:t>
            </a:r>
            <a:r>
              <a:rPr lang="en-US" altLang="ko-KR" dirty="0" smtClean="0">
                <a:solidFill>
                  <a:srgbClr val="0070C0"/>
                </a:solidFill>
              </a:rPr>
              <a:t>.</a:t>
            </a:r>
          </a:p>
          <a:p>
            <a:pPr lvl="1">
              <a:lnSpc>
                <a:spcPct val="150000"/>
              </a:lnSpc>
            </a:pPr>
            <a:r>
              <a:rPr lang="en-US" altLang="ko-KR" dirty="0"/>
              <a:t>1. </a:t>
            </a:r>
            <a:r>
              <a:rPr lang="ko-KR" altLang="en-US" dirty="0">
                <a:solidFill>
                  <a:srgbClr val="00B0F0"/>
                </a:solidFill>
              </a:rPr>
              <a:t>테스트 </a:t>
            </a:r>
            <a:r>
              <a:rPr lang="ko-KR" altLang="en-US" dirty="0" smtClean="0">
                <a:solidFill>
                  <a:srgbClr val="00B0F0"/>
                </a:solidFill>
              </a:rPr>
              <a:t>케이스 </a:t>
            </a:r>
            <a:r>
              <a:rPr lang="ko-KR" altLang="en-US" dirty="0" smtClean="0"/>
              <a:t>의 </a:t>
            </a:r>
            <a:r>
              <a:rPr lang="ko-KR" altLang="en-US" dirty="0"/>
              <a:t>개념 </a:t>
            </a:r>
            <a:endParaRPr lang="en-US" altLang="ko-KR" dirty="0" smtClean="0"/>
          </a:p>
          <a:p>
            <a:pPr lvl="2">
              <a:lnSpc>
                <a:spcPct val="150000"/>
              </a:lnSpc>
            </a:pPr>
            <a:r>
              <a:rPr lang="ko-KR" altLang="en-US" sz="2800" dirty="0"/>
              <a:t>명세 기반 테스트의 설계 산출물로</a:t>
            </a:r>
            <a:r>
              <a:rPr lang="en-US" altLang="ko-KR" sz="2800" dirty="0"/>
              <a:t>, </a:t>
            </a:r>
            <a:r>
              <a:rPr lang="ko-KR" altLang="en-US" sz="2800" dirty="0"/>
              <a:t>특정한 프로그램의 일부분 또는 경로에 따라 수행하거나</a:t>
            </a:r>
            <a:r>
              <a:rPr lang="en-US" altLang="ko-KR" sz="2800" dirty="0"/>
              <a:t>, </a:t>
            </a:r>
            <a:r>
              <a:rPr lang="ko-KR" altLang="en-US" sz="2800" dirty="0"/>
              <a:t>특정한 요구사항을 준수하는지 확인하기 위해 설계된 입력 값</a:t>
            </a:r>
            <a:r>
              <a:rPr lang="en-US" altLang="ko-KR" sz="2800" dirty="0"/>
              <a:t>, </a:t>
            </a:r>
            <a:r>
              <a:rPr lang="ko-KR" altLang="en-US" sz="2800" dirty="0"/>
              <a:t>실행 조건</a:t>
            </a:r>
            <a:r>
              <a:rPr lang="en-US" altLang="ko-KR" sz="2800" dirty="0"/>
              <a:t>, </a:t>
            </a:r>
            <a:r>
              <a:rPr lang="ko-KR" altLang="en-US" sz="2800" dirty="0"/>
              <a:t>기대 결 과로 구성된 </a:t>
            </a:r>
            <a:r>
              <a:rPr lang="ko-KR" altLang="en-US" sz="2800" dirty="0">
                <a:solidFill>
                  <a:srgbClr val="00B0F0"/>
                </a:solidFill>
              </a:rPr>
              <a:t>테스트 항목의 명세서를 </a:t>
            </a:r>
            <a:r>
              <a:rPr lang="ko-KR" altLang="en-US" sz="2800" dirty="0"/>
              <a:t>말한다</a:t>
            </a:r>
            <a:r>
              <a:rPr lang="en-US" altLang="ko-KR" sz="28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20347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lvl="1"/>
            <a:r>
              <a:rPr lang="en-US" altLang="ko-KR" dirty="0"/>
              <a:t>2. </a:t>
            </a:r>
            <a:r>
              <a:rPr lang="ko-KR" altLang="en-US" dirty="0"/>
              <a:t>테스트 케이스 작성 </a:t>
            </a:r>
            <a:endParaRPr lang="en-US" altLang="ko-KR" dirty="0"/>
          </a:p>
          <a:p>
            <a:pPr lvl="2"/>
            <a:r>
              <a:rPr lang="ko-KR" altLang="en-US" sz="2800" dirty="0"/>
              <a:t>테스트 케이스의 정확성</a:t>
            </a:r>
            <a:r>
              <a:rPr lang="en-US" altLang="ko-KR" sz="2800" dirty="0"/>
              <a:t>, </a:t>
            </a:r>
            <a:r>
              <a:rPr lang="ko-KR" altLang="en-US" sz="2800" dirty="0" err="1"/>
              <a:t>재사용성</a:t>
            </a:r>
            <a:r>
              <a:rPr lang="en-US" altLang="ko-KR" sz="2800" dirty="0"/>
              <a:t>, </a:t>
            </a:r>
            <a:r>
              <a:rPr lang="ko-KR" altLang="en-US" sz="2800" dirty="0"/>
              <a:t>간결성 보장을 위해 아래의 절차에 따라 작성한다</a:t>
            </a:r>
            <a:r>
              <a:rPr lang="en-US" altLang="ko-KR" sz="2800" dirty="0"/>
              <a:t>. </a:t>
            </a:r>
          </a:p>
          <a:p>
            <a:pPr marL="1371600" lvl="3" indent="0">
              <a:buNone/>
            </a:pPr>
            <a:r>
              <a:rPr lang="en-US" altLang="ko-KR" sz="2800" dirty="0"/>
              <a:t>(1) </a:t>
            </a:r>
            <a:r>
              <a:rPr lang="ko-KR" altLang="en-US" sz="2800" dirty="0"/>
              <a:t>테스트 계획 검토 및 자료 확보</a:t>
            </a:r>
            <a:endParaRPr lang="en-US" altLang="ko-KR" sz="2800" dirty="0"/>
          </a:p>
          <a:p>
            <a:pPr marL="1371600" lvl="3" indent="0">
              <a:buNone/>
            </a:pPr>
            <a:r>
              <a:rPr lang="en-US" altLang="ko-KR" sz="2800" dirty="0"/>
              <a:t>(2) </a:t>
            </a:r>
            <a:r>
              <a:rPr lang="ko-KR" altLang="en-US" sz="2800" dirty="0"/>
              <a:t>위험 평가 및 우선순위 결정</a:t>
            </a:r>
            <a:endParaRPr lang="en-US" altLang="ko-KR" sz="2800" dirty="0"/>
          </a:p>
          <a:p>
            <a:pPr marL="1371600" lvl="3" indent="0">
              <a:buNone/>
            </a:pPr>
            <a:r>
              <a:rPr lang="en-US" altLang="ko-KR" sz="2800" dirty="0"/>
              <a:t>(3) </a:t>
            </a:r>
            <a:r>
              <a:rPr lang="ko-KR" altLang="en-US" sz="2800" dirty="0"/>
              <a:t>테스트 요구사항 정의 </a:t>
            </a:r>
            <a:endParaRPr lang="en-US" altLang="ko-KR" sz="2800" dirty="0"/>
          </a:p>
          <a:p>
            <a:pPr marL="1371600" lvl="3" indent="0">
              <a:buNone/>
            </a:pPr>
            <a:r>
              <a:rPr lang="en-US" altLang="ko-KR" sz="2800" dirty="0"/>
              <a:t>(4) </a:t>
            </a:r>
            <a:r>
              <a:rPr lang="ko-KR" altLang="en-US" sz="2800" dirty="0"/>
              <a:t>테스트 구조 설계 및 테스트 방법 결정 </a:t>
            </a:r>
          </a:p>
          <a:p>
            <a:pPr marL="1371600" lvl="3" indent="0">
              <a:buNone/>
            </a:pPr>
            <a:r>
              <a:rPr lang="en-US" altLang="ko-KR" sz="2800" dirty="0"/>
              <a:t>(5) </a:t>
            </a:r>
            <a:r>
              <a:rPr lang="ko-KR" altLang="en-US" sz="2800" dirty="0"/>
              <a:t>테스트 케이스 정의 </a:t>
            </a:r>
          </a:p>
          <a:p>
            <a:pPr marL="1371600" lvl="3" indent="0">
              <a:buNone/>
            </a:pPr>
            <a:r>
              <a:rPr lang="en-US" altLang="ko-KR" sz="2800" dirty="0"/>
              <a:t>(6) </a:t>
            </a:r>
            <a:r>
              <a:rPr lang="ko-KR" altLang="en-US" sz="2800" dirty="0"/>
              <a:t>테스트 케이스 타당성 확인 및 유지 보수 </a:t>
            </a:r>
          </a:p>
          <a:p>
            <a:pPr marL="1371600" lvl="3" indent="0">
              <a:buNone/>
            </a:pPr>
            <a:endParaRPr lang="en-US" altLang="ko-KR" sz="2800" dirty="0"/>
          </a:p>
          <a:p>
            <a:pPr marL="1371600" lvl="3" indent="0">
              <a:buNone/>
            </a:pPr>
            <a:endParaRPr lang="en-US" altLang="ko-KR" sz="2800" dirty="0"/>
          </a:p>
          <a:p>
            <a:pPr marL="0" indent="0">
              <a:buNone/>
            </a:pP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556414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ko-KR" dirty="0"/>
              <a:t>3. </a:t>
            </a:r>
            <a:r>
              <a:rPr lang="ko-KR" altLang="en-US" dirty="0"/>
              <a:t>테스트 </a:t>
            </a:r>
            <a:r>
              <a:rPr lang="ko-KR" altLang="en-US" dirty="0" err="1"/>
              <a:t>오라클의</a:t>
            </a:r>
            <a:r>
              <a:rPr lang="ko-KR" altLang="en-US" dirty="0"/>
              <a:t> </a:t>
            </a:r>
            <a:r>
              <a:rPr lang="ko-KR" altLang="en-US" dirty="0" smtClean="0"/>
              <a:t>개념</a:t>
            </a:r>
            <a:endParaRPr lang="en-US" altLang="ko-KR" dirty="0" smtClean="0"/>
          </a:p>
          <a:p>
            <a:pPr lvl="1">
              <a:lnSpc>
                <a:spcPct val="150000"/>
              </a:lnSpc>
            </a:pPr>
            <a:r>
              <a:rPr lang="en-US" altLang="ko-KR" dirty="0" smtClean="0"/>
              <a:t>(</a:t>
            </a:r>
            <a:r>
              <a:rPr lang="en-US" altLang="ko-KR" dirty="0"/>
              <a:t>1) </a:t>
            </a:r>
            <a:r>
              <a:rPr lang="ko-KR" altLang="en-US" dirty="0"/>
              <a:t>테스트 </a:t>
            </a:r>
            <a:r>
              <a:rPr lang="ko-KR" altLang="en-US" dirty="0" err="1"/>
              <a:t>오라클</a:t>
            </a:r>
            <a:r>
              <a:rPr lang="ko-KR" altLang="en-US" dirty="0"/>
              <a:t> 정의 </a:t>
            </a:r>
            <a:endParaRPr lang="en-US" altLang="ko-KR" dirty="0" smtClean="0"/>
          </a:p>
          <a:p>
            <a:pPr lvl="1">
              <a:lnSpc>
                <a:spcPct val="150000"/>
              </a:lnSpc>
            </a:pPr>
            <a:r>
              <a:rPr lang="ko-KR" altLang="en-US" dirty="0" smtClean="0"/>
              <a:t>테스트의 </a:t>
            </a:r>
            <a:r>
              <a:rPr lang="ko-KR" altLang="en-US" dirty="0"/>
              <a:t>결과가 참인지 거짓인지를 판단하기 위해서 </a:t>
            </a:r>
            <a:r>
              <a:rPr lang="ko-KR" altLang="en-US" dirty="0">
                <a:solidFill>
                  <a:srgbClr val="FF0000"/>
                </a:solidFill>
              </a:rPr>
              <a:t>사전에 정의된 참 값을 </a:t>
            </a:r>
            <a:r>
              <a:rPr lang="ko-KR" altLang="en-US" dirty="0" smtClean="0">
                <a:solidFill>
                  <a:srgbClr val="FF0000"/>
                </a:solidFill>
              </a:rPr>
              <a:t>입력하여 </a:t>
            </a:r>
            <a:r>
              <a:rPr lang="ko-KR" altLang="en-US" dirty="0">
                <a:solidFill>
                  <a:srgbClr val="FF0000"/>
                </a:solidFill>
              </a:rPr>
              <a:t>비교하는 기법 및 활동</a:t>
            </a:r>
            <a:r>
              <a:rPr lang="ko-KR" altLang="en-US" dirty="0"/>
              <a:t>을 말한다</a:t>
            </a:r>
            <a:r>
              <a:rPr lang="en-US" altLang="ko-KR" dirty="0"/>
              <a:t>. </a:t>
            </a:r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2565797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Index</a:t>
            </a:r>
            <a:endParaRPr lang="ko-KR" altLang="en-US" dirty="0"/>
          </a:p>
        </p:txBody>
      </p:sp>
      <p:sp>
        <p:nvSpPr>
          <p:cNvPr id="4" name="내용 개체 틀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en-US" altLang="ko-KR" sz="3200" dirty="0"/>
              <a:t>1.</a:t>
            </a:r>
            <a:r>
              <a:rPr lang="ko-KR" altLang="en-US" sz="3200" dirty="0"/>
              <a:t> 애플리케이션 테스트 케이스 작성 </a:t>
            </a:r>
            <a:endParaRPr lang="en-US" altLang="ko-KR" sz="3200" dirty="0"/>
          </a:p>
          <a:p>
            <a:pPr>
              <a:lnSpc>
                <a:spcPct val="200000"/>
              </a:lnSpc>
            </a:pPr>
            <a:r>
              <a:rPr lang="en-US" altLang="ko-KR" sz="3200" dirty="0"/>
              <a:t>2. </a:t>
            </a:r>
            <a:r>
              <a:rPr lang="ko-KR" altLang="en-US" sz="3200" dirty="0"/>
              <a:t>애플리케이션 테스트 시나리오 작성</a:t>
            </a:r>
            <a:endParaRPr lang="en-US" altLang="ko-KR" sz="3200" dirty="0"/>
          </a:p>
          <a:p>
            <a:pPr>
              <a:lnSpc>
                <a:spcPct val="200000"/>
              </a:lnSpc>
            </a:pPr>
            <a:r>
              <a:rPr lang="en-US" altLang="ko-KR" sz="3200" dirty="0"/>
              <a:t>3.</a:t>
            </a:r>
            <a:r>
              <a:rPr lang="ko-KR" altLang="en-US" sz="3200" dirty="0"/>
              <a:t> 애플리케이션 통합 테스트 수행</a:t>
            </a:r>
            <a:endParaRPr lang="en-US" altLang="ko-KR" sz="3200" dirty="0"/>
          </a:p>
        </p:txBody>
      </p:sp>
    </p:spTree>
    <p:extLst>
      <p:ext uri="{BB962C8B-B14F-4D97-AF65-F5344CB8AC3E}">
        <p14:creationId xmlns:p14="http://schemas.microsoft.com/office/powerpoint/2010/main" val="3944888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1">
              <a:lnSpc>
                <a:spcPct val="120000"/>
              </a:lnSpc>
            </a:pPr>
            <a:r>
              <a:rPr lang="en-US" altLang="ko-KR" dirty="0"/>
              <a:t>(2) </a:t>
            </a:r>
            <a:r>
              <a:rPr lang="ko-KR" altLang="en-US" dirty="0"/>
              <a:t>테스트 </a:t>
            </a:r>
            <a:r>
              <a:rPr lang="ko-KR" altLang="en-US" dirty="0" err="1"/>
              <a:t>오라클</a:t>
            </a:r>
            <a:r>
              <a:rPr lang="ko-KR" altLang="en-US" dirty="0"/>
              <a:t> 유형 </a:t>
            </a:r>
            <a:endParaRPr lang="en-US" altLang="ko-KR" dirty="0"/>
          </a:p>
          <a:p>
            <a:pPr lvl="2">
              <a:lnSpc>
                <a:spcPct val="120000"/>
              </a:lnSpc>
            </a:pPr>
            <a:r>
              <a:rPr lang="en-US" altLang="ko-KR" dirty="0">
                <a:solidFill>
                  <a:srgbClr val="00B0F0"/>
                </a:solidFill>
              </a:rPr>
              <a:t>(</a:t>
            </a:r>
            <a:r>
              <a:rPr lang="ko-KR" altLang="en-US" dirty="0">
                <a:solidFill>
                  <a:srgbClr val="00B0F0"/>
                </a:solidFill>
              </a:rPr>
              <a:t>가</a:t>
            </a:r>
            <a:r>
              <a:rPr lang="en-US" altLang="ko-KR" dirty="0">
                <a:solidFill>
                  <a:srgbClr val="00B0F0"/>
                </a:solidFill>
              </a:rPr>
              <a:t>) </a:t>
            </a:r>
            <a:r>
              <a:rPr lang="ko-KR" altLang="en-US" dirty="0">
                <a:solidFill>
                  <a:srgbClr val="00B0F0"/>
                </a:solidFill>
              </a:rPr>
              <a:t>참</a:t>
            </a:r>
            <a:r>
              <a:rPr lang="en-US" altLang="ko-KR" dirty="0">
                <a:solidFill>
                  <a:srgbClr val="00B0F0"/>
                </a:solidFill>
              </a:rPr>
              <a:t>(True) </a:t>
            </a:r>
            <a:r>
              <a:rPr lang="ko-KR" altLang="en-US" dirty="0" err="1">
                <a:solidFill>
                  <a:srgbClr val="00B0F0"/>
                </a:solidFill>
              </a:rPr>
              <a:t>오라클</a:t>
            </a:r>
            <a:r>
              <a:rPr lang="ko-KR" altLang="en-US" dirty="0">
                <a:solidFill>
                  <a:srgbClr val="00B0F0"/>
                </a:solidFill>
              </a:rPr>
              <a:t> </a:t>
            </a:r>
            <a:endParaRPr lang="en-US" altLang="ko-KR" dirty="0">
              <a:solidFill>
                <a:srgbClr val="00B0F0"/>
              </a:solidFill>
            </a:endParaRPr>
          </a:p>
          <a:p>
            <a:pPr lvl="2">
              <a:lnSpc>
                <a:spcPct val="120000"/>
              </a:lnSpc>
            </a:pPr>
            <a:r>
              <a:rPr lang="ko-KR" altLang="en-US" dirty="0"/>
              <a:t>모든 입력 값에 대하여 기대하는 결과를 생성함으로써 발생된 오류를 모두 검출할 수 있는 </a:t>
            </a:r>
            <a:r>
              <a:rPr lang="ko-KR" altLang="en-US" dirty="0" err="1"/>
              <a:t>오라클이다</a:t>
            </a:r>
            <a:r>
              <a:rPr lang="en-US" altLang="ko-KR" dirty="0"/>
              <a:t>. </a:t>
            </a:r>
          </a:p>
          <a:p>
            <a:pPr lvl="2">
              <a:lnSpc>
                <a:spcPct val="120000"/>
              </a:lnSpc>
            </a:pPr>
            <a:r>
              <a:rPr lang="en-US" altLang="ko-KR" dirty="0">
                <a:solidFill>
                  <a:srgbClr val="00B0F0"/>
                </a:solidFill>
              </a:rPr>
              <a:t>(</a:t>
            </a:r>
            <a:r>
              <a:rPr lang="ko-KR" altLang="en-US" dirty="0">
                <a:solidFill>
                  <a:srgbClr val="00B0F0"/>
                </a:solidFill>
              </a:rPr>
              <a:t>나</a:t>
            </a:r>
            <a:r>
              <a:rPr lang="en-US" altLang="ko-KR" dirty="0">
                <a:solidFill>
                  <a:srgbClr val="00B0F0"/>
                </a:solidFill>
              </a:rPr>
              <a:t>) </a:t>
            </a:r>
            <a:r>
              <a:rPr lang="ko-KR" altLang="en-US" dirty="0">
                <a:solidFill>
                  <a:srgbClr val="00B0F0"/>
                </a:solidFill>
              </a:rPr>
              <a:t>샘플링</a:t>
            </a:r>
            <a:r>
              <a:rPr lang="en-US" altLang="ko-KR" dirty="0">
                <a:solidFill>
                  <a:srgbClr val="00B0F0"/>
                </a:solidFill>
              </a:rPr>
              <a:t>(Sampling) </a:t>
            </a:r>
            <a:r>
              <a:rPr lang="ko-KR" altLang="en-US" dirty="0" err="1">
                <a:solidFill>
                  <a:srgbClr val="00B0F0"/>
                </a:solidFill>
              </a:rPr>
              <a:t>오라클</a:t>
            </a:r>
            <a:r>
              <a:rPr lang="ko-KR" altLang="en-US" dirty="0">
                <a:solidFill>
                  <a:srgbClr val="00B0F0"/>
                </a:solidFill>
              </a:rPr>
              <a:t> </a:t>
            </a:r>
            <a:endParaRPr lang="en-US" altLang="ko-KR" dirty="0">
              <a:solidFill>
                <a:srgbClr val="00B0F0"/>
              </a:solidFill>
            </a:endParaRPr>
          </a:p>
          <a:p>
            <a:pPr lvl="2">
              <a:lnSpc>
                <a:spcPct val="120000"/>
              </a:lnSpc>
            </a:pPr>
            <a:r>
              <a:rPr lang="ko-KR" altLang="en-US" dirty="0"/>
              <a:t>특정한 몇 개의 입력 값에 대해서만 기대하는 결과를 제공해 주는 </a:t>
            </a:r>
            <a:r>
              <a:rPr lang="ko-KR" altLang="en-US" dirty="0" err="1"/>
              <a:t>오라클이다</a:t>
            </a:r>
            <a:r>
              <a:rPr lang="en-US" altLang="ko-KR" dirty="0"/>
              <a:t>. </a:t>
            </a:r>
          </a:p>
          <a:p>
            <a:pPr lvl="2">
              <a:lnSpc>
                <a:spcPct val="120000"/>
              </a:lnSpc>
            </a:pPr>
            <a:r>
              <a:rPr lang="en-US" altLang="ko-KR" dirty="0" smtClean="0">
                <a:solidFill>
                  <a:srgbClr val="00B0F0"/>
                </a:solidFill>
              </a:rPr>
              <a:t>(</a:t>
            </a:r>
            <a:r>
              <a:rPr lang="ko-KR" altLang="en-US" dirty="0">
                <a:solidFill>
                  <a:srgbClr val="00B0F0"/>
                </a:solidFill>
              </a:rPr>
              <a:t>다</a:t>
            </a:r>
            <a:r>
              <a:rPr lang="en-US" altLang="ko-KR" dirty="0">
                <a:solidFill>
                  <a:srgbClr val="00B0F0"/>
                </a:solidFill>
              </a:rPr>
              <a:t>) </a:t>
            </a:r>
            <a:r>
              <a:rPr lang="ko-KR" altLang="en-US" dirty="0" err="1">
                <a:solidFill>
                  <a:srgbClr val="00B0F0"/>
                </a:solidFill>
              </a:rPr>
              <a:t>휴리스틱</a:t>
            </a:r>
            <a:r>
              <a:rPr lang="en-US" altLang="ko-KR" dirty="0">
                <a:solidFill>
                  <a:srgbClr val="00B0F0"/>
                </a:solidFill>
              </a:rPr>
              <a:t>(Heuristic) </a:t>
            </a:r>
            <a:r>
              <a:rPr lang="ko-KR" altLang="en-US" dirty="0" err="1">
                <a:solidFill>
                  <a:srgbClr val="00B0F0"/>
                </a:solidFill>
              </a:rPr>
              <a:t>오라클</a:t>
            </a:r>
            <a:r>
              <a:rPr lang="ko-KR" altLang="en-US" dirty="0">
                <a:solidFill>
                  <a:srgbClr val="00B0F0"/>
                </a:solidFill>
              </a:rPr>
              <a:t> </a:t>
            </a:r>
            <a:endParaRPr lang="en-US" altLang="ko-KR" dirty="0" smtClean="0">
              <a:solidFill>
                <a:srgbClr val="00B0F0"/>
              </a:solidFill>
            </a:endParaRPr>
          </a:p>
          <a:p>
            <a:pPr lvl="2">
              <a:lnSpc>
                <a:spcPct val="120000"/>
              </a:lnSpc>
            </a:pPr>
            <a:r>
              <a:rPr lang="ko-KR" altLang="en-US" dirty="0" smtClean="0"/>
              <a:t>샘플링 </a:t>
            </a:r>
            <a:r>
              <a:rPr lang="ko-KR" altLang="en-US" dirty="0" err="1"/>
              <a:t>오라클을</a:t>
            </a:r>
            <a:r>
              <a:rPr lang="ko-KR" altLang="en-US" dirty="0"/>
              <a:t> 개선한 </a:t>
            </a:r>
            <a:r>
              <a:rPr lang="ko-KR" altLang="en-US" dirty="0" err="1"/>
              <a:t>오라클로</a:t>
            </a:r>
            <a:r>
              <a:rPr lang="en-US" altLang="ko-KR" dirty="0"/>
              <a:t>, </a:t>
            </a:r>
            <a:r>
              <a:rPr lang="ko-KR" altLang="en-US" dirty="0"/>
              <a:t>특정 입력 값에 대해 올바른 결과를 제공하고</a:t>
            </a:r>
            <a:r>
              <a:rPr lang="en-US" altLang="ko-KR" dirty="0"/>
              <a:t>, </a:t>
            </a:r>
            <a:r>
              <a:rPr lang="ko-KR" altLang="en-US" dirty="0"/>
              <a:t>나머지 값들에 대해서는 </a:t>
            </a:r>
            <a:r>
              <a:rPr lang="ko-KR" altLang="en-US" dirty="0" err="1"/>
              <a:t>휴리스틱</a:t>
            </a:r>
            <a:r>
              <a:rPr lang="en-US" altLang="ko-KR" dirty="0"/>
              <a:t>(</a:t>
            </a:r>
            <a:r>
              <a:rPr lang="ko-KR" altLang="en-US" dirty="0"/>
              <a:t>추정</a:t>
            </a:r>
            <a:r>
              <a:rPr lang="en-US" altLang="ko-KR" dirty="0"/>
              <a:t>)</a:t>
            </a:r>
            <a:r>
              <a:rPr lang="ko-KR" altLang="en-US" dirty="0"/>
              <a:t>으로 처리하는 </a:t>
            </a:r>
            <a:r>
              <a:rPr lang="ko-KR" altLang="en-US" dirty="0" err="1"/>
              <a:t>오라클이다</a:t>
            </a:r>
            <a:r>
              <a:rPr lang="en-US" altLang="ko-KR" dirty="0"/>
              <a:t>. </a:t>
            </a:r>
          </a:p>
          <a:p>
            <a:pPr lvl="2">
              <a:lnSpc>
                <a:spcPct val="120000"/>
              </a:lnSpc>
            </a:pPr>
            <a:r>
              <a:rPr lang="en-US" altLang="ko-KR" dirty="0">
                <a:solidFill>
                  <a:srgbClr val="00B0F0"/>
                </a:solidFill>
              </a:rPr>
              <a:t>(</a:t>
            </a:r>
            <a:r>
              <a:rPr lang="ko-KR" altLang="en-US" dirty="0">
                <a:solidFill>
                  <a:srgbClr val="00B0F0"/>
                </a:solidFill>
              </a:rPr>
              <a:t>라</a:t>
            </a:r>
            <a:r>
              <a:rPr lang="en-US" altLang="ko-KR" dirty="0">
                <a:solidFill>
                  <a:srgbClr val="00B0F0"/>
                </a:solidFill>
              </a:rPr>
              <a:t>) </a:t>
            </a:r>
            <a:r>
              <a:rPr lang="ko-KR" altLang="en-US" dirty="0">
                <a:solidFill>
                  <a:srgbClr val="00B0F0"/>
                </a:solidFill>
              </a:rPr>
              <a:t>일관성 검사</a:t>
            </a:r>
            <a:r>
              <a:rPr lang="en-US" altLang="ko-KR" dirty="0">
                <a:solidFill>
                  <a:srgbClr val="00B0F0"/>
                </a:solidFill>
              </a:rPr>
              <a:t>(Consistent) </a:t>
            </a:r>
            <a:r>
              <a:rPr lang="ko-KR" altLang="en-US" dirty="0" err="1" smtClean="0">
                <a:solidFill>
                  <a:srgbClr val="00B0F0"/>
                </a:solidFill>
              </a:rPr>
              <a:t>오라클</a:t>
            </a:r>
            <a:r>
              <a:rPr lang="ko-KR" altLang="en-US" dirty="0" smtClean="0">
                <a:solidFill>
                  <a:srgbClr val="00B0F0"/>
                </a:solidFill>
              </a:rPr>
              <a:t> </a:t>
            </a:r>
            <a:endParaRPr lang="en-US" altLang="ko-KR" dirty="0" smtClean="0">
              <a:solidFill>
                <a:srgbClr val="00B0F0"/>
              </a:solidFill>
            </a:endParaRPr>
          </a:p>
          <a:p>
            <a:pPr lvl="2">
              <a:lnSpc>
                <a:spcPct val="120000"/>
              </a:lnSpc>
            </a:pPr>
            <a:r>
              <a:rPr lang="ko-KR" altLang="en-US" dirty="0" smtClean="0"/>
              <a:t>애플리케이션 </a:t>
            </a:r>
            <a:r>
              <a:rPr lang="ko-KR" altLang="en-US" dirty="0"/>
              <a:t>변경이 있을 때</a:t>
            </a:r>
            <a:r>
              <a:rPr lang="en-US" altLang="ko-KR" dirty="0"/>
              <a:t>, </a:t>
            </a:r>
            <a:r>
              <a:rPr lang="ko-KR" altLang="en-US" dirty="0"/>
              <a:t>수행 전과 후의 결과 값이 동일한지 확인하는 오라 </a:t>
            </a:r>
            <a:r>
              <a:rPr lang="ko-KR" altLang="en-US" dirty="0" err="1"/>
              <a:t>클이다</a:t>
            </a:r>
            <a:r>
              <a:rPr lang="en-US" altLang="ko-KR" dirty="0" smtClean="0"/>
              <a:t>.</a:t>
            </a:r>
          </a:p>
          <a:p>
            <a:pPr lvl="2">
              <a:lnSpc>
                <a:spcPct val="150000"/>
              </a:lnSpc>
            </a:pPr>
            <a:endParaRPr lang="en-US" altLang="ko-KR" dirty="0"/>
          </a:p>
          <a:p>
            <a:pPr>
              <a:lnSpc>
                <a:spcPct val="150000"/>
              </a:lnSpc>
            </a:pP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23247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altLang="ko-KR" dirty="0"/>
              <a:t>(3) </a:t>
            </a:r>
            <a:r>
              <a:rPr lang="ko-KR" altLang="en-US" dirty="0" err="1"/>
              <a:t>오라클</a:t>
            </a:r>
            <a:r>
              <a:rPr lang="ko-KR" altLang="en-US" dirty="0"/>
              <a:t> 적용 방안 </a:t>
            </a: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rgbClr val="00B0F0"/>
                </a:solidFill>
              </a:rPr>
              <a:t>참 </a:t>
            </a:r>
            <a:r>
              <a:rPr lang="ko-KR" altLang="en-US" dirty="0" err="1">
                <a:solidFill>
                  <a:srgbClr val="00B0F0"/>
                </a:solidFill>
              </a:rPr>
              <a:t>오라클은</a:t>
            </a:r>
            <a:r>
              <a:rPr lang="ko-KR" altLang="en-US" dirty="0">
                <a:solidFill>
                  <a:srgbClr val="00B0F0"/>
                </a:solidFill>
              </a:rPr>
              <a:t> </a:t>
            </a:r>
            <a:r>
              <a:rPr lang="ko-KR" altLang="en-US" dirty="0"/>
              <a:t>주로 항공기</a:t>
            </a:r>
            <a:r>
              <a:rPr lang="en-US" altLang="ko-KR" dirty="0"/>
              <a:t>, </a:t>
            </a:r>
            <a:r>
              <a:rPr lang="ko-KR" altLang="en-US" dirty="0" err="1"/>
              <a:t>임베디드</a:t>
            </a:r>
            <a:r>
              <a:rPr lang="en-US" altLang="ko-KR" dirty="0"/>
              <a:t>, </a:t>
            </a:r>
            <a:r>
              <a:rPr lang="ko-KR" altLang="en-US" dirty="0"/>
              <a:t>발전소 소프트웨어 등 미션 </a:t>
            </a:r>
            <a:r>
              <a:rPr lang="ko-KR" altLang="en-US" dirty="0" err="1"/>
              <a:t>크리티컬한</a:t>
            </a:r>
            <a:r>
              <a:rPr lang="ko-KR" altLang="en-US" dirty="0"/>
              <a:t> 업무에 적용 하고</a:t>
            </a:r>
            <a:r>
              <a:rPr lang="en-US" altLang="ko-KR" dirty="0"/>
              <a:t>, </a:t>
            </a:r>
            <a:r>
              <a:rPr lang="ko-KR" altLang="en-US" dirty="0">
                <a:solidFill>
                  <a:srgbClr val="00B0F0"/>
                </a:solidFill>
              </a:rPr>
              <a:t>샘플링</a:t>
            </a:r>
            <a:r>
              <a:rPr lang="en-US" altLang="ko-KR" dirty="0">
                <a:solidFill>
                  <a:srgbClr val="00B0F0"/>
                </a:solidFill>
              </a:rPr>
              <a:t>/</a:t>
            </a:r>
            <a:r>
              <a:rPr lang="ko-KR" altLang="en-US" dirty="0">
                <a:solidFill>
                  <a:srgbClr val="00B0F0"/>
                </a:solidFill>
              </a:rPr>
              <a:t>추정 </a:t>
            </a:r>
            <a:r>
              <a:rPr lang="ko-KR" altLang="en-US" dirty="0" err="1">
                <a:solidFill>
                  <a:srgbClr val="00B0F0"/>
                </a:solidFill>
              </a:rPr>
              <a:t>오라클은</a:t>
            </a:r>
            <a:r>
              <a:rPr lang="ko-KR" altLang="en-US" dirty="0">
                <a:solidFill>
                  <a:srgbClr val="00B0F0"/>
                </a:solidFill>
              </a:rPr>
              <a:t> </a:t>
            </a:r>
            <a:r>
              <a:rPr lang="ko-KR" altLang="en-US" dirty="0"/>
              <a:t>일반</a:t>
            </a:r>
            <a:r>
              <a:rPr lang="en-US" altLang="ko-KR" dirty="0"/>
              <a:t>, </a:t>
            </a:r>
            <a:r>
              <a:rPr lang="ko-KR" altLang="en-US" dirty="0"/>
              <a:t>업무용</a:t>
            </a:r>
            <a:r>
              <a:rPr lang="en-US" altLang="ko-KR" dirty="0"/>
              <a:t>, </a:t>
            </a:r>
            <a:r>
              <a:rPr lang="ko-KR" altLang="en-US" dirty="0"/>
              <a:t>게임</a:t>
            </a:r>
            <a:r>
              <a:rPr lang="en-US" altLang="ko-KR" dirty="0"/>
              <a:t>, </a:t>
            </a:r>
            <a:r>
              <a:rPr lang="ko-KR" altLang="en-US" dirty="0"/>
              <a:t>오락 등의 일반적인 업무에 적용한다</a:t>
            </a:r>
          </a:p>
        </p:txBody>
      </p:sp>
    </p:spTree>
    <p:extLst>
      <p:ext uri="{BB962C8B-B14F-4D97-AF65-F5344CB8AC3E}">
        <p14:creationId xmlns:p14="http://schemas.microsoft.com/office/powerpoint/2010/main" val="331212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/>
              <a:t>2. </a:t>
            </a:r>
            <a:r>
              <a:rPr lang="ko-KR" altLang="en-US" dirty="0"/>
              <a:t>애플리케이션 테스트 시나리오 작성</a:t>
            </a:r>
            <a:r>
              <a:rPr lang="en-US" altLang="ko-KR" dirty="0"/>
              <a:t> 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[1]</a:t>
            </a:r>
            <a:r>
              <a:rPr lang="ko-KR" altLang="en-US" dirty="0"/>
              <a:t> 테스트 시나리오의 </a:t>
            </a:r>
            <a:r>
              <a:rPr lang="ko-KR" altLang="en-US" dirty="0" smtClean="0"/>
              <a:t>이해</a:t>
            </a:r>
            <a:endParaRPr lang="en-US" altLang="ko-KR" dirty="0" smtClean="0"/>
          </a:p>
          <a:p>
            <a:pPr lvl="1"/>
            <a:r>
              <a:rPr lang="en-US" altLang="ko-KR" sz="2800" dirty="0"/>
              <a:t>1. </a:t>
            </a:r>
            <a:r>
              <a:rPr lang="ko-KR" altLang="en-US" sz="2800" dirty="0"/>
              <a:t>테스트 시나리오의 개념 </a:t>
            </a:r>
            <a:endParaRPr lang="en-US" altLang="ko-KR" sz="2800" dirty="0"/>
          </a:p>
          <a:p>
            <a:pPr lvl="1"/>
            <a:r>
              <a:rPr lang="en-US" altLang="ko-KR" sz="2800" dirty="0"/>
              <a:t>(1) </a:t>
            </a:r>
            <a:r>
              <a:rPr lang="ko-KR" altLang="en-US" sz="2800" dirty="0"/>
              <a:t>테스트 시나리오의 정의 </a:t>
            </a:r>
            <a:endParaRPr lang="en-US" altLang="ko-KR" sz="2800" dirty="0"/>
          </a:p>
          <a:p>
            <a:pPr lvl="2"/>
            <a:r>
              <a:rPr lang="ko-KR" altLang="en-US" sz="2800" dirty="0">
                <a:solidFill>
                  <a:srgbClr val="00B0F0"/>
                </a:solidFill>
              </a:rPr>
              <a:t>테스트 수행을 위한 여러 테스트 케이스의 집합으로서</a:t>
            </a:r>
            <a:r>
              <a:rPr lang="en-US" altLang="ko-KR" sz="2800" dirty="0"/>
              <a:t>, </a:t>
            </a:r>
            <a:r>
              <a:rPr lang="ko-KR" altLang="en-US" sz="2800" dirty="0"/>
              <a:t>테스트 케이스의 동작 순서를 기술한 문서이며 테스트를 위한 절차를 명세한 문서이다</a:t>
            </a:r>
            <a:r>
              <a:rPr lang="en-US" altLang="ko-KR" sz="2800" dirty="0"/>
              <a:t>. </a:t>
            </a:r>
          </a:p>
          <a:p>
            <a:pPr lvl="1"/>
            <a:r>
              <a:rPr lang="en-US" altLang="ko-KR" sz="2800" dirty="0"/>
              <a:t>(2) </a:t>
            </a:r>
            <a:r>
              <a:rPr lang="ko-KR" altLang="en-US" sz="2800" dirty="0"/>
              <a:t>테스트 시나리오의 필요성 </a:t>
            </a:r>
            <a:endParaRPr lang="en-US" altLang="ko-KR" sz="2800" dirty="0"/>
          </a:p>
          <a:p>
            <a:pPr lvl="2"/>
            <a:r>
              <a:rPr lang="ko-KR" altLang="en-US" sz="2800" dirty="0"/>
              <a:t>테스트 수행 절차를 미리 정함으로써 설계 단계에서 중요시되던 요구사항이나 대안 흐름과 같은 </a:t>
            </a:r>
            <a:r>
              <a:rPr lang="ko-KR" altLang="en-US" sz="2800" dirty="0">
                <a:solidFill>
                  <a:srgbClr val="00B0F0"/>
                </a:solidFill>
              </a:rPr>
              <a:t>테스트 항목을 빠짐없이 테스트하기 위함이다</a:t>
            </a:r>
            <a:r>
              <a:rPr lang="en-US" altLang="ko-KR" sz="2800" dirty="0">
                <a:solidFill>
                  <a:srgbClr val="00B0F0"/>
                </a:solidFill>
              </a:rPr>
              <a:t>.</a:t>
            </a:r>
            <a:endParaRPr lang="ko-KR" altLang="en-US" sz="28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1932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en-US" altLang="ko-KR" dirty="0"/>
              <a:t>2. </a:t>
            </a:r>
            <a:r>
              <a:rPr lang="ko-KR" altLang="en-US" dirty="0"/>
              <a:t>테스트 시나리오 작성 시 </a:t>
            </a:r>
            <a:r>
              <a:rPr lang="ko-KR" altLang="en-US" dirty="0">
                <a:solidFill>
                  <a:srgbClr val="00B0F0"/>
                </a:solidFill>
              </a:rPr>
              <a:t>유의점 </a:t>
            </a:r>
            <a:endParaRPr lang="en-US" altLang="ko-KR" dirty="0" smtClean="0">
              <a:solidFill>
                <a:srgbClr val="00B0F0"/>
              </a:solidFill>
            </a:endParaRPr>
          </a:p>
          <a:p>
            <a:pPr lvl="2"/>
            <a:r>
              <a:rPr lang="en-US" altLang="ko-KR" sz="2800" dirty="0"/>
              <a:t>(1) </a:t>
            </a:r>
            <a:r>
              <a:rPr lang="ko-KR" altLang="en-US" sz="2800" dirty="0"/>
              <a:t>테스트 시나리오 분리 작성 </a:t>
            </a:r>
            <a:endParaRPr lang="en-US" altLang="ko-KR" sz="2800" dirty="0"/>
          </a:p>
          <a:p>
            <a:pPr lvl="3"/>
            <a:r>
              <a:rPr lang="ko-KR" altLang="en-US" sz="2800" dirty="0"/>
              <a:t>테스트 항목을 하나의 시나리오에 모두 작성하지 않고</a:t>
            </a:r>
            <a:r>
              <a:rPr lang="en-US" altLang="ko-KR" sz="2800" dirty="0"/>
              <a:t>, </a:t>
            </a:r>
            <a:r>
              <a:rPr lang="ko-KR" altLang="en-US" sz="2800" dirty="0" err="1"/>
              <a:t>시스템별</a:t>
            </a:r>
            <a:r>
              <a:rPr lang="en-US" altLang="ko-KR" sz="2800" dirty="0"/>
              <a:t>, </a:t>
            </a:r>
            <a:r>
              <a:rPr lang="ko-KR" altLang="en-US" sz="2800" dirty="0" err="1"/>
              <a:t>모듈별</a:t>
            </a:r>
            <a:r>
              <a:rPr lang="en-US" altLang="ko-KR" sz="2800" dirty="0"/>
              <a:t>, </a:t>
            </a:r>
            <a:r>
              <a:rPr lang="ko-KR" altLang="en-US" sz="2800" dirty="0"/>
              <a:t>항목별 테스트 시나리오를 분리하여 작성한다</a:t>
            </a:r>
            <a:r>
              <a:rPr lang="en-US" altLang="ko-KR" sz="2800" dirty="0"/>
              <a:t>. </a:t>
            </a:r>
          </a:p>
          <a:p>
            <a:pPr lvl="2"/>
            <a:r>
              <a:rPr lang="en-US" altLang="ko-KR" sz="2800" dirty="0"/>
              <a:t>(2) </a:t>
            </a:r>
            <a:r>
              <a:rPr lang="ko-KR" altLang="en-US" sz="2800" dirty="0"/>
              <a:t>고객의 요구사항과 설계 문서 등을 토대로 테스트 시나리오를 작성한다</a:t>
            </a:r>
            <a:r>
              <a:rPr lang="en-US" altLang="ko-KR" sz="2800" dirty="0"/>
              <a:t>. </a:t>
            </a:r>
          </a:p>
          <a:p>
            <a:pPr lvl="2"/>
            <a:r>
              <a:rPr lang="en-US" altLang="ko-KR" sz="2800" dirty="0"/>
              <a:t>(3) </a:t>
            </a:r>
            <a:r>
              <a:rPr lang="ko-KR" altLang="en-US" sz="2800" dirty="0"/>
              <a:t>각 테스트 항목은 </a:t>
            </a:r>
            <a:r>
              <a:rPr lang="ko-KR" altLang="en-US" sz="2800" dirty="0" err="1"/>
              <a:t>식별자</a:t>
            </a:r>
            <a:r>
              <a:rPr lang="ko-KR" altLang="en-US" sz="2800" dirty="0"/>
              <a:t> 번호</a:t>
            </a:r>
            <a:r>
              <a:rPr lang="en-US" altLang="ko-KR" sz="2800" dirty="0"/>
              <a:t>, </a:t>
            </a:r>
            <a:r>
              <a:rPr lang="ko-KR" altLang="en-US" sz="2800" dirty="0"/>
              <a:t>순서 번호</a:t>
            </a:r>
            <a:r>
              <a:rPr lang="en-US" altLang="ko-KR" sz="2800" dirty="0"/>
              <a:t>, </a:t>
            </a:r>
            <a:r>
              <a:rPr lang="ko-KR" altLang="en-US" sz="2800" dirty="0"/>
              <a:t>테스트 데이터</a:t>
            </a:r>
            <a:r>
              <a:rPr lang="en-US" altLang="ko-KR" sz="2800" dirty="0"/>
              <a:t>, </a:t>
            </a:r>
            <a:r>
              <a:rPr lang="ko-KR" altLang="en-US" sz="2800" dirty="0"/>
              <a:t>테스트 케이스</a:t>
            </a:r>
            <a:r>
              <a:rPr lang="en-US" altLang="ko-KR" sz="2800" dirty="0"/>
              <a:t>, </a:t>
            </a:r>
            <a:r>
              <a:rPr lang="ko-KR" altLang="en-US" sz="2800" dirty="0"/>
              <a:t>예상 결 과</a:t>
            </a:r>
            <a:r>
              <a:rPr lang="en-US" altLang="ko-KR" sz="2800" dirty="0"/>
              <a:t>, </a:t>
            </a:r>
            <a:r>
              <a:rPr lang="ko-KR" altLang="en-US" sz="2800" dirty="0"/>
              <a:t>확인 등의 항목을 포함하여 작성한다</a:t>
            </a:r>
            <a:r>
              <a:rPr lang="en-US" altLang="ko-KR" sz="2800" dirty="0"/>
              <a:t>.</a:t>
            </a:r>
            <a:endParaRPr lang="ko-KR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849600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ko-KR" dirty="0" smtClean="0"/>
              <a:t>[2]</a:t>
            </a:r>
            <a:r>
              <a:rPr lang="ko-KR" altLang="en-US" dirty="0"/>
              <a:t> 테스트 환경 구축의 </a:t>
            </a:r>
            <a:r>
              <a:rPr lang="ko-KR" altLang="en-US" dirty="0" smtClean="0"/>
              <a:t>이해</a:t>
            </a:r>
            <a:endParaRPr lang="en-US" altLang="ko-KR" dirty="0" smtClean="0"/>
          </a:p>
          <a:p>
            <a:pPr lvl="1">
              <a:lnSpc>
                <a:spcPct val="150000"/>
              </a:lnSpc>
            </a:pPr>
            <a:r>
              <a:rPr lang="en-US" altLang="ko-KR" dirty="0"/>
              <a:t>1. </a:t>
            </a:r>
            <a:r>
              <a:rPr lang="ko-KR" altLang="en-US" dirty="0"/>
              <a:t>테스트 환경 구축의 개념 </a:t>
            </a:r>
            <a:endParaRPr lang="en-US" altLang="ko-KR" dirty="0" smtClean="0"/>
          </a:p>
          <a:p>
            <a:pPr lvl="2">
              <a:lnSpc>
                <a:spcPct val="150000"/>
              </a:lnSpc>
            </a:pPr>
            <a:r>
              <a:rPr lang="ko-KR" altLang="en-US" sz="2800" dirty="0"/>
              <a:t>개발된 응용 소프트웨어가 실제 운영 시스템에서 정상적으로 작동하는지 테스트할 수 있도록 하기 위하여 </a:t>
            </a:r>
            <a:r>
              <a:rPr lang="ko-KR" altLang="en-US" sz="2800" dirty="0">
                <a:solidFill>
                  <a:srgbClr val="00B0F0"/>
                </a:solidFill>
              </a:rPr>
              <a:t>실제 운영 시스템과 동일 또는 유사한 사양의 하드웨어</a:t>
            </a:r>
            <a:r>
              <a:rPr lang="en-US" altLang="ko-KR" sz="2800" dirty="0">
                <a:solidFill>
                  <a:srgbClr val="00B0F0"/>
                </a:solidFill>
              </a:rPr>
              <a:t>, </a:t>
            </a:r>
            <a:r>
              <a:rPr lang="ko-KR" altLang="en-US" sz="2800" dirty="0">
                <a:solidFill>
                  <a:srgbClr val="00B0F0"/>
                </a:solidFill>
              </a:rPr>
              <a:t>소프트웨어</a:t>
            </a:r>
            <a:r>
              <a:rPr lang="en-US" altLang="ko-KR" sz="2800" dirty="0">
                <a:solidFill>
                  <a:srgbClr val="00B0F0"/>
                </a:solidFill>
              </a:rPr>
              <a:t>, </a:t>
            </a:r>
            <a:r>
              <a:rPr lang="ko-KR" altLang="en-US" sz="2800" dirty="0">
                <a:solidFill>
                  <a:srgbClr val="00B0F0"/>
                </a:solidFill>
              </a:rPr>
              <a:t>네트워크 등의 시설을 구축하는 활동이다</a:t>
            </a:r>
            <a:r>
              <a:rPr lang="en-US" altLang="ko-KR" sz="2800" dirty="0">
                <a:solidFill>
                  <a:srgbClr val="00B0F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37419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altLang="ko-KR" sz="2400" dirty="0"/>
              <a:t>2. </a:t>
            </a:r>
            <a:r>
              <a:rPr lang="ko-KR" altLang="en-US" sz="2400" dirty="0"/>
              <a:t>테스트 환경 구축의 유형 </a:t>
            </a:r>
            <a:endParaRPr lang="en-US" altLang="ko-KR" sz="2400" dirty="0"/>
          </a:p>
          <a:p>
            <a:pPr lvl="2"/>
            <a:r>
              <a:rPr lang="en-US" altLang="ko-KR" sz="2400" dirty="0">
                <a:solidFill>
                  <a:srgbClr val="0070C0"/>
                </a:solidFill>
              </a:rPr>
              <a:t>(1) </a:t>
            </a:r>
            <a:r>
              <a:rPr lang="ko-KR" altLang="en-US" sz="2400" dirty="0">
                <a:solidFill>
                  <a:srgbClr val="0070C0"/>
                </a:solidFill>
              </a:rPr>
              <a:t>하드웨어 기반의 테스트 환경 </a:t>
            </a:r>
            <a:r>
              <a:rPr lang="ko-KR" altLang="en-US" sz="2400" dirty="0" smtClean="0">
                <a:solidFill>
                  <a:srgbClr val="0070C0"/>
                </a:solidFill>
              </a:rPr>
              <a:t>구축</a:t>
            </a:r>
            <a:endParaRPr lang="en-US" altLang="ko-KR" sz="2400" dirty="0" smtClean="0">
              <a:solidFill>
                <a:srgbClr val="0070C0"/>
              </a:solidFill>
            </a:endParaRPr>
          </a:p>
          <a:p>
            <a:pPr lvl="2"/>
            <a:r>
              <a:rPr lang="ko-KR" altLang="en-US" sz="2400" dirty="0" smtClean="0"/>
              <a:t> </a:t>
            </a:r>
            <a:r>
              <a:rPr lang="ko-KR" altLang="en-US" sz="2400" dirty="0"/>
              <a:t>서버 장비</a:t>
            </a:r>
            <a:r>
              <a:rPr lang="en-US" altLang="ko-KR" sz="2400" dirty="0"/>
              <a:t>(WAS </a:t>
            </a:r>
            <a:r>
              <a:rPr lang="ko-KR" altLang="en-US" sz="2400" dirty="0"/>
              <a:t>서버</a:t>
            </a:r>
            <a:r>
              <a:rPr lang="en-US" altLang="ko-KR" sz="2400" dirty="0"/>
              <a:t>, DBMS </a:t>
            </a:r>
            <a:r>
              <a:rPr lang="ko-KR" altLang="en-US" sz="2400" dirty="0"/>
              <a:t>서버</a:t>
            </a:r>
            <a:r>
              <a:rPr lang="en-US" altLang="ko-KR" sz="2400" dirty="0"/>
              <a:t>), </a:t>
            </a:r>
            <a:r>
              <a:rPr lang="ko-KR" altLang="en-US" sz="2400" dirty="0"/>
              <a:t>클라이언트 장비</a:t>
            </a:r>
            <a:r>
              <a:rPr lang="en-US" altLang="ko-KR" sz="2400" dirty="0"/>
              <a:t>(</a:t>
            </a:r>
            <a:r>
              <a:rPr lang="ko-KR" altLang="en-US" sz="2400" dirty="0"/>
              <a:t>노트북 또는 </a:t>
            </a:r>
            <a:r>
              <a:rPr lang="en-US" altLang="ko-KR" sz="2400" dirty="0"/>
              <a:t>PC), </a:t>
            </a:r>
            <a:r>
              <a:rPr lang="ko-KR" altLang="en-US" sz="2400" dirty="0"/>
              <a:t>네트워크</a:t>
            </a:r>
            <a:r>
              <a:rPr lang="en-US" altLang="ko-KR" sz="2400" dirty="0"/>
              <a:t>(</a:t>
            </a:r>
            <a:r>
              <a:rPr lang="ko-KR" altLang="en-US" sz="2400" dirty="0"/>
              <a:t>내부 </a:t>
            </a:r>
            <a:r>
              <a:rPr lang="en-US" altLang="ko-KR" sz="2400" dirty="0"/>
              <a:t>LAN </a:t>
            </a:r>
            <a:r>
              <a:rPr lang="ko-KR" altLang="en-US" sz="2400" dirty="0"/>
              <a:t>또는 공용 인터넷 라인</a:t>
            </a:r>
            <a:r>
              <a:rPr lang="en-US" altLang="ko-KR" sz="2400" dirty="0"/>
              <a:t>) </a:t>
            </a:r>
            <a:r>
              <a:rPr lang="ko-KR" altLang="en-US" sz="2400" dirty="0"/>
              <a:t>장비 등의 장비를 설치하는 작업이다</a:t>
            </a:r>
            <a:r>
              <a:rPr lang="en-US" altLang="ko-KR" sz="2400" dirty="0"/>
              <a:t>. </a:t>
            </a:r>
          </a:p>
          <a:p>
            <a:pPr lvl="2"/>
            <a:r>
              <a:rPr lang="en-US" altLang="ko-KR" sz="2400" dirty="0">
                <a:solidFill>
                  <a:srgbClr val="0070C0"/>
                </a:solidFill>
              </a:rPr>
              <a:t>(2) </a:t>
            </a:r>
            <a:r>
              <a:rPr lang="ko-KR" altLang="en-US" sz="2400" dirty="0">
                <a:solidFill>
                  <a:srgbClr val="0070C0"/>
                </a:solidFill>
              </a:rPr>
              <a:t>소프트웨어 기반의 테스트 환경 구축 </a:t>
            </a:r>
            <a:endParaRPr lang="en-US" altLang="ko-KR" sz="2400" dirty="0" smtClean="0">
              <a:solidFill>
                <a:srgbClr val="0070C0"/>
              </a:solidFill>
            </a:endParaRPr>
          </a:p>
          <a:p>
            <a:pPr lvl="2"/>
            <a:r>
              <a:rPr lang="ko-KR" altLang="en-US" sz="2400" dirty="0" smtClean="0"/>
              <a:t>구축된 </a:t>
            </a:r>
            <a:r>
              <a:rPr lang="ko-KR" altLang="en-US" sz="2400" dirty="0"/>
              <a:t>하드웨어 환경에 테스트할 응용 소프트웨어를 설치하고 필요한 데이터를 구축 하는 작업이다</a:t>
            </a:r>
            <a:r>
              <a:rPr lang="en-US" altLang="ko-KR" sz="2400" dirty="0"/>
              <a:t>. </a:t>
            </a:r>
          </a:p>
          <a:p>
            <a:pPr lvl="2"/>
            <a:r>
              <a:rPr lang="en-US" altLang="ko-KR" sz="2400" dirty="0">
                <a:solidFill>
                  <a:srgbClr val="0070C0"/>
                </a:solidFill>
              </a:rPr>
              <a:t>(3) </a:t>
            </a:r>
            <a:r>
              <a:rPr lang="ko-KR" altLang="en-US" sz="2400" dirty="0">
                <a:solidFill>
                  <a:srgbClr val="0070C0"/>
                </a:solidFill>
              </a:rPr>
              <a:t>가상 시스템 기반의 테스트 환경 구축 </a:t>
            </a:r>
            <a:endParaRPr lang="en-US" altLang="ko-KR" sz="2400" dirty="0" smtClean="0">
              <a:solidFill>
                <a:srgbClr val="0070C0"/>
              </a:solidFill>
            </a:endParaRPr>
          </a:p>
          <a:p>
            <a:pPr lvl="2"/>
            <a:r>
              <a:rPr lang="ko-KR" altLang="en-US" sz="2400" dirty="0" smtClean="0"/>
              <a:t>물리적으로 </a:t>
            </a:r>
            <a:r>
              <a:rPr lang="ko-KR" altLang="en-US" sz="2400" dirty="0"/>
              <a:t>개발 환경 및 운영 환경과 별개로 독립된 테스트 환경을 구축하기 힘든 경우에는</a:t>
            </a:r>
            <a:r>
              <a:rPr lang="en-US" altLang="ko-KR" sz="2400" dirty="0"/>
              <a:t>, </a:t>
            </a:r>
            <a:r>
              <a:rPr lang="ko-KR" altLang="en-US" sz="2400" dirty="0"/>
              <a:t>가상 머신</a:t>
            </a:r>
            <a:r>
              <a:rPr lang="en-US" altLang="ko-KR" sz="2400" dirty="0"/>
              <a:t>(Virtual Machine) </a:t>
            </a:r>
            <a:r>
              <a:rPr lang="ko-KR" altLang="en-US" sz="2400" dirty="0"/>
              <a:t>기반의 서버 또는 </a:t>
            </a:r>
            <a:r>
              <a:rPr lang="ko-KR" altLang="en-US" sz="2400" dirty="0" err="1"/>
              <a:t>클라우드</a:t>
            </a:r>
            <a:r>
              <a:rPr lang="ko-KR" altLang="en-US" sz="2400" dirty="0"/>
              <a:t> 환경을 이용하여 </a:t>
            </a:r>
            <a:r>
              <a:rPr lang="ko-KR" altLang="en-US" sz="2400" dirty="0" smtClean="0"/>
              <a:t>테스트 </a:t>
            </a:r>
            <a:r>
              <a:rPr lang="ko-KR" altLang="en-US" sz="2400" dirty="0"/>
              <a:t>환경을 구축하고</a:t>
            </a:r>
            <a:r>
              <a:rPr lang="en-US" altLang="ko-KR" sz="2400" dirty="0"/>
              <a:t>, </a:t>
            </a:r>
            <a:r>
              <a:rPr lang="ko-KR" altLang="en-US" sz="2400" dirty="0"/>
              <a:t>네트워크는 </a:t>
            </a:r>
            <a:r>
              <a:rPr lang="en-US" altLang="ko-KR" sz="2400" dirty="0"/>
              <a:t>VLAN</a:t>
            </a:r>
            <a:r>
              <a:rPr lang="ko-KR" altLang="en-US" sz="2400" dirty="0"/>
              <a:t>과 같은 기법을 이용하여 논리적 분할 환경을 구축할 수 있다</a:t>
            </a:r>
            <a:r>
              <a:rPr lang="en-US" altLang="ko-KR" sz="2400" dirty="0"/>
              <a:t>.</a:t>
            </a:r>
            <a:endParaRPr lang="ko-KR" altLang="en-US" sz="2400" dirty="0"/>
          </a:p>
          <a:p>
            <a:endParaRPr lang="ko-KR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675027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lnSpc>
                <a:spcPct val="120000"/>
              </a:lnSpc>
            </a:pPr>
            <a:r>
              <a:rPr lang="en-US" altLang="ko-KR" dirty="0" smtClean="0">
                <a:solidFill>
                  <a:srgbClr val="0070C0"/>
                </a:solidFill>
              </a:rPr>
              <a:t>[3]</a:t>
            </a:r>
            <a:r>
              <a:rPr lang="ko-KR" altLang="en-US" dirty="0">
                <a:solidFill>
                  <a:srgbClr val="0070C0"/>
                </a:solidFill>
              </a:rPr>
              <a:t> 테스트 데이터 및 테스트 조건의 </a:t>
            </a:r>
            <a:r>
              <a:rPr lang="ko-KR" altLang="en-US" dirty="0" smtClean="0">
                <a:solidFill>
                  <a:srgbClr val="0070C0"/>
                </a:solidFill>
              </a:rPr>
              <a:t>이해</a:t>
            </a:r>
            <a:endParaRPr lang="en-US" altLang="ko-KR" dirty="0" smtClean="0">
              <a:solidFill>
                <a:srgbClr val="0070C0"/>
              </a:solidFill>
            </a:endParaRPr>
          </a:p>
          <a:p>
            <a:pPr lvl="1">
              <a:lnSpc>
                <a:spcPct val="120000"/>
              </a:lnSpc>
            </a:pPr>
            <a:r>
              <a:rPr lang="en-US" altLang="ko-KR" dirty="0"/>
              <a:t>1. </a:t>
            </a:r>
            <a:r>
              <a:rPr lang="ko-KR" altLang="en-US" dirty="0"/>
              <a:t>테스트 데이터의 개념 컴퓨터의 동작이나 시스템의 적합성을 시험하기 위해 특별히 개발된 데이터 집합으로서 </a:t>
            </a:r>
            <a:r>
              <a:rPr lang="ko-KR" altLang="en-US" dirty="0">
                <a:solidFill>
                  <a:srgbClr val="00B0F0"/>
                </a:solidFill>
              </a:rPr>
              <a:t>프로그램의 기능을 하나씩 순번에 따라 확실하게 테스트할 수 있도록 조건을 갖춘 데이터 </a:t>
            </a:r>
            <a:r>
              <a:rPr lang="ko-KR" altLang="en-US" dirty="0"/>
              <a:t>를 말한다</a:t>
            </a:r>
            <a:r>
              <a:rPr lang="en-US" altLang="ko-KR" dirty="0"/>
              <a:t>. </a:t>
            </a:r>
            <a:endParaRPr lang="en-US" altLang="ko-KR" dirty="0" smtClean="0"/>
          </a:p>
          <a:p>
            <a:pPr lvl="1">
              <a:lnSpc>
                <a:spcPct val="120000"/>
              </a:lnSpc>
            </a:pPr>
            <a:r>
              <a:rPr lang="en-US" altLang="ko-KR" dirty="0" smtClean="0"/>
              <a:t>(</a:t>
            </a:r>
            <a:r>
              <a:rPr lang="en-US" altLang="ko-KR" dirty="0"/>
              <a:t>1) </a:t>
            </a:r>
            <a:r>
              <a:rPr lang="ko-KR" altLang="en-US" dirty="0"/>
              <a:t>테스트 데이터의 필요성 </a:t>
            </a:r>
            <a:endParaRPr lang="en-US" altLang="ko-KR" dirty="0" smtClean="0"/>
          </a:p>
          <a:p>
            <a:pPr lvl="2">
              <a:lnSpc>
                <a:spcPct val="120000"/>
              </a:lnSpc>
            </a:pPr>
            <a:r>
              <a:rPr lang="ko-KR" altLang="en-US" dirty="0" smtClean="0"/>
              <a:t>테스트 </a:t>
            </a:r>
            <a:r>
              <a:rPr lang="ko-KR" altLang="en-US" dirty="0"/>
              <a:t>수행 시 잘못된 데이터를 사용하면 잘못된 결과가 도출되어 시간을 낭비하고 비용만 소진하는 결과가 나온다</a:t>
            </a:r>
            <a:r>
              <a:rPr lang="en-US" altLang="ko-KR" dirty="0"/>
              <a:t>. </a:t>
            </a:r>
            <a:r>
              <a:rPr lang="ko-KR" altLang="en-US" dirty="0"/>
              <a:t>따라서 테스트를 효율적으로 운용하고 데이터의 기밀 을 유지하며 신뢰 및 예측 가능한 테스트를 위해 테스트 데이터의 준비가 필요하다</a:t>
            </a:r>
            <a:r>
              <a:rPr lang="en-US" altLang="ko-KR" dirty="0"/>
              <a:t>. </a:t>
            </a:r>
            <a:endParaRPr lang="en-US" altLang="ko-KR" dirty="0" smtClean="0"/>
          </a:p>
          <a:p>
            <a:pPr lvl="1">
              <a:lnSpc>
                <a:spcPct val="120000"/>
              </a:lnSpc>
            </a:pPr>
            <a:r>
              <a:rPr lang="en-US" altLang="ko-KR" dirty="0" smtClean="0"/>
              <a:t>(</a:t>
            </a:r>
            <a:r>
              <a:rPr lang="en-US" altLang="ko-KR" dirty="0"/>
              <a:t>2) </a:t>
            </a:r>
            <a:r>
              <a:rPr lang="ko-KR" altLang="en-US" dirty="0"/>
              <a:t>테스트 데이터의 유형 </a:t>
            </a:r>
            <a:endParaRPr lang="en-US" altLang="ko-KR" dirty="0" smtClean="0"/>
          </a:p>
          <a:p>
            <a:pPr lvl="2">
              <a:lnSpc>
                <a:spcPct val="120000"/>
              </a:lnSpc>
            </a:pPr>
            <a:r>
              <a:rPr lang="ko-KR" altLang="en-US" dirty="0" smtClean="0"/>
              <a:t>선행된 </a:t>
            </a:r>
            <a:r>
              <a:rPr lang="ko-KR" altLang="en-US" dirty="0"/>
              <a:t>연산에 의해 얻어진 실제 데이터와 인위적으로 만들어진 가상의 데이터로 </a:t>
            </a:r>
            <a:r>
              <a:rPr lang="ko-KR" altLang="en-US" dirty="0" smtClean="0"/>
              <a:t>구분된다</a:t>
            </a:r>
            <a:r>
              <a:rPr lang="en-US" altLang="ko-KR" dirty="0"/>
              <a:t>. </a:t>
            </a:r>
            <a:endParaRPr lang="en-US" altLang="ko-KR" dirty="0" smtClean="0"/>
          </a:p>
          <a:p>
            <a:pPr lvl="1">
              <a:lnSpc>
                <a:spcPct val="120000"/>
              </a:lnSpc>
            </a:pPr>
            <a:r>
              <a:rPr lang="en-US" altLang="ko-KR" dirty="0" smtClean="0"/>
              <a:t>(</a:t>
            </a:r>
            <a:r>
              <a:rPr lang="en-US" altLang="ko-KR" dirty="0"/>
              <a:t>3) </a:t>
            </a:r>
            <a:r>
              <a:rPr lang="ko-KR" altLang="en-US" dirty="0"/>
              <a:t>테스트 데이터 준비 </a:t>
            </a:r>
            <a:endParaRPr lang="en-US" altLang="ko-KR" dirty="0" smtClean="0"/>
          </a:p>
          <a:p>
            <a:pPr lvl="2">
              <a:lnSpc>
                <a:spcPct val="120000"/>
              </a:lnSpc>
            </a:pPr>
            <a:r>
              <a:rPr lang="ko-KR" altLang="en-US" dirty="0" smtClean="0"/>
              <a:t>실제 </a:t>
            </a:r>
            <a:r>
              <a:rPr lang="ko-KR" altLang="en-US" dirty="0"/>
              <a:t>데이터는 연산에 의해 준비하거나 실제 운영 데이터를 복제하여 준비할 수 </a:t>
            </a:r>
            <a:r>
              <a:rPr lang="ko-KR" altLang="en-US" dirty="0" err="1"/>
              <a:t>있으</a:t>
            </a:r>
            <a:r>
              <a:rPr lang="ko-KR" altLang="en-US" dirty="0"/>
              <a:t> 며</a:t>
            </a:r>
            <a:r>
              <a:rPr lang="en-US" altLang="ko-KR" dirty="0"/>
              <a:t>, </a:t>
            </a:r>
            <a:r>
              <a:rPr lang="ko-KR" altLang="en-US" dirty="0"/>
              <a:t>가상의 데이터는 스크립트를 통해서 생성할 수 있다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803737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lvl="1">
              <a:lnSpc>
                <a:spcPct val="150000"/>
              </a:lnSpc>
            </a:pPr>
            <a:r>
              <a:rPr lang="en-US" altLang="ko-KR" sz="3200" dirty="0"/>
              <a:t>2. </a:t>
            </a:r>
            <a:r>
              <a:rPr lang="ko-KR" altLang="en-US" sz="3200" dirty="0"/>
              <a:t>테스트 조건의 개념 </a:t>
            </a:r>
            <a:endParaRPr lang="en-US" altLang="ko-KR" sz="3200" dirty="0"/>
          </a:p>
          <a:p>
            <a:pPr lvl="2">
              <a:lnSpc>
                <a:spcPct val="150000"/>
              </a:lnSpc>
            </a:pPr>
            <a:r>
              <a:rPr lang="en-US" altLang="ko-KR" sz="3200" dirty="0"/>
              <a:t>(1) </a:t>
            </a:r>
            <a:r>
              <a:rPr lang="ko-KR" altLang="en-US" sz="3200" dirty="0"/>
              <a:t>테스트 시작 조건 </a:t>
            </a:r>
            <a:endParaRPr lang="en-US" altLang="ko-KR" sz="3200" dirty="0"/>
          </a:p>
          <a:p>
            <a:pPr lvl="2">
              <a:lnSpc>
                <a:spcPct val="150000"/>
              </a:lnSpc>
            </a:pPr>
            <a:r>
              <a:rPr lang="en-US" altLang="ko-KR" sz="3200" dirty="0"/>
              <a:t>(2) </a:t>
            </a:r>
            <a:r>
              <a:rPr lang="ko-KR" altLang="en-US" sz="3200" dirty="0"/>
              <a:t>테스트 종료 조건 </a:t>
            </a:r>
            <a:endParaRPr lang="en-US" altLang="ko-KR" sz="3200" dirty="0"/>
          </a:p>
          <a:p>
            <a:pPr lvl="2">
              <a:lnSpc>
                <a:spcPct val="150000"/>
              </a:lnSpc>
            </a:pPr>
            <a:r>
              <a:rPr lang="en-US" altLang="ko-KR" sz="3200" dirty="0"/>
              <a:t>(3) </a:t>
            </a:r>
            <a:r>
              <a:rPr lang="ko-KR" altLang="en-US" sz="3200" dirty="0"/>
              <a:t>테스트 성공과 실패의 판단 기준 </a:t>
            </a:r>
            <a:endParaRPr lang="en-US" altLang="ko-KR" sz="3200" dirty="0"/>
          </a:p>
        </p:txBody>
      </p:sp>
    </p:spTree>
    <p:extLst>
      <p:ext uri="{BB962C8B-B14F-4D97-AF65-F5344CB8AC3E}">
        <p14:creationId xmlns:p14="http://schemas.microsoft.com/office/powerpoint/2010/main" val="717507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3200" dirty="0"/>
              <a:t>3.</a:t>
            </a:r>
            <a:r>
              <a:rPr lang="ko-KR" altLang="en-US" sz="3200" dirty="0"/>
              <a:t> 애플리케이션 통합 테스트 수행</a:t>
            </a:r>
            <a:r>
              <a:rPr lang="en-US" altLang="ko-KR" sz="3200" dirty="0"/>
              <a:t>[1]</a:t>
            </a:r>
            <a:r>
              <a:rPr lang="ko-KR" altLang="en-US" sz="3200" dirty="0"/>
              <a:t> 통합 테스트 수행 방법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1. </a:t>
            </a:r>
            <a:r>
              <a:rPr lang="ko-KR" altLang="en-US" dirty="0"/>
              <a:t>개요 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(</a:t>
            </a:r>
            <a:r>
              <a:rPr lang="en-US" altLang="ko-KR" dirty="0"/>
              <a:t>1) </a:t>
            </a:r>
            <a:r>
              <a:rPr lang="ko-KR" altLang="en-US" dirty="0"/>
              <a:t>통합 테스트의 </a:t>
            </a:r>
            <a:r>
              <a:rPr lang="ko-KR" altLang="en-US" u="sng" dirty="0"/>
              <a:t>개념</a:t>
            </a:r>
            <a:r>
              <a:rPr lang="ko-KR" altLang="en-US" dirty="0"/>
              <a:t> </a:t>
            </a:r>
            <a:endParaRPr lang="en-US" altLang="ko-KR" dirty="0" smtClean="0"/>
          </a:p>
          <a:p>
            <a:pPr lvl="2"/>
            <a:r>
              <a:rPr lang="ko-KR" altLang="en-US" sz="2400" dirty="0"/>
              <a:t>애플리케이션 통합 테스트는 소프트웨어 각 모듈 간의 인터페이스 관련 오류 및 결함 을 찾아내기 위한 체계적인 테스트 기법이다</a:t>
            </a:r>
            <a:r>
              <a:rPr lang="en-US" altLang="ko-KR" sz="2400" dirty="0"/>
              <a:t>. </a:t>
            </a:r>
          </a:p>
          <a:p>
            <a:pPr lvl="1"/>
            <a:r>
              <a:rPr lang="en-US" altLang="ko-KR" dirty="0" smtClean="0"/>
              <a:t>(</a:t>
            </a:r>
            <a:r>
              <a:rPr lang="en-US" altLang="ko-KR" dirty="0"/>
              <a:t>2) </a:t>
            </a:r>
            <a:r>
              <a:rPr lang="ko-KR" altLang="en-US" dirty="0"/>
              <a:t>통합 테스트의 </a:t>
            </a:r>
            <a:r>
              <a:rPr lang="ko-KR" altLang="en-US" u="sng" dirty="0"/>
              <a:t>목적</a:t>
            </a:r>
            <a:r>
              <a:rPr lang="ko-KR" altLang="en-US" dirty="0"/>
              <a:t> </a:t>
            </a:r>
            <a:endParaRPr lang="en-US" altLang="ko-KR" dirty="0" smtClean="0"/>
          </a:p>
          <a:p>
            <a:pPr lvl="2"/>
            <a:r>
              <a:rPr lang="ko-KR" altLang="en-US" sz="2400" dirty="0"/>
              <a:t>단위 테스트가 끝난 모듈 또는 컴포넌트 단위의 프로그램이 설계 단계에서 제시한 애플리케이션과 동일한 구조와 기능으로 구현된 것인지를 확인하는 것이다</a:t>
            </a:r>
            <a:r>
              <a:rPr lang="en-US" altLang="ko-KR" sz="2400" dirty="0"/>
              <a:t>. </a:t>
            </a:r>
          </a:p>
          <a:p>
            <a:pPr lvl="1"/>
            <a:r>
              <a:rPr lang="en-US" altLang="ko-KR" dirty="0" smtClean="0"/>
              <a:t>(</a:t>
            </a:r>
            <a:r>
              <a:rPr lang="en-US" altLang="ko-KR" dirty="0"/>
              <a:t>3) </a:t>
            </a:r>
            <a:r>
              <a:rPr lang="ko-KR" altLang="en-US" dirty="0"/>
              <a:t>통합 테스트 </a:t>
            </a:r>
            <a:r>
              <a:rPr lang="ko-KR" altLang="en-US" u="sng" dirty="0"/>
              <a:t>수행 방법의 분류 </a:t>
            </a:r>
            <a:endParaRPr lang="en-US" altLang="ko-KR" u="sng" dirty="0" smtClean="0"/>
          </a:p>
          <a:p>
            <a:pPr lvl="2"/>
            <a:r>
              <a:rPr lang="ko-KR" altLang="en-US" sz="2400" dirty="0"/>
              <a:t>일반적으로 점증적인 방법과 비 점증적인 방식으로 나눌 수 있다</a:t>
            </a:r>
            <a:r>
              <a:rPr lang="en-US" altLang="ko-KR" sz="2400" dirty="0"/>
              <a:t>. </a:t>
            </a:r>
            <a:r>
              <a:rPr lang="ko-KR" altLang="en-US" sz="2400" dirty="0"/>
              <a:t>비 점증적인 빅뱅 방 식은 모든 컴포넌트를 사전에 통합하여 전체 프로그램을 한꺼번에 테스트하는 것을 말하며</a:t>
            </a:r>
            <a:r>
              <a:rPr lang="en-US" altLang="ko-KR" sz="2400" dirty="0"/>
              <a:t>, </a:t>
            </a:r>
            <a:r>
              <a:rPr lang="ko-KR" altLang="en-US" sz="2400" dirty="0"/>
              <a:t>점증적인 방법은 다시 상향식 통합과 하향식 통합 방식으로 구분할 수 있다</a:t>
            </a:r>
            <a:r>
              <a:rPr lang="en-US" altLang="ko-KR" sz="2400" dirty="0"/>
              <a:t>.</a:t>
            </a:r>
            <a:endParaRPr lang="ko-KR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330683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>
                <a:solidFill>
                  <a:srgbClr val="FF00FF"/>
                </a:solidFill>
              </a:rPr>
              <a:t>2. </a:t>
            </a:r>
            <a:r>
              <a:rPr lang="ko-KR" altLang="en-US" dirty="0">
                <a:solidFill>
                  <a:srgbClr val="FF00FF"/>
                </a:solidFill>
              </a:rPr>
              <a:t>하향식 통합</a:t>
            </a:r>
            <a:r>
              <a:rPr lang="en-US" altLang="ko-KR" dirty="0">
                <a:solidFill>
                  <a:srgbClr val="FF00FF"/>
                </a:solidFill>
              </a:rPr>
              <a:t>(Top Down) </a:t>
            </a:r>
            <a:endParaRPr lang="en-US" altLang="ko-KR" dirty="0" smtClean="0">
              <a:solidFill>
                <a:srgbClr val="FF00FF"/>
              </a:solidFill>
            </a:endParaRPr>
          </a:p>
          <a:p>
            <a:pPr lvl="1"/>
            <a:r>
              <a:rPr lang="en-US" altLang="ko-KR" dirty="0" smtClean="0"/>
              <a:t>(</a:t>
            </a:r>
            <a:r>
              <a:rPr lang="en-US" altLang="ko-KR" dirty="0"/>
              <a:t>1) </a:t>
            </a:r>
            <a:r>
              <a:rPr lang="ko-KR" altLang="en-US" dirty="0"/>
              <a:t>방식 메인 제어 모듈</a:t>
            </a:r>
            <a:r>
              <a:rPr lang="en-US" altLang="ko-KR" dirty="0"/>
              <a:t>(</a:t>
            </a:r>
            <a:r>
              <a:rPr lang="ko-KR" altLang="en-US" dirty="0"/>
              <a:t>프로그램</a:t>
            </a:r>
            <a:r>
              <a:rPr lang="en-US" altLang="ko-KR" dirty="0"/>
              <a:t>)</a:t>
            </a:r>
            <a:r>
              <a:rPr lang="ko-KR" altLang="en-US" dirty="0"/>
              <a:t>로부터 아래 방향으로 제어의 경로를 따라 이동하면서 하향 식으로 통합하면서 테스트를 진행하며</a:t>
            </a:r>
            <a:r>
              <a:rPr lang="en-US" altLang="ko-KR" dirty="0"/>
              <a:t>, </a:t>
            </a:r>
            <a:r>
              <a:rPr lang="ko-KR" altLang="en-US" dirty="0"/>
              <a:t>메인 제어 모듈에 통합되는 하위 모듈과 최하 위 모듈은 </a:t>
            </a:r>
            <a:r>
              <a:rPr lang="ko-KR" altLang="en-US" dirty="0">
                <a:solidFill>
                  <a:srgbClr val="00B0F0"/>
                </a:solidFill>
              </a:rPr>
              <a:t>‘깊이</a:t>
            </a:r>
            <a:r>
              <a:rPr lang="en-US" altLang="ko-KR" dirty="0">
                <a:solidFill>
                  <a:srgbClr val="00B0F0"/>
                </a:solidFill>
              </a:rPr>
              <a:t>-</a:t>
            </a:r>
            <a:r>
              <a:rPr lang="ko-KR" altLang="en-US" dirty="0">
                <a:solidFill>
                  <a:srgbClr val="00B0F0"/>
                </a:solidFill>
              </a:rPr>
              <a:t>우선’ </a:t>
            </a:r>
            <a:r>
              <a:rPr lang="ko-KR" altLang="en-US" dirty="0"/>
              <a:t>또는 </a:t>
            </a:r>
            <a:r>
              <a:rPr lang="ko-KR" altLang="en-US" dirty="0">
                <a:solidFill>
                  <a:srgbClr val="00B0F0"/>
                </a:solidFill>
              </a:rPr>
              <a:t>‘너비</a:t>
            </a:r>
            <a:r>
              <a:rPr lang="en-US" altLang="ko-KR" dirty="0">
                <a:solidFill>
                  <a:srgbClr val="00B0F0"/>
                </a:solidFill>
              </a:rPr>
              <a:t>-</a:t>
            </a:r>
            <a:r>
              <a:rPr lang="ko-KR" altLang="en-US" dirty="0">
                <a:solidFill>
                  <a:srgbClr val="00B0F0"/>
                </a:solidFill>
              </a:rPr>
              <a:t>우선’ </a:t>
            </a:r>
            <a:r>
              <a:rPr lang="ko-KR" altLang="en-US" dirty="0"/>
              <a:t>방식으로 통합된다</a:t>
            </a:r>
            <a:r>
              <a:rPr lang="en-US" altLang="ko-KR" dirty="0" smtClean="0"/>
              <a:t>.</a:t>
            </a:r>
          </a:p>
          <a:p>
            <a:pPr lvl="1"/>
            <a:r>
              <a:rPr lang="en-US" altLang="ko-KR" dirty="0"/>
              <a:t>(2) </a:t>
            </a:r>
            <a:r>
              <a:rPr lang="ko-KR" altLang="en-US" dirty="0"/>
              <a:t>수행 단계 </a:t>
            </a:r>
            <a:endParaRPr lang="en-US" altLang="ko-KR" dirty="0" smtClean="0"/>
          </a:p>
          <a:p>
            <a:pPr lvl="2"/>
            <a:r>
              <a:rPr lang="en-US" altLang="ko-KR" sz="2400" dirty="0"/>
              <a:t>(</a:t>
            </a:r>
            <a:r>
              <a:rPr lang="ko-KR" altLang="en-US" sz="2400" dirty="0"/>
              <a:t>가</a:t>
            </a:r>
            <a:r>
              <a:rPr lang="en-US" altLang="ko-KR" sz="2400" dirty="0"/>
              <a:t>) </a:t>
            </a:r>
            <a:r>
              <a:rPr lang="ko-KR" altLang="en-US" sz="2400" dirty="0"/>
              <a:t>메인 제어 모듈은 작성된 프로그램을 사용하고</a:t>
            </a:r>
            <a:r>
              <a:rPr lang="en-US" altLang="ko-KR" sz="2400" dirty="0"/>
              <a:t>, </a:t>
            </a:r>
            <a:r>
              <a:rPr lang="ko-KR" altLang="en-US" sz="2400" dirty="0"/>
              <a:t>아직 작성되지 않은 하위 제어 모듈 및 모든 하위 컴포넌트를 대신하여 </a:t>
            </a:r>
            <a:r>
              <a:rPr lang="ko-KR" altLang="en-US" sz="2400" dirty="0">
                <a:solidFill>
                  <a:srgbClr val="00B0F0"/>
                </a:solidFill>
              </a:rPr>
              <a:t>더미 모듈인 </a:t>
            </a:r>
            <a:r>
              <a:rPr lang="ko-KR" altLang="en-US" sz="2400" dirty="0" err="1">
                <a:solidFill>
                  <a:srgbClr val="00B0F0"/>
                </a:solidFill>
              </a:rPr>
              <a:t>스텁</a:t>
            </a:r>
            <a:r>
              <a:rPr lang="en-US" altLang="ko-KR" sz="2400" dirty="0">
                <a:solidFill>
                  <a:srgbClr val="00B0F0"/>
                </a:solidFill>
              </a:rPr>
              <a:t>(Stub)</a:t>
            </a:r>
            <a:r>
              <a:rPr lang="ko-KR" altLang="en-US" sz="2400" dirty="0"/>
              <a:t>을 개발한다</a:t>
            </a:r>
            <a:r>
              <a:rPr lang="en-US" altLang="ko-KR" sz="2400" dirty="0"/>
              <a:t>.</a:t>
            </a:r>
          </a:p>
          <a:p>
            <a:pPr lvl="2"/>
            <a:r>
              <a:rPr lang="en-US" altLang="ko-KR" sz="2400" dirty="0"/>
              <a:t>(</a:t>
            </a:r>
            <a:r>
              <a:rPr lang="ko-KR" altLang="en-US" sz="2400" dirty="0"/>
              <a:t>나</a:t>
            </a:r>
            <a:r>
              <a:rPr lang="en-US" altLang="ko-KR" sz="2400" dirty="0"/>
              <a:t>) </a:t>
            </a:r>
            <a:r>
              <a:rPr lang="ko-KR" altLang="en-US" sz="2400" dirty="0"/>
              <a:t>깊이</a:t>
            </a:r>
            <a:r>
              <a:rPr lang="en-US" altLang="ko-KR" sz="2400" dirty="0"/>
              <a:t>-</a:t>
            </a:r>
            <a:r>
              <a:rPr lang="ko-KR" altLang="en-US" sz="2400" dirty="0"/>
              <a:t>우선 방식 또는 너비</a:t>
            </a:r>
            <a:r>
              <a:rPr lang="en-US" altLang="ko-KR" sz="2400" dirty="0"/>
              <a:t>-</a:t>
            </a:r>
            <a:r>
              <a:rPr lang="ko-KR" altLang="en-US" sz="2400" dirty="0"/>
              <a:t>우선 방식에 따라</a:t>
            </a:r>
            <a:r>
              <a:rPr lang="en-US" altLang="ko-KR" sz="2400" dirty="0"/>
              <a:t>, </a:t>
            </a:r>
            <a:r>
              <a:rPr lang="ko-KR" altLang="en-US" sz="2400" dirty="0"/>
              <a:t>하위 모듈인 </a:t>
            </a:r>
            <a:r>
              <a:rPr lang="ko-KR" altLang="en-US" sz="2400" dirty="0" err="1"/>
              <a:t>스텁이</a:t>
            </a:r>
            <a:r>
              <a:rPr lang="ko-KR" altLang="en-US" sz="2400" dirty="0"/>
              <a:t> 한 번에 하나씩 실제 모듈로 대체된다</a:t>
            </a:r>
            <a:r>
              <a:rPr lang="en-US" altLang="ko-KR" sz="2400" dirty="0"/>
              <a:t>. </a:t>
            </a:r>
          </a:p>
          <a:p>
            <a:pPr lvl="2"/>
            <a:r>
              <a:rPr lang="en-US" altLang="ko-KR" sz="2400" dirty="0"/>
              <a:t>(</a:t>
            </a:r>
            <a:r>
              <a:rPr lang="ko-KR" altLang="en-US" sz="2400" dirty="0"/>
              <a:t>다</a:t>
            </a:r>
            <a:r>
              <a:rPr lang="en-US" altLang="ko-KR" sz="2400" dirty="0"/>
              <a:t>) </a:t>
            </a:r>
            <a:r>
              <a:rPr lang="ko-KR" altLang="en-US" sz="2400" dirty="0"/>
              <a:t>각 모듈 또는 컴포넌트를 통합하면서 테스트가 수행된다</a:t>
            </a:r>
            <a:r>
              <a:rPr lang="en-US" altLang="ko-KR" sz="2400" dirty="0"/>
              <a:t>. </a:t>
            </a:r>
          </a:p>
          <a:p>
            <a:pPr lvl="2"/>
            <a:r>
              <a:rPr lang="en-US" altLang="ko-KR" sz="2400" dirty="0"/>
              <a:t>(</a:t>
            </a:r>
            <a:r>
              <a:rPr lang="ko-KR" altLang="en-US" sz="2400" dirty="0"/>
              <a:t>라</a:t>
            </a:r>
            <a:r>
              <a:rPr lang="en-US" altLang="ko-KR" sz="2400" dirty="0"/>
              <a:t>) </a:t>
            </a:r>
            <a:r>
              <a:rPr lang="ko-KR" altLang="en-US" sz="2400" dirty="0"/>
              <a:t>테스트가 완료되면 </a:t>
            </a:r>
            <a:r>
              <a:rPr lang="ko-KR" altLang="en-US" sz="2400" dirty="0" err="1"/>
              <a:t>스텁이</a:t>
            </a:r>
            <a:r>
              <a:rPr lang="ko-KR" altLang="en-US" sz="2400" dirty="0"/>
              <a:t> 실제 모듈 또는 컴포넌트로 작성된다</a:t>
            </a:r>
            <a:r>
              <a:rPr lang="en-US" altLang="ko-KR" sz="2400" dirty="0"/>
              <a:t>.</a:t>
            </a:r>
            <a:endParaRPr lang="ko-KR" altLang="en-US" sz="2400" dirty="0"/>
          </a:p>
        </p:txBody>
      </p:sp>
    </p:spTree>
    <p:extLst>
      <p:ext uri="{BB962C8B-B14F-4D97-AF65-F5344CB8AC3E}">
        <p14:creationId xmlns:p14="http://schemas.microsoft.com/office/powerpoint/2010/main" val="463172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/>
              <a:t>1.</a:t>
            </a:r>
            <a:r>
              <a:rPr lang="ko-KR" altLang="en-US" dirty="0"/>
              <a:t> 애플리케이션 테스트 케이스 작성 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20000"/>
              </a:lnSpc>
            </a:pPr>
            <a:r>
              <a:rPr lang="en-US" altLang="ko-KR" dirty="0" smtClean="0">
                <a:solidFill>
                  <a:srgbClr val="0070C0"/>
                </a:solidFill>
              </a:rPr>
              <a:t>[1]</a:t>
            </a:r>
            <a:r>
              <a:rPr lang="ko-KR" altLang="en-US" dirty="0">
                <a:solidFill>
                  <a:srgbClr val="0070C0"/>
                </a:solidFill>
              </a:rPr>
              <a:t> 응용 소프트웨어의 유형 및 특성 </a:t>
            </a:r>
            <a:r>
              <a:rPr lang="ko-KR" altLang="en-US" dirty="0" smtClean="0">
                <a:solidFill>
                  <a:srgbClr val="0070C0"/>
                </a:solidFill>
              </a:rPr>
              <a:t>이해</a:t>
            </a:r>
            <a:endParaRPr lang="en-US" altLang="ko-KR" dirty="0" smtClean="0">
              <a:solidFill>
                <a:srgbClr val="0070C0"/>
              </a:solidFill>
            </a:endParaRPr>
          </a:p>
          <a:p>
            <a:pPr lvl="1">
              <a:lnSpc>
                <a:spcPct val="120000"/>
              </a:lnSpc>
            </a:pPr>
            <a:r>
              <a:rPr lang="ko-KR" altLang="en-US" sz="2400" dirty="0"/>
              <a:t>응용 소프트웨어는 불특정 일반인에게 필요한 공통의 기능을 제공하는 </a:t>
            </a:r>
            <a:r>
              <a:rPr lang="ko-KR" altLang="en-US" sz="2400" dirty="0">
                <a:solidFill>
                  <a:srgbClr val="00B0F0"/>
                </a:solidFill>
              </a:rPr>
              <a:t>상용 소프트웨어</a:t>
            </a:r>
            <a:r>
              <a:rPr lang="ko-KR" altLang="en-US" sz="2400" dirty="0"/>
              <a:t>와 특정 사용자의 요구사항을 구현하기 위한 </a:t>
            </a:r>
            <a:r>
              <a:rPr lang="ko-KR" altLang="en-US" sz="2400" dirty="0">
                <a:solidFill>
                  <a:srgbClr val="00B0F0"/>
                </a:solidFill>
              </a:rPr>
              <a:t>서비스 제공 소프트웨어</a:t>
            </a:r>
            <a:r>
              <a:rPr lang="ko-KR" altLang="en-US" sz="2400" dirty="0"/>
              <a:t>로 구분할 수 있다</a:t>
            </a:r>
            <a:r>
              <a:rPr lang="en-US" altLang="ko-KR" sz="2400" dirty="0"/>
              <a:t>. </a:t>
            </a:r>
          </a:p>
          <a:p>
            <a:pPr lvl="1">
              <a:lnSpc>
                <a:spcPct val="120000"/>
              </a:lnSpc>
            </a:pPr>
            <a:r>
              <a:rPr lang="en-US" altLang="ko-KR" dirty="0" smtClean="0"/>
              <a:t>1. </a:t>
            </a:r>
            <a:r>
              <a:rPr lang="ko-KR" altLang="en-US" dirty="0" smtClean="0"/>
              <a:t>상용 소프트웨어 </a:t>
            </a:r>
            <a:endParaRPr lang="en-US" altLang="ko-KR" dirty="0" smtClean="0"/>
          </a:p>
          <a:p>
            <a:pPr lvl="1">
              <a:lnSpc>
                <a:spcPct val="120000"/>
              </a:lnSpc>
            </a:pPr>
            <a:r>
              <a:rPr lang="en-US" altLang="ko-KR" dirty="0" smtClean="0"/>
              <a:t>(</a:t>
            </a:r>
            <a:r>
              <a:rPr lang="en-US" altLang="ko-KR" dirty="0"/>
              <a:t>1) </a:t>
            </a:r>
            <a:r>
              <a:rPr lang="ko-KR" altLang="en-US" dirty="0"/>
              <a:t>산업 범용 소프트웨어 </a:t>
            </a:r>
            <a:endParaRPr lang="en-US" altLang="ko-KR" dirty="0" smtClean="0"/>
          </a:p>
          <a:p>
            <a:pPr lvl="2">
              <a:lnSpc>
                <a:spcPct val="120000"/>
              </a:lnSpc>
            </a:pPr>
            <a:r>
              <a:rPr lang="en-US" altLang="ko-KR" sz="2400" dirty="0">
                <a:solidFill>
                  <a:srgbClr val="00B0F0"/>
                </a:solidFill>
              </a:rPr>
              <a:t>(</a:t>
            </a:r>
            <a:r>
              <a:rPr lang="ko-KR" altLang="en-US" sz="2400" dirty="0">
                <a:solidFill>
                  <a:srgbClr val="00B0F0"/>
                </a:solidFill>
              </a:rPr>
              <a:t>가</a:t>
            </a:r>
            <a:r>
              <a:rPr lang="en-US" altLang="ko-KR" sz="2400" dirty="0">
                <a:solidFill>
                  <a:srgbClr val="00B0F0"/>
                </a:solidFill>
              </a:rPr>
              <a:t>) </a:t>
            </a:r>
            <a:r>
              <a:rPr lang="ko-KR" altLang="en-US" sz="2400" dirty="0">
                <a:solidFill>
                  <a:srgbClr val="00B0F0"/>
                </a:solidFill>
              </a:rPr>
              <a:t>시스템 소프트웨어</a:t>
            </a:r>
            <a:r>
              <a:rPr lang="en-US" altLang="ko-KR" sz="2400" dirty="0">
                <a:solidFill>
                  <a:srgbClr val="00B0F0"/>
                </a:solidFill>
              </a:rPr>
              <a:t>:</a:t>
            </a:r>
            <a:r>
              <a:rPr lang="ko-KR" altLang="en-US" sz="2400" dirty="0">
                <a:solidFill>
                  <a:srgbClr val="00B0F0"/>
                </a:solidFill>
              </a:rPr>
              <a:t> </a:t>
            </a:r>
            <a:endParaRPr lang="en-US" altLang="ko-KR" sz="2400" dirty="0">
              <a:solidFill>
                <a:srgbClr val="00B0F0"/>
              </a:solidFill>
            </a:endParaRPr>
          </a:p>
          <a:p>
            <a:pPr lvl="2">
              <a:lnSpc>
                <a:spcPct val="120000"/>
              </a:lnSpc>
            </a:pPr>
            <a:r>
              <a:rPr lang="ko-KR" altLang="en-US" sz="2400" dirty="0"/>
              <a:t>운영체제</a:t>
            </a:r>
            <a:r>
              <a:rPr lang="en-US" altLang="ko-KR" sz="2400" dirty="0"/>
              <a:t>(</a:t>
            </a:r>
            <a:r>
              <a:rPr lang="ko-KR" altLang="en-US" sz="2400" dirty="0" err="1"/>
              <a:t>임베디드</a:t>
            </a:r>
            <a:r>
              <a:rPr lang="en-US" altLang="ko-KR" sz="2400" dirty="0"/>
              <a:t>/</a:t>
            </a:r>
            <a:r>
              <a:rPr lang="ko-KR" altLang="en-US" sz="2400" dirty="0"/>
              <a:t>리얼타임</a:t>
            </a:r>
            <a:r>
              <a:rPr lang="en-US" altLang="ko-KR" sz="2400" dirty="0"/>
              <a:t>, </a:t>
            </a:r>
            <a:r>
              <a:rPr lang="ko-KR" altLang="en-US" sz="2400" dirty="0" err="1"/>
              <a:t>모바일</a:t>
            </a:r>
            <a:r>
              <a:rPr lang="en-US" altLang="ko-KR" sz="2400" dirty="0"/>
              <a:t>, PC/</a:t>
            </a:r>
            <a:r>
              <a:rPr lang="ko-KR" altLang="en-US" sz="2400" dirty="0"/>
              <a:t>서버 등</a:t>
            </a:r>
            <a:r>
              <a:rPr lang="en-US" altLang="ko-KR" sz="2400" dirty="0"/>
              <a:t>), DBMS(</a:t>
            </a:r>
            <a:r>
              <a:rPr lang="en-US" altLang="ko-KR" sz="2400" dirty="0" err="1"/>
              <a:t>DataBase</a:t>
            </a:r>
            <a:r>
              <a:rPr lang="en-US" altLang="ko-KR" sz="2400" dirty="0"/>
              <a:t> Management System), </a:t>
            </a:r>
            <a:r>
              <a:rPr lang="ko-KR" altLang="en-US" sz="2400" dirty="0"/>
              <a:t>데이터 통합</a:t>
            </a:r>
            <a:r>
              <a:rPr lang="en-US" altLang="ko-KR" sz="2400" dirty="0"/>
              <a:t>, </a:t>
            </a:r>
            <a:r>
              <a:rPr lang="ko-KR" altLang="en-US" sz="2400" dirty="0"/>
              <a:t>프로그래밍 언어</a:t>
            </a:r>
            <a:r>
              <a:rPr lang="en-US" altLang="ko-KR" sz="2400" dirty="0"/>
              <a:t>, </a:t>
            </a:r>
            <a:r>
              <a:rPr lang="ko-KR" altLang="en-US" sz="2400" dirty="0"/>
              <a:t>스토리지 소프트웨어</a:t>
            </a:r>
            <a:r>
              <a:rPr lang="en-US" altLang="ko-KR" sz="2400" dirty="0"/>
              <a:t>, </a:t>
            </a:r>
            <a:r>
              <a:rPr lang="ko-KR" altLang="en-US" sz="2400" dirty="0"/>
              <a:t>소프트웨어공학 도구</a:t>
            </a:r>
            <a:r>
              <a:rPr lang="en-US" altLang="ko-KR" sz="2400" dirty="0"/>
              <a:t>, </a:t>
            </a:r>
            <a:r>
              <a:rPr lang="ko-KR" altLang="en-US" sz="2400" dirty="0"/>
              <a:t>가상화 소프트웨어</a:t>
            </a:r>
            <a:r>
              <a:rPr lang="en-US" altLang="ko-KR" sz="2400" dirty="0"/>
              <a:t>, </a:t>
            </a:r>
            <a:r>
              <a:rPr lang="ko-KR" altLang="en-US" sz="2400" dirty="0"/>
              <a:t>시스템 보안 소프트웨어 등이 있다</a:t>
            </a:r>
            <a:r>
              <a:rPr lang="en-US" altLang="ko-KR" sz="24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224853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7490" y="405365"/>
            <a:ext cx="8135665" cy="57050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96811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>
                <a:solidFill>
                  <a:srgbClr val="FF00FF"/>
                </a:solidFill>
              </a:rPr>
              <a:t>3. </a:t>
            </a:r>
            <a:r>
              <a:rPr lang="ko-KR" altLang="en-US" dirty="0">
                <a:solidFill>
                  <a:srgbClr val="FF00FF"/>
                </a:solidFill>
              </a:rPr>
              <a:t>상향식 통합</a:t>
            </a:r>
            <a:r>
              <a:rPr lang="en-US" altLang="ko-KR" dirty="0">
                <a:solidFill>
                  <a:srgbClr val="FF00FF"/>
                </a:solidFill>
              </a:rPr>
              <a:t>(Bottom Up) </a:t>
            </a:r>
            <a:endParaRPr lang="en-US" altLang="ko-KR" dirty="0" smtClean="0">
              <a:solidFill>
                <a:srgbClr val="FF00FF"/>
              </a:solidFill>
            </a:endParaRPr>
          </a:p>
          <a:p>
            <a:pPr lvl="1"/>
            <a:r>
              <a:rPr lang="en-US" altLang="ko-KR" dirty="0" smtClean="0"/>
              <a:t>(</a:t>
            </a:r>
            <a:r>
              <a:rPr lang="en-US" altLang="ko-KR" dirty="0"/>
              <a:t>1) </a:t>
            </a:r>
            <a:r>
              <a:rPr lang="ko-KR" altLang="en-US" dirty="0"/>
              <a:t>방식 애플리케이션 구조에서 최하위 레벨의 모듈 또는 컴포넌트로부터 위쪽 방향으로 제어 의 경로를 따라 이동하면서 구축과 테스트를 시작한다</a:t>
            </a:r>
            <a:r>
              <a:rPr lang="en-US" altLang="ko-KR" dirty="0"/>
              <a:t>. 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(</a:t>
            </a:r>
            <a:r>
              <a:rPr lang="en-US" altLang="ko-KR" dirty="0"/>
              <a:t>2) </a:t>
            </a:r>
            <a:r>
              <a:rPr lang="ko-KR" altLang="en-US" dirty="0"/>
              <a:t>수행 단계 </a:t>
            </a:r>
            <a:endParaRPr lang="en-US" altLang="ko-KR" dirty="0" smtClean="0"/>
          </a:p>
          <a:p>
            <a:pPr lvl="2"/>
            <a:r>
              <a:rPr lang="en-US" altLang="ko-KR" sz="2400" dirty="0"/>
              <a:t>(</a:t>
            </a:r>
            <a:r>
              <a:rPr lang="ko-KR" altLang="en-US" sz="2400" dirty="0"/>
              <a:t>가</a:t>
            </a:r>
            <a:r>
              <a:rPr lang="en-US" altLang="ko-KR" sz="2400" dirty="0"/>
              <a:t>) </a:t>
            </a:r>
            <a:r>
              <a:rPr lang="ko-KR" altLang="en-US" sz="2400" dirty="0"/>
              <a:t>최하위 레벨의 모듈 또는 컴포넌트들이 하위 모듈의 기능을 수행하는 클러스터 </a:t>
            </a:r>
            <a:r>
              <a:rPr lang="en-US" altLang="ko-KR" sz="2400" dirty="0"/>
              <a:t>(Cluster)</a:t>
            </a:r>
            <a:r>
              <a:rPr lang="ko-KR" altLang="en-US" sz="2400" dirty="0"/>
              <a:t>로 결합된다</a:t>
            </a:r>
            <a:r>
              <a:rPr lang="en-US" altLang="ko-KR" sz="2400" dirty="0"/>
              <a:t>.</a:t>
            </a:r>
          </a:p>
          <a:p>
            <a:pPr lvl="2"/>
            <a:r>
              <a:rPr lang="en-US" altLang="ko-KR" sz="2400" dirty="0"/>
              <a:t>(</a:t>
            </a:r>
            <a:r>
              <a:rPr lang="ko-KR" altLang="en-US" sz="2400" dirty="0"/>
              <a:t>나</a:t>
            </a:r>
            <a:r>
              <a:rPr lang="en-US" altLang="ko-KR" sz="2400" dirty="0"/>
              <a:t>) </a:t>
            </a:r>
            <a:r>
              <a:rPr lang="ko-KR" altLang="en-US" sz="2400" dirty="0"/>
              <a:t>상위의 모듈에서 데이터의 입력과 출력을 확인하기 위한 </a:t>
            </a:r>
            <a:r>
              <a:rPr lang="ko-KR" altLang="en-US" sz="2400" dirty="0">
                <a:solidFill>
                  <a:srgbClr val="00B0F0"/>
                </a:solidFill>
              </a:rPr>
              <a:t>더미 모듈인 드라이버 </a:t>
            </a:r>
            <a:r>
              <a:rPr lang="en-US" altLang="ko-KR" sz="2400" dirty="0">
                <a:solidFill>
                  <a:srgbClr val="00B0F0"/>
                </a:solidFill>
              </a:rPr>
              <a:t>(Driver)</a:t>
            </a:r>
            <a:r>
              <a:rPr lang="ko-KR" altLang="en-US" sz="2400" dirty="0">
                <a:solidFill>
                  <a:srgbClr val="00B0F0"/>
                </a:solidFill>
              </a:rPr>
              <a:t>를 작성</a:t>
            </a:r>
            <a:r>
              <a:rPr lang="ko-KR" altLang="en-US" sz="2400" dirty="0"/>
              <a:t>한다</a:t>
            </a:r>
            <a:r>
              <a:rPr lang="en-US" altLang="ko-KR" sz="2400" dirty="0"/>
              <a:t>. </a:t>
            </a:r>
          </a:p>
          <a:p>
            <a:pPr lvl="2"/>
            <a:r>
              <a:rPr lang="en-US" altLang="ko-KR" sz="2400" dirty="0"/>
              <a:t>(</a:t>
            </a:r>
            <a:r>
              <a:rPr lang="ko-KR" altLang="en-US" sz="2400" dirty="0"/>
              <a:t>다</a:t>
            </a:r>
            <a:r>
              <a:rPr lang="en-US" altLang="ko-KR" sz="2400" dirty="0"/>
              <a:t>) </a:t>
            </a:r>
            <a:r>
              <a:rPr lang="ko-KR" altLang="en-US" sz="2400" dirty="0"/>
              <a:t>각 통합된 클러스터 단위를 테스트한다</a:t>
            </a:r>
            <a:r>
              <a:rPr lang="en-US" altLang="ko-KR" sz="2400" dirty="0"/>
              <a:t>. </a:t>
            </a:r>
          </a:p>
          <a:p>
            <a:pPr lvl="2"/>
            <a:r>
              <a:rPr lang="en-US" altLang="ko-KR" sz="2400" dirty="0"/>
              <a:t>(</a:t>
            </a:r>
            <a:r>
              <a:rPr lang="ko-KR" altLang="en-US" sz="2400" dirty="0"/>
              <a:t>라</a:t>
            </a:r>
            <a:r>
              <a:rPr lang="en-US" altLang="ko-KR" sz="2400" dirty="0"/>
              <a:t>) </a:t>
            </a:r>
            <a:r>
              <a:rPr lang="ko-KR" altLang="en-US" sz="2400" dirty="0"/>
              <a:t>테스트가 완료되면 각 클러스터들은 프로그램의 위쪽으로 결합되며</a:t>
            </a:r>
            <a:r>
              <a:rPr lang="en-US" altLang="ko-KR" sz="2400" dirty="0"/>
              <a:t>, </a:t>
            </a:r>
            <a:r>
              <a:rPr lang="ko-KR" altLang="en-US" sz="2400" dirty="0"/>
              <a:t>드라이버 는 실제 모듈 또는 컴포넌트로 대체된다</a:t>
            </a:r>
            <a:r>
              <a:rPr lang="en-US" altLang="ko-KR" sz="2400" dirty="0"/>
              <a:t>.</a:t>
            </a:r>
            <a:endParaRPr lang="ko-KR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558539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434" y="405364"/>
            <a:ext cx="8734971" cy="59000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15217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400" dirty="0">
                <a:solidFill>
                  <a:srgbClr val="0070C0"/>
                </a:solidFill>
              </a:rPr>
              <a:t>4. </a:t>
            </a:r>
            <a:r>
              <a:rPr lang="ko-KR" altLang="en-US" sz="2400" dirty="0">
                <a:solidFill>
                  <a:srgbClr val="0070C0"/>
                </a:solidFill>
              </a:rPr>
              <a:t>회귀 </a:t>
            </a:r>
            <a:r>
              <a:rPr lang="ko-KR" altLang="en-US" sz="2400" dirty="0" err="1">
                <a:solidFill>
                  <a:srgbClr val="0070C0"/>
                </a:solidFill>
              </a:rPr>
              <a:t>테스팅</a:t>
            </a:r>
            <a:r>
              <a:rPr lang="en-US" altLang="ko-KR" sz="2400" dirty="0">
                <a:solidFill>
                  <a:srgbClr val="0070C0"/>
                </a:solidFill>
              </a:rPr>
              <a:t>(Regression Testing) </a:t>
            </a:r>
            <a:endParaRPr lang="en-US" altLang="ko-KR" sz="2400" dirty="0" smtClean="0">
              <a:solidFill>
                <a:srgbClr val="0070C0"/>
              </a:solidFill>
            </a:endParaRPr>
          </a:p>
          <a:p>
            <a:pPr lvl="1"/>
            <a:r>
              <a:rPr lang="ko-KR" altLang="en-US" sz="2400" dirty="0" smtClean="0"/>
              <a:t>통합 </a:t>
            </a:r>
            <a:r>
              <a:rPr lang="ko-KR" altLang="en-US" sz="2400" dirty="0"/>
              <a:t>테스트가 완료된 후에 변경된 모듈이나 컴포넌트가 있다면 새로운 오류 여부를 확인 하기 위해 </a:t>
            </a:r>
            <a:r>
              <a:rPr lang="ko-KR" altLang="en-US" sz="2400" dirty="0">
                <a:solidFill>
                  <a:srgbClr val="0070C0"/>
                </a:solidFill>
              </a:rPr>
              <a:t>회귀 테스트를 </a:t>
            </a:r>
            <a:r>
              <a:rPr lang="ko-KR" altLang="en-US" sz="2400" dirty="0"/>
              <a:t>수행할 수 있다</a:t>
            </a:r>
            <a:r>
              <a:rPr lang="en-US" altLang="ko-KR" sz="2400" dirty="0"/>
              <a:t>. </a:t>
            </a:r>
            <a:endParaRPr lang="en-US" altLang="ko-KR" sz="2400" dirty="0" smtClean="0"/>
          </a:p>
          <a:p>
            <a:pPr lvl="1"/>
            <a:r>
              <a:rPr lang="en-US" altLang="ko-KR" sz="2400" dirty="0" smtClean="0"/>
              <a:t>(</a:t>
            </a:r>
            <a:r>
              <a:rPr lang="en-US" altLang="ko-KR" sz="2400" dirty="0"/>
              <a:t>1) </a:t>
            </a:r>
            <a:r>
              <a:rPr lang="ko-KR" altLang="en-US" sz="2400" dirty="0" smtClean="0"/>
              <a:t>정의</a:t>
            </a:r>
            <a:endParaRPr lang="en-US" altLang="ko-KR" sz="2400" dirty="0" smtClean="0"/>
          </a:p>
          <a:p>
            <a:pPr lvl="2"/>
            <a:r>
              <a:rPr lang="en-US" altLang="ko-KR" sz="2400" dirty="0" smtClean="0"/>
              <a:t>(</a:t>
            </a:r>
            <a:r>
              <a:rPr lang="ko-KR" altLang="en-US" sz="2400" dirty="0"/>
              <a:t>가</a:t>
            </a:r>
            <a:r>
              <a:rPr lang="en-US" altLang="ko-KR" sz="2400" dirty="0"/>
              <a:t>) </a:t>
            </a:r>
            <a:r>
              <a:rPr lang="ko-KR" altLang="en-US" sz="2400" dirty="0"/>
              <a:t>통합 테스트 과정에서 오류를 제거하거나 수정한 프로그램이 새로운 형태의 오 동작이나 오류를 일으킬 수 있다</a:t>
            </a:r>
            <a:r>
              <a:rPr lang="en-US" altLang="ko-KR" sz="2400" dirty="0"/>
              <a:t>. </a:t>
            </a:r>
            <a:endParaRPr lang="en-US" altLang="ko-KR" sz="2400" dirty="0" smtClean="0"/>
          </a:p>
          <a:p>
            <a:pPr lvl="2"/>
            <a:r>
              <a:rPr lang="en-US" altLang="ko-KR" sz="2400" dirty="0" smtClean="0"/>
              <a:t>(</a:t>
            </a:r>
            <a:r>
              <a:rPr lang="ko-KR" altLang="en-US" sz="2400" dirty="0"/>
              <a:t>나</a:t>
            </a:r>
            <a:r>
              <a:rPr lang="en-US" altLang="ko-KR" sz="2400" dirty="0"/>
              <a:t>) </a:t>
            </a:r>
            <a:r>
              <a:rPr lang="ko-KR" altLang="en-US" sz="2400" dirty="0"/>
              <a:t>회귀 테스트는 모듈이나 컴포넌트의 변화로 인해 의도하지 않은 오류가 생기지 않았음을 보증하기 위해 반복 테스트하는 것을 말한다</a:t>
            </a:r>
            <a:r>
              <a:rPr lang="en-US" altLang="ko-KR" sz="2400" dirty="0"/>
              <a:t>. </a:t>
            </a:r>
            <a:endParaRPr lang="en-US" altLang="ko-KR" sz="2400" dirty="0" smtClean="0"/>
          </a:p>
          <a:p>
            <a:pPr lvl="1"/>
            <a:r>
              <a:rPr lang="en-US" altLang="ko-KR" sz="2400" dirty="0" smtClean="0"/>
              <a:t>(</a:t>
            </a:r>
            <a:r>
              <a:rPr lang="en-US" altLang="ko-KR" sz="2400" dirty="0"/>
              <a:t>2) </a:t>
            </a:r>
            <a:r>
              <a:rPr lang="ko-KR" altLang="en-US" sz="2400" dirty="0"/>
              <a:t>회귀 테스트 케이스 선정 방법 </a:t>
            </a:r>
            <a:endParaRPr lang="en-US" altLang="ko-KR" sz="2400" dirty="0" smtClean="0"/>
          </a:p>
          <a:p>
            <a:pPr lvl="2"/>
            <a:r>
              <a:rPr lang="en-US" altLang="ko-KR" sz="2400" dirty="0" smtClean="0"/>
              <a:t>(</a:t>
            </a:r>
            <a:r>
              <a:rPr lang="ko-KR" altLang="en-US" sz="2400" dirty="0"/>
              <a:t>가</a:t>
            </a:r>
            <a:r>
              <a:rPr lang="en-US" altLang="ko-KR" sz="2400" dirty="0"/>
              <a:t>) </a:t>
            </a:r>
            <a:r>
              <a:rPr lang="ko-KR" altLang="en-US" sz="2400" dirty="0"/>
              <a:t>모든 애플리케이션의 기능을 수행할 테스트 케이스의 대표적인 샘플을 도출한다</a:t>
            </a:r>
            <a:r>
              <a:rPr lang="en-US" altLang="ko-KR" sz="2400" dirty="0"/>
              <a:t>. </a:t>
            </a:r>
            <a:endParaRPr lang="en-US" altLang="ko-KR" sz="2400" dirty="0" smtClean="0"/>
          </a:p>
          <a:p>
            <a:pPr lvl="2"/>
            <a:r>
              <a:rPr lang="en-US" altLang="ko-KR" sz="2400" dirty="0" smtClean="0"/>
              <a:t>(</a:t>
            </a:r>
            <a:r>
              <a:rPr lang="ko-KR" altLang="en-US" sz="2400" dirty="0"/>
              <a:t>나</a:t>
            </a:r>
            <a:r>
              <a:rPr lang="en-US" altLang="ko-KR" sz="2400" dirty="0"/>
              <a:t>) </a:t>
            </a:r>
            <a:r>
              <a:rPr lang="ko-KR" altLang="en-US" sz="2400" dirty="0"/>
              <a:t>변경에 의한 영향도가 가장 높은 애플리케이션 기능에 집중한 추가적인 테스트 케이스를 도출한다</a:t>
            </a:r>
            <a:r>
              <a:rPr lang="en-US" altLang="ko-KR" sz="2400" dirty="0"/>
              <a:t>. </a:t>
            </a:r>
            <a:endParaRPr lang="en-US" altLang="ko-KR" sz="2400" dirty="0" smtClean="0"/>
          </a:p>
          <a:p>
            <a:pPr lvl="2"/>
            <a:r>
              <a:rPr lang="en-US" altLang="ko-KR" sz="2400" dirty="0" smtClean="0"/>
              <a:t>(</a:t>
            </a:r>
            <a:r>
              <a:rPr lang="ko-KR" altLang="en-US" sz="2400" dirty="0"/>
              <a:t>다</a:t>
            </a:r>
            <a:r>
              <a:rPr lang="en-US" altLang="ko-KR" sz="2400" dirty="0"/>
              <a:t>) </a:t>
            </a:r>
            <a:r>
              <a:rPr lang="ko-KR" altLang="en-US" sz="2400" dirty="0"/>
              <a:t>실제 수정이 발생한 모듈 또는 컴포넌트에서부터 시행하는 테스트 케이스를 도 </a:t>
            </a:r>
            <a:r>
              <a:rPr lang="ko-KR" altLang="en-US" sz="2400" dirty="0" err="1"/>
              <a:t>출한다</a:t>
            </a:r>
            <a:r>
              <a:rPr lang="en-US" altLang="ko-KR" sz="2400" dirty="0"/>
              <a:t>.</a:t>
            </a:r>
            <a:endParaRPr lang="ko-KR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43977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z="3600" dirty="0"/>
              <a:t>[2]</a:t>
            </a:r>
            <a:r>
              <a:rPr lang="ko-KR" altLang="en-US" sz="3600" dirty="0"/>
              <a:t> 테스트 자동화 도구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400" dirty="0"/>
              <a:t>1. </a:t>
            </a:r>
            <a:r>
              <a:rPr lang="ko-KR" altLang="en-US" sz="2400" dirty="0"/>
              <a:t>테스트 자동화 </a:t>
            </a:r>
            <a:endParaRPr lang="en-US" altLang="ko-KR" sz="2400" dirty="0" smtClean="0"/>
          </a:p>
          <a:p>
            <a:pPr lvl="1"/>
            <a:r>
              <a:rPr lang="en-US" altLang="ko-KR" sz="2400" dirty="0" smtClean="0"/>
              <a:t>(</a:t>
            </a:r>
            <a:r>
              <a:rPr lang="en-US" altLang="ko-KR" sz="2400" dirty="0"/>
              <a:t>1) </a:t>
            </a:r>
            <a:r>
              <a:rPr lang="ko-KR" altLang="en-US" sz="2400" dirty="0"/>
              <a:t>테스트 자동화의 개념 </a:t>
            </a:r>
            <a:r>
              <a:rPr lang="en-US" altLang="ko-KR" sz="2400" dirty="0" smtClean="0"/>
              <a:t>:</a:t>
            </a:r>
            <a:r>
              <a:rPr lang="ko-KR" altLang="en-US" sz="2400" dirty="0" smtClean="0"/>
              <a:t>테스트 </a:t>
            </a:r>
            <a:r>
              <a:rPr lang="ko-KR" altLang="en-US" sz="2400" dirty="0"/>
              <a:t>자동화란 테스트 도구를 활용하여 반복적인 테스트 작업을 스크립트 형태로 구현함으로써</a:t>
            </a:r>
            <a:r>
              <a:rPr lang="en-US" altLang="ko-KR" sz="2400" dirty="0"/>
              <a:t>, </a:t>
            </a:r>
            <a:r>
              <a:rPr lang="ko-KR" altLang="en-US" sz="2400" dirty="0"/>
              <a:t>테스트 시간 단축과 인력 투입 비용을 최소화하는 한편</a:t>
            </a:r>
            <a:r>
              <a:rPr lang="en-US" altLang="ko-KR" sz="2400" dirty="0"/>
              <a:t>, </a:t>
            </a:r>
            <a:r>
              <a:rPr lang="ko-KR" altLang="en-US" sz="2400" dirty="0"/>
              <a:t>쉽고 효율적인 테스트를 수행할 수 있는 방법이다</a:t>
            </a:r>
            <a:r>
              <a:rPr lang="en-US" altLang="ko-KR" sz="2400" dirty="0"/>
              <a:t>. </a:t>
            </a:r>
            <a:endParaRPr lang="en-US" altLang="ko-KR" sz="2400" dirty="0" smtClean="0"/>
          </a:p>
          <a:p>
            <a:pPr lvl="1"/>
            <a:r>
              <a:rPr lang="en-US" altLang="ko-KR" sz="2400" dirty="0" smtClean="0"/>
              <a:t>(</a:t>
            </a:r>
            <a:r>
              <a:rPr lang="en-US" altLang="ko-KR" sz="2400" dirty="0"/>
              <a:t>2) </a:t>
            </a:r>
            <a:r>
              <a:rPr lang="ko-KR" altLang="en-US" sz="2400" dirty="0"/>
              <a:t>테스트 도구의 장점 </a:t>
            </a:r>
            <a:endParaRPr lang="en-US" altLang="ko-KR" sz="2400" dirty="0" smtClean="0"/>
          </a:p>
          <a:p>
            <a:pPr lvl="2"/>
            <a:r>
              <a:rPr lang="en-US" altLang="ko-KR" sz="2400" dirty="0" smtClean="0"/>
              <a:t>(</a:t>
            </a:r>
            <a:r>
              <a:rPr lang="ko-KR" altLang="en-US" sz="2400" dirty="0"/>
              <a:t>가</a:t>
            </a:r>
            <a:r>
              <a:rPr lang="en-US" altLang="ko-KR" sz="2400" dirty="0"/>
              <a:t>) </a:t>
            </a:r>
            <a:r>
              <a:rPr lang="ko-KR" altLang="en-US" sz="2400" dirty="0"/>
              <a:t>반복되는 테스트 데이터 재입력 작업의 자동화 </a:t>
            </a:r>
            <a:endParaRPr lang="en-US" altLang="ko-KR" sz="2400" dirty="0" smtClean="0"/>
          </a:p>
          <a:p>
            <a:pPr lvl="2"/>
            <a:r>
              <a:rPr lang="en-US" altLang="ko-KR" sz="2400" dirty="0" smtClean="0"/>
              <a:t>(</a:t>
            </a:r>
            <a:r>
              <a:rPr lang="ko-KR" altLang="en-US" sz="2400" dirty="0"/>
              <a:t>나</a:t>
            </a:r>
            <a:r>
              <a:rPr lang="en-US" altLang="ko-KR" sz="2400" dirty="0"/>
              <a:t>) </a:t>
            </a:r>
            <a:r>
              <a:rPr lang="ko-KR" altLang="en-US" sz="2400" dirty="0"/>
              <a:t>사용자 요구 기능의 일관성 검증에 </a:t>
            </a:r>
            <a:r>
              <a:rPr lang="ko-KR" altLang="en-US" sz="2400" dirty="0" smtClean="0"/>
              <a:t>유리</a:t>
            </a:r>
            <a:endParaRPr lang="en-US" altLang="ko-KR" sz="2400" dirty="0" smtClean="0"/>
          </a:p>
          <a:p>
            <a:pPr lvl="2"/>
            <a:r>
              <a:rPr lang="en-US" altLang="ko-KR" sz="2400" dirty="0" smtClean="0"/>
              <a:t>(</a:t>
            </a:r>
            <a:r>
              <a:rPr lang="ko-KR" altLang="en-US" sz="2400" dirty="0"/>
              <a:t>다</a:t>
            </a:r>
            <a:r>
              <a:rPr lang="en-US" altLang="ko-KR" sz="2400" dirty="0"/>
              <a:t>) </a:t>
            </a:r>
            <a:r>
              <a:rPr lang="ko-KR" altLang="en-US" sz="2400" dirty="0"/>
              <a:t>테스트 결과 값에 대한 객관적인 평가 기준 </a:t>
            </a:r>
            <a:r>
              <a:rPr lang="ko-KR" altLang="en-US" sz="2400" dirty="0" smtClean="0"/>
              <a:t>제공</a:t>
            </a:r>
            <a:endParaRPr lang="en-US" altLang="ko-KR" sz="2400" dirty="0" smtClean="0"/>
          </a:p>
          <a:p>
            <a:pPr lvl="2"/>
            <a:r>
              <a:rPr lang="en-US" altLang="ko-KR" sz="2400" dirty="0" smtClean="0"/>
              <a:t>(</a:t>
            </a:r>
            <a:r>
              <a:rPr lang="ko-KR" altLang="en-US" sz="2400" dirty="0"/>
              <a:t>라</a:t>
            </a:r>
            <a:r>
              <a:rPr lang="en-US" altLang="ko-KR" sz="2400" dirty="0"/>
              <a:t>) </a:t>
            </a:r>
            <a:r>
              <a:rPr lang="ko-KR" altLang="en-US" sz="2400" dirty="0"/>
              <a:t>테스트 결과의 통계 작업과 그래프 등 다양한 표시 형태 </a:t>
            </a:r>
            <a:r>
              <a:rPr lang="ko-KR" altLang="en-US" sz="2400" dirty="0" smtClean="0"/>
              <a:t>제공</a:t>
            </a:r>
            <a:endParaRPr lang="en-US" altLang="ko-KR" sz="2400" dirty="0" smtClean="0"/>
          </a:p>
          <a:p>
            <a:pPr lvl="2"/>
            <a:r>
              <a:rPr lang="en-US" altLang="ko-KR" sz="2400" dirty="0" smtClean="0"/>
              <a:t>(</a:t>
            </a:r>
            <a:r>
              <a:rPr lang="ko-KR" altLang="en-US" sz="2400" dirty="0"/>
              <a:t>마</a:t>
            </a:r>
            <a:r>
              <a:rPr lang="en-US" altLang="ko-KR" sz="2400" dirty="0"/>
              <a:t>) UI</a:t>
            </a:r>
            <a:r>
              <a:rPr lang="ko-KR" altLang="en-US" sz="2400" dirty="0"/>
              <a:t>가 없는 서비스의 경우에도 정밀한 테스트 가능 </a:t>
            </a:r>
            <a:endParaRPr lang="en-US" altLang="ko-KR" sz="2400" dirty="0" smtClean="0"/>
          </a:p>
          <a:p>
            <a:pPr lvl="1"/>
            <a:r>
              <a:rPr lang="en-US" altLang="ko-KR" sz="2400" dirty="0" smtClean="0"/>
              <a:t>(</a:t>
            </a:r>
            <a:r>
              <a:rPr lang="en-US" altLang="ko-KR" sz="2400" dirty="0"/>
              <a:t>3) </a:t>
            </a:r>
            <a:r>
              <a:rPr lang="ko-KR" altLang="en-US" sz="2400" dirty="0"/>
              <a:t>테스트 도구의 단점 </a:t>
            </a:r>
            <a:endParaRPr lang="en-US" altLang="ko-KR" sz="2400" dirty="0" smtClean="0"/>
          </a:p>
          <a:p>
            <a:pPr lvl="2"/>
            <a:r>
              <a:rPr lang="en-US" altLang="ko-KR" sz="2400" dirty="0" smtClean="0"/>
              <a:t>(</a:t>
            </a:r>
            <a:r>
              <a:rPr lang="ko-KR" altLang="en-US" sz="2400" dirty="0"/>
              <a:t>가</a:t>
            </a:r>
            <a:r>
              <a:rPr lang="en-US" altLang="ko-KR" sz="2400" dirty="0"/>
              <a:t>) </a:t>
            </a:r>
            <a:r>
              <a:rPr lang="ko-KR" altLang="en-US" sz="2400" dirty="0"/>
              <a:t>도구 도입 후 도구 사용 방법에 대한 교육 및 학습이 </a:t>
            </a:r>
            <a:r>
              <a:rPr lang="ko-KR" altLang="en-US" sz="2400" dirty="0" smtClean="0"/>
              <a:t>필요</a:t>
            </a:r>
            <a:endParaRPr lang="en-US" altLang="ko-KR" sz="2400" dirty="0" smtClean="0"/>
          </a:p>
          <a:p>
            <a:pPr lvl="2"/>
            <a:r>
              <a:rPr lang="en-US" altLang="ko-KR" sz="2400" dirty="0" smtClean="0"/>
              <a:t>(</a:t>
            </a:r>
            <a:r>
              <a:rPr lang="ko-KR" altLang="en-US" sz="2400" dirty="0"/>
              <a:t>나</a:t>
            </a:r>
            <a:r>
              <a:rPr lang="en-US" altLang="ko-KR" sz="2400" dirty="0"/>
              <a:t>) </a:t>
            </a:r>
            <a:r>
              <a:rPr lang="ko-KR" altLang="en-US" sz="2400" dirty="0"/>
              <a:t>도구를 프로세스 단계별로 적용하기 위한 시간</a:t>
            </a:r>
            <a:r>
              <a:rPr lang="en-US" altLang="ko-KR" sz="2400" dirty="0"/>
              <a:t>, </a:t>
            </a:r>
            <a:r>
              <a:rPr lang="ko-KR" altLang="en-US" sz="2400" dirty="0"/>
              <a:t>비용</a:t>
            </a:r>
            <a:r>
              <a:rPr lang="en-US" altLang="ko-KR" sz="2400" dirty="0"/>
              <a:t>, </a:t>
            </a:r>
            <a:r>
              <a:rPr lang="ko-KR" altLang="en-US" sz="2400" dirty="0"/>
              <a:t>노력이 </a:t>
            </a:r>
            <a:r>
              <a:rPr lang="ko-KR" altLang="en-US" sz="2400" dirty="0" smtClean="0"/>
              <a:t>필요</a:t>
            </a:r>
            <a:endParaRPr lang="en-US" altLang="ko-KR" sz="2400" dirty="0" smtClean="0"/>
          </a:p>
          <a:p>
            <a:pPr lvl="2"/>
            <a:r>
              <a:rPr lang="en-US" altLang="ko-KR" sz="2400" dirty="0" smtClean="0"/>
              <a:t>(</a:t>
            </a:r>
            <a:r>
              <a:rPr lang="ko-KR" altLang="en-US" sz="2400" dirty="0"/>
              <a:t>다</a:t>
            </a:r>
            <a:r>
              <a:rPr lang="en-US" altLang="ko-KR" sz="2400" dirty="0"/>
              <a:t>) </a:t>
            </a:r>
            <a:r>
              <a:rPr lang="ko-KR" altLang="en-US" sz="2400" dirty="0"/>
              <a:t>상용 도구의 경우 고가</a:t>
            </a:r>
            <a:r>
              <a:rPr lang="en-US" altLang="ko-KR" sz="2400" dirty="0"/>
              <a:t>, </a:t>
            </a:r>
            <a:r>
              <a:rPr lang="ko-KR" altLang="en-US" sz="2400" dirty="0"/>
              <a:t>유지 관리 비용이 높아 추가 투자가 필요</a:t>
            </a:r>
          </a:p>
        </p:txBody>
      </p:sp>
    </p:spTree>
    <p:extLst>
      <p:ext uri="{BB962C8B-B14F-4D97-AF65-F5344CB8AC3E}">
        <p14:creationId xmlns:p14="http://schemas.microsoft.com/office/powerpoint/2010/main" val="1045642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ko-KR" dirty="0"/>
              <a:t>2. </a:t>
            </a:r>
            <a:r>
              <a:rPr lang="ko-KR" altLang="en-US" dirty="0"/>
              <a:t>테스트 자동화 도구 유형 </a:t>
            </a:r>
            <a:endParaRPr lang="en-US" altLang="ko-KR" dirty="0" smtClean="0"/>
          </a:p>
          <a:p>
            <a:pPr lvl="1">
              <a:lnSpc>
                <a:spcPct val="150000"/>
              </a:lnSpc>
            </a:pPr>
            <a:r>
              <a:rPr lang="en-US" altLang="ko-KR" dirty="0" smtClean="0">
                <a:solidFill>
                  <a:srgbClr val="0070C0"/>
                </a:solidFill>
              </a:rPr>
              <a:t>(</a:t>
            </a:r>
            <a:r>
              <a:rPr lang="en-US" altLang="ko-KR" dirty="0">
                <a:solidFill>
                  <a:srgbClr val="0070C0"/>
                </a:solidFill>
              </a:rPr>
              <a:t>1) </a:t>
            </a:r>
            <a:r>
              <a:rPr lang="ko-KR" altLang="en-US" dirty="0">
                <a:solidFill>
                  <a:srgbClr val="0070C0"/>
                </a:solidFill>
              </a:rPr>
              <a:t>정적 분석 도구</a:t>
            </a:r>
            <a:r>
              <a:rPr lang="en-US" altLang="ko-KR" dirty="0">
                <a:solidFill>
                  <a:srgbClr val="0070C0"/>
                </a:solidFill>
              </a:rPr>
              <a:t>(Static Analysis Tools) </a:t>
            </a:r>
            <a:endParaRPr lang="en-US" altLang="ko-KR" dirty="0" smtClean="0">
              <a:solidFill>
                <a:srgbClr val="0070C0"/>
              </a:solidFill>
            </a:endParaRPr>
          </a:p>
          <a:p>
            <a:pPr lvl="2">
              <a:lnSpc>
                <a:spcPct val="150000"/>
              </a:lnSpc>
            </a:pPr>
            <a:r>
              <a:rPr lang="en-US" altLang="ko-KR" sz="2800" dirty="0"/>
              <a:t>(</a:t>
            </a:r>
            <a:r>
              <a:rPr lang="ko-KR" altLang="en-US" sz="2800" dirty="0"/>
              <a:t>가</a:t>
            </a:r>
            <a:r>
              <a:rPr lang="en-US" altLang="ko-KR" sz="2800" dirty="0"/>
              <a:t>) </a:t>
            </a:r>
            <a:r>
              <a:rPr lang="ko-KR" altLang="en-US" sz="2800" dirty="0"/>
              <a:t>정적 분석 도구는 </a:t>
            </a:r>
            <a:r>
              <a:rPr lang="ko-KR" altLang="en-US" sz="2800" u="sng" dirty="0"/>
              <a:t>만들어진 애플리케이션을 실행하지 않고 분석하는 방법이다</a:t>
            </a:r>
            <a:r>
              <a:rPr lang="en-US" altLang="ko-KR" sz="2800" dirty="0"/>
              <a:t>. </a:t>
            </a:r>
          </a:p>
          <a:p>
            <a:pPr lvl="2">
              <a:lnSpc>
                <a:spcPct val="150000"/>
              </a:lnSpc>
            </a:pPr>
            <a:r>
              <a:rPr lang="en-US" altLang="ko-KR" sz="2800" dirty="0"/>
              <a:t>(</a:t>
            </a:r>
            <a:r>
              <a:rPr lang="ko-KR" altLang="en-US" sz="2800" dirty="0"/>
              <a:t>나</a:t>
            </a:r>
            <a:r>
              <a:rPr lang="en-US" altLang="ko-KR" sz="2800" dirty="0"/>
              <a:t>) </a:t>
            </a:r>
            <a:r>
              <a:rPr lang="ko-KR" altLang="en-US" sz="2800" dirty="0"/>
              <a:t>대부분의 경우 소스 코드에 대한 코딩 표준</a:t>
            </a:r>
            <a:r>
              <a:rPr lang="en-US" altLang="ko-KR" sz="2800" dirty="0"/>
              <a:t>, </a:t>
            </a:r>
            <a:r>
              <a:rPr lang="ko-KR" altLang="en-US" sz="2800" dirty="0"/>
              <a:t>코딩 스타일</a:t>
            </a:r>
            <a:r>
              <a:rPr lang="en-US" altLang="ko-KR" sz="2800" dirty="0"/>
              <a:t>, </a:t>
            </a:r>
            <a:r>
              <a:rPr lang="ko-KR" altLang="en-US" sz="2800" dirty="0"/>
              <a:t>코드 복잡도 및 남은 결함을 발견하기 위하여 사용한다</a:t>
            </a:r>
            <a:r>
              <a:rPr lang="en-US" altLang="ko-KR" sz="2800" dirty="0"/>
              <a:t>. </a:t>
            </a:r>
          </a:p>
          <a:p>
            <a:pPr lvl="2">
              <a:lnSpc>
                <a:spcPct val="150000"/>
              </a:lnSpc>
            </a:pPr>
            <a:r>
              <a:rPr lang="en-US" altLang="ko-KR" sz="2800" dirty="0"/>
              <a:t>(</a:t>
            </a:r>
            <a:r>
              <a:rPr lang="ko-KR" altLang="en-US" sz="2800" dirty="0"/>
              <a:t>다</a:t>
            </a:r>
            <a:r>
              <a:rPr lang="en-US" altLang="ko-KR" sz="2800" dirty="0"/>
              <a:t>) </a:t>
            </a:r>
            <a:r>
              <a:rPr lang="ko-KR" altLang="en-US" sz="2800" dirty="0"/>
              <a:t>테스트를 수행하는 사람이 작성된 소스 코드에 대한 이해를 바탕으로 도구를 이용해서 분석하는 것을 말한다</a:t>
            </a:r>
            <a:r>
              <a:rPr lang="en-US" altLang="ko-KR" sz="2800" dirty="0"/>
              <a:t>.</a:t>
            </a:r>
            <a:endParaRPr lang="ko-KR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587603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en-US" altLang="ko-KR" dirty="0"/>
              <a:t>(2) </a:t>
            </a:r>
            <a:r>
              <a:rPr lang="ko-KR" altLang="en-US" dirty="0"/>
              <a:t>테스트 실행 도구</a:t>
            </a:r>
            <a:r>
              <a:rPr lang="en-US" altLang="ko-KR" dirty="0"/>
              <a:t>(Test Execution Tools) </a:t>
            </a:r>
            <a:endParaRPr lang="en-US" altLang="ko-KR" dirty="0" smtClean="0"/>
          </a:p>
          <a:p>
            <a:pPr lvl="1"/>
            <a:r>
              <a:rPr lang="ko-KR" altLang="en-US" dirty="0" smtClean="0"/>
              <a:t>이 </a:t>
            </a:r>
            <a:r>
              <a:rPr lang="ko-KR" altLang="en-US" dirty="0"/>
              <a:t>도구는 테스트를 위해 작성된 스크립트를 실행한다</a:t>
            </a:r>
            <a:r>
              <a:rPr lang="en-US" altLang="ko-KR" dirty="0"/>
              <a:t>. </a:t>
            </a:r>
            <a:r>
              <a:rPr lang="ko-KR" altLang="en-US" dirty="0"/>
              <a:t>작성된 스크립트는 각 </a:t>
            </a:r>
            <a:r>
              <a:rPr lang="ko-KR" altLang="en-US" dirty="0" smtClean="0"/>
              <a:t>스크립트마다 </a:t>
            </a:r>
            <a:r>
              <a:rPr lang="ko-KR" altLang="en-US" dirty="0"/>
              <a:t>특정 데이터와 테스트 수행 방법을 포함하고 있으며</a:t>
            </a:r>
            <a:r>
              <a:rPr lang="en-US" altLang="ko-KR" dirty="0"/>
              <a:t>, </a:t>
            </a:r>
            <a:r>
              <a:rPr lang="ko-KR" altLang="en-US" dirty="0"/>
              <a:t>데이터 주도 접근 방식과 키워드 주도 접근 방식으로 나눌 수 있다</a:t>
            </a:r>
            <a:r>
              <a:rPr lang="en-US" altLang="ko-KR" dirty="0"/>
              <a:t>. </a:t>
            </a:r>
            <a:endParaRPr lang="en-US" altLang="ko-KR" dirty="0" smtClean="0"/>
          </a:p>
          <a:p>
            <a:pPr lvl="2"/>
            <a:r>
              <a:rPr lang="en-US" altLang="ko-KR" sz="2800" dirty="0"/>
              <a:t>(</a:t>
            </a:r>
            <a:r>
              <a:rPr lang="ko-KR" altLang="en-US" sz="2800" dirty="0"/>
              <a:t>가</a:t>
            </a:r>
            <a:r>
              <a:rPr lang="en-US" altLang="ko-KR" sz="2800" dirty="0"/>
              <a:t>) </a:t>
            </a:r>
            <a:r>
              <a:rPr lang="ko-KR" altLang="en-US" sz="2800" dirty="0"/>
              <a:t>데이터 주도 접근 방식 </a:t>
            </a:r>
            <a:endParaRPr lang="en-US" altLang="ko-KR" sz="2800" dirty="0"/>
          </a:p>
          <a:p>
            <a:pPr lvl="2"/>
            <a:r>
              <a:rPr lang="en-US" altLang="ko-KR" sz="2800" dirty="0"/>
              <a:t>(</a:t>
            </a:r>
            <a:r>
              <a:rPr lang="ko-KR" altLang="en-US" sz="2800" dirty="0"/>
              <a:t>나</a:t>
            </a:r>
            <a:r>
              <a:rPr lang="en-US" altLang="ko-KR" sz="2800" dirty="0"/>
              <a:t>) </a:t>
            </a:r>
            <a:r>
              <a:rPr lang="ko-KR" altLang="en-US" sz="2800" dirty="0"/>
              <a:t>키워드 주도 접근 방식</a:t>
            </a:r>
            <a:endParaRPr lang="en-US" altLang="ko-KR" sz="2800" dirty="0"/>
          </a:p>
          <a:p>
            <a:pPr lvl="1">
              <a:lnSpc>
                <a:spcPct val="150000"/>
              </a:lnSpc>
            </a:pPr>
            <a:r>
              <a:rPr lang="en-US" altLang="ko-KR" dirty="0"/>
              <a:t>(3) </a:t>
            </a:r>
            <a:r>
              <a:rPr lang="ko-KR" altLang="en-US" dirty="0"/>
              <a:t>성능 테스트 도구</a:t>
            </a:r>
            <a:r>
              <a:rPr lang="en-US" altLang="ko-KR" dirty="0"/>
              <a:t>(Performance Test Tools) </a:t>
            </a:r>
          </a:p>
          <a:p>
            <a:pPr lvl="1">
              <a:lnSpc>
                <a:spcPct val="150000"/>
              </a:lnSpc>
            </a:pPr>
            <a:r>
              <a:rPr lang="en-US" altLang="ko-KR" dirty="0"/>
              <a:t>(4) </a:t>
            </a:r>
            <a:r>
              <a:rPr lang="ko-KR" altLang="en-US" dirty="0"/>
              <a:t>테스트 통제 도구</a:t>
            </a:r>
            <a:r>
              <a:rPr lang="en-US" altLang="ko-KR" dirty="0"/>
              <a:t>(Test Control </a:t>
            </a:r>
            <a:r>
              <a:rPr lang="en-US" altLang="ko-KR" dirty="0" smtClean="0"/>
              <a:t>Tools)</a:t>
            </a:r>
          </a:p>
          <a:p>
            <a:pPr lvl="2"/>
            <a:endParaRPr lang="ko-KR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50084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en-US" altLang="ko-KR" dirty="0"/>
              <a:t>(5) </a:t>
            </a:r>
            <a:r>
              <a:rPr lang="ko-KR" altLang="en-US" dirty="0"/>
              <a:t>테스트 장치</a:t>
            </a:r>
            <a:r>
              <a:rPr lang="en-US" altLang="ko-KR" dirty="0"/>
              <a:t>(Test Harness) </a:t>
            </a:r>
          </a:p>
          <a:p>
            <a:pPr lvl="2"/>
            <a:r>
              <a:rPr lang="en-US" altLang="ko-KR" sz="2800" dirty="0"/>
              <a:t>(</a:t>
            </a:r>
            <a:r>
              <a:rPr lang="ko-KR" altLang="en-US" sz="2800" dirty="0"/>
              <a:t>가</a:t>
            </a:r>
            <a:r>
              <a:rPr lang="en-US" altLang="ko-KR" sz="2800" dirty="0"/>
              <a:t>) </a:t>
            </a:r>
            <a:r>
              <a:rPr lang="ko-KR" altLang="en-US" sz="2800" dirty="0"/>
              <a:t>정의 애플리케이션 컴포넌트 및 모듈을 테스트하는 환경의 일부분으로</a:t>
            </a:r>
            <a:r>
              <a:rPr lang="en-US" altLang="ko-KR" sz="2800" dirty="0"/>
              <a:t>, </a:t>
            </a:r>
            <a:r>
              <a:rPr lang="ko-KR" altLang="en-US" sz="2800" dirty="0"/>
              <a:t>테스트를 </a:t>
            </a:r>
            <a:r>
              <a:rPr lang="ko-KR" altLang="en-US" sz="2800" dirty="0" err="1"/>
              <a:t>지원하</a:t>
            </a:r>
            <a:r>
              <a:rPr lang="ko-KR" altLang="en-US" sz="2800" dirty="0"/>
              <a:t> 기 위한 코드와 데이터를 말하며</a:t>
            </a:r>
            <a:r>
              <a:rPr lang="en-US" altLang="ko-KR" sz="2800" dirty="0"/>
              <a:t>, </a:t>
            </a:r>
            <a:r>
              <a:rPr lang="ko-KR" altLang="en-US" sz="2800" dirty="0"/>
              <a:t>단위 또는 모듈 테스트에 사용하기 위해 코드 개 </a:t>
            </a:r>
            <a:r>
              <a:rPr lang="ko-KR" altLang="en-US" sz="2800" dirty="0" err="1"/>
              <a:t>발자가</a:t>
            </a:r>
            <a:r>
              <a:rPr lang="ko-KR" altLang="en-US" sz="2800" dirty="0"/>
              <a:t> 작성한다</a:t>
            </a:r>
            <a:r>
              <a:rPr lang="en-US" altLang="ko-KR" sz="2800" dirty="0"/>
              <a:t>.</a:t>
            </a:r>
          </a:p>
          <a:p>
            <a:pPr lvl="1"/>
            <a:r>
              <a:rPr lang="en-US" altLang="ko-KR" dirty="0" smtClean="0"/>
              <a:t>(</a:t>
            </a:r>
            <a:r>
              <a:rPr lang="en-US" altLang="ko-KR" dirty="0"/>
              <a:t>6) </a:t>
            </a:r>
            <a:r>
              <a:rPr lang="ko-KR" altLang="en-US" dirty="0"/>
              <a:t>테스트 자동화 도구 </a:t>
            </a:r>
            <a:endParaRPr lang="en-US" altLang="ko-KR" dirty="0" smtClean="0"/>
          </a:p>
          <a:p>
            <a:pPr lvl="2"/>
            <a:r>
              <a:rPr lang="ko-KR" altLang="en-US" sz="2800" dirty="0"/>
              <a:t>테스트 자동화 도구는 휴먼 에러</a:t>
            </a:r>
            <a:r>
              <a:rPr lang="en-US" altLang="ko-KR" sz="2800" dirty="0"/>
              <a:t>(Human Error)</a:t>
            </a:r>
            <a:r>
              <a:rPr lang="ko-KR" altLang="en-US" sz="2800" dirty="0"/>
              <a:t>를 줄이고</a:t>
            </a:r>
            <a:r>
              <a:rPr lang="en-US" altLang="ko-KR" sz="2800" dirty="0"/>
              <a:t>, </a:t>
            </a:r>
            <a:r>
              <a:rPr lang="ko-KR" altLang="en-US" sz="2800" dirty="0"/>
              <a:t>테스트에 소요되는 비용과 시간을 절감하며</a:t>
            </a:r>
            <a:r>
              <a:rPr lang="en-US" altLang="ko-KR" sz="2800" dirty="0"/>
              <a:t>, </a:t>
            </a:r>
            <a:r>
              <a:rPr lang="ko-KR" altLang="en-US" sz="2800" dirty="0"/>
              <a:t>테스트 품질을 향상할 수 있는 도구이다</a:t>
            </a:r>
            <a:r>
              <a:rPr lang="en-US" altLang="ko-KR" sz="2800" dirty="0"/>
              <a:t>. </a:t>
            </a:r>
            <a:r>
              <a:rPr lang="ko-KR" altLang="en-US" sz="2800" dirty="0"/>
              <a:t>테스트 계획</a:t>
            </a:r>
            <a:r>
              <a:rPr lang="en-US" altLang="ko-KR" sz="2800" dirty="0"/>
              <a:t>, </a:t>
            </a:r>
            <a:r>
              <a:rPr lang="ko-KR" altLang="en-US" sz="2800" dirty="0"/>
              <a:t>테스트 분석</a:t>
            </a:r>
            <a:r>
              <a:rPr lang="en-US" altLang="ko-KR" sz="2800" dirty="0"/>
              <a:t>/</a:t>
            </a:r>
            <a:r>
              <a:rPr lang="ko-KR" altLang="en-US" sz="2800" dirty="0"/>
              <a:t>설계</a:t>
            </a:r>
            <a:r>
              <a:rPr lang="en-US" altLang="ko-KR" sz="2800" dirty="0"/>
              <a:t>, </a:t>
            </a:r>
            <a:r>
              <a:rPr lang="ko-KR" altLang="en-US" sz="2800" dirty="0"/>
              <a:t>테스트 수행</a:t>
            </a:r>
            <a:r>
              <a:rPr lang="en-US" altLang="ko-KR" sz="2800" dirty="0"/>
              <a:t>, </a:t>
            </a:r>
            <a:r>
              <a:rPr lang="ko-KR" altLang="en-US" sz="2800" dirty="0"/>
              <a:t>테스트 통제 등의 테스트 활동에 따라 각각 요구사항 관리</a:t>
            </a:r>
            <a:r>
              <a:rPr lang="en-US" altLang="ko-KR" sz="2800" dirty="0"/>
              <a:t>, </a:t>
            </a:r>
            <a:r>
              <a:rPr lang="ko-KR" altLang="en-US" sz="2800" dirty="0"/>
              <a:t>테스트 케이스 생성</a:t>
            </a:r>
            <a:r>
              <a:rPr lang="en-US" altLang="ko-KR" sz="2800" dirty="0"/>
              <a:t>, </a:t>
            </a:r>
            <a:r>
              <a:rPr lang="ko-KR" altLang="en-US" sz="2800" dirty="0"/>
              <a:t>커버리지 분석</a:t>
            </a:r>
            <a:r>
              <a:rPr lang="en-US" altLang="ko-KR" sz="2800" dirty="0"/>
              <a:t>, </a:t>
            </a:r>
            <a:r>
              <a:rPr lang="ko-KR" altLang="en-US" sz="2800" dirty="0"/>
              <a:t>정적</a:t>
            </a:r>
            <a:r>
              <a:rPr lang="en-US" altLang="ko-KR" sz="2800" dirty="0"/>
              <a:t>/</a:t>
            </a:r>
            <a:r>
              <a:rPr lang="ko-KR" altLang="en-US" sz="2800" dirty="0"/>
              <a:t>동적 테스트 수행</a:t>
            </a:r>
            <a:r>
              <a:rPr lang="en-US" altLang="ko-KR" sz="2800" dirty="0"/>
              <a:t>, </a:t>
            </a:r>
            <a:r>
              <a:rPr lang="ko-KR" altLang="en-US" sz="2800" dirty="0"/>
              <a:t>성능 테스트</a:t>
            </a:r>
            <a:r>
              <a:rPr lang="en-US" altLang="ko-KR" sz="2800" dirty="0"/>
              <a:t>, </a:t>
            </a:r>
            <a:r>
              <a:rPr lang="ko-KR" altLang="en-US" sz="2800" dirty="0"/>
              <a:t>모니터링</a:t>
            </a:r>
            <a:r>
              <a:rPr lang="en-US" altLang="ko-KR" sz="2800" dirty="0"/>
              <a:t>, </a:t>
            </a:r>
            <a:r>
              <a:rPr lang="ko-KR" altLang="en-US" sz="2800" dirty="0"/>
              <a:t>형상 관리</a:t>
            </a:r>
            <a:r>
              <a:rPr lang="en-US" altLang="ko-KR" sz="2800" dirty="0"/>
              <a:t>, </a:t>
            </a:r>
            <a:r>
              <a:rPr lang="ko-KR" altLang="en-US" sz="2800" dirty="0"/>
              <a:t>테스트 관리</a:t>
            </a:r>
            <a:r>
              <a:rPr lang="en-US" altLang="ko-KR" sz="2800" dirty="0"/>
              <a:t>, </a:t>
            </a:r>
            <a:r>
              <a:rPr lang="ko-KR" altLang="en-US" sz="2800" dirty="0"/>
              <a:t>결함 추적</a:t>
            </a:r>
            <a:r>
              <a:rPr lang="en-US" altLang="ko-KR" sz="2800" dirty="0"/>
              <a:t>/</a:t>
            </a:r>
            <a:r>
              <a:rPr lang="ko-KR" altLang="en-US" sz="2800" dirty="0"/>
              <a:t>관리 등을 지원하는 테스트 도구 가 있다</a:t>
            </a:r>
            <a:r>
              <a:rPr lang="en-US" altLang="ko-KR" sz="2800" dirty="0"/>
              <a:t>. </a:t>
            </a:r>
            <a:endParaRPr lang="ko-KR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702722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[2]</a:t>
            </a:r>
            <a:r>
              <a:rPr lang="ko-KR" altLang="en-US" dirty="0"/>
              <a:t> 결함 관리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altLang="ko-KR" sz="2400" dirty="0"/>
              <a:t>1. </a:t>
            </a:r>
            <a:r>
              <a:rPr lang="ko-KR" altLang="en-US" sz="2400" dirty="0"/>
              <a:t>테스트 결함 </a:t>
            </a:r>
            <a:r>
              <a:rPr lang="ko-KR" altLang="en-US" sz="2400" dirty="0" smtClean="0"/>
              <a:t>관리</a:t>
            </a:r>
            <a:endParaRPr lang="en-US" altLang="ko-KR" sz="2400" dirty="0" smtClean="0"/>
          </a:p>
          <a:p>
            <a:pPr lvl="1">
              <a:lnSpc>
                <a:spcPct val="150000"/>
              </a:lnSpc>
            </a:pPr>
            <a:r>
              <a:rPr lang="en-US" altLang="ko-KR" sz="2400" dirty="0" smtClean="0"/>
              <a:t>(</a:t>
            </a:r>
            <a:r>
              <a:rPr lang="en-US" altLang="ko-KR" sz="2400" dirty="0"/>
              <a:t>1) </a:t>
            </a:r>
            <a:r>
              <a:rPr lang="ko-KR" altLang="en-US" sz="2400" dirty="0"/>
              <a:t>개요 </a:t>
            </a:r>
            <a:endParaRPr lang="en-US" altLang="ko-KR" sz="2400" dirty="0" smtClean="0"/>
          </a:p>
          <a:p>
            <a:pPr lvl="2">
              <a:lnSpc>
                <a:spcPct val="150000"/>
              </a:lnSpc>
            </a:pPr>
            <a:r>
              <a:rPr lang="ko-KR" altLang="en-US" sz="2400" dirty="0" smtClean="0"/>
              <a:t>테스트 </a:t>
            </a:r>
            <a:r>
              <a:rPr lang="ko-KR" altLang="en-US" sz="2400" dirty="0"/>
              <a:t>결함 관리란 각 단계별 테스트 수행 후 발생한 결함의 재발 방지를 위해</a:t>
            </a:r>
            <a:r>
              <a:rPr lang="en-US" altLang="ko-KR" sz="2400" dirty="0"/>
              <a:t>, </a:t>
            </a:r>
            <a:r>
              <a:rPr lang="ko-KR" altLang="en-US" sz="2400" dirty="0">
                <a:solidFill>
                  <a:srgbClr val="00B0F0"/>
                </a:solidFill>
              </a:rPr>
              <a:t>유사 결함 발견 시 처리 시간 단축을 위해 결함을 추적하고 관리하는 활동이다</a:t>
            </a:r>
            <a:r>
              <a:rPr lang="en-US" altLang="ko-KR" sz="2400" dirty="0"/>
              <a:t>. </a:t>
            </a:r>
            <a:endParaRPr lang="en-US" altLang="ko-KR" sz="2400" dirty="0" smtClean="0"/>
          </a:p>
          <a:p>
            <a:pPr lvl="1">
              <a:lnSpc>
                <a:spcPct val="150000"/>
              </a:lnSpc>
            </a:pPr>
            <a:r>
              <a:rPr lang="en-US" altLang="ko-KR" sz="2400" dirty="0" smtClean="0"/>
              <a:t>(</a:t>
            </a:r>
            <a:r>
              <a:rPr lang="en-US" altLang="ko-KR" sz="2400" dirty="0"/>
              <a:t>2) </a:t>
            </a:r>
            <a:r>
              <a:rPr lang="ko-KR" altLang="en-US" sz="2400" dirty="0"/>
              <a:t>결함 추적 관리 </a:t>
            </a:r>
            <a:r>
              <a:rPr lang="ko-KR" altLang="en-US" sz="2400" dirty="0" smtClean="0"/>
              <a:t>활동</a:t>
            </a:r>
            <a:endParaRPr lang="en-US" altLang="ko-KR" sz="2400" dirty="0" smtClean="0"/>
          </a:p>
          <a:p>
            <a:pPr lvl="2">
              <a:lnSpc>
                <a:spcPct val="150000"/>
              </a:lnSpc>
            </a:pPr>
            <a:r>
              <a:rPr lang="ko-KR" altLang="en-US" sz="2400" dirty="0" smtClean="0"/>
              <a:t>단위 </a:t>
            </a:r>
            <a:r>
              <a:rPr lang="ko-KR" altLang="en-US" sz="2400" dirty="0"/>
              <a:t>테스트</a:t>
            </a:r>
            <a:r>
              <a:rPr lang="en-US" altLang="ko-KR" sz="2400" dirty="0"/>
              <a:t>, </a:t>
            </a:r>
            <a:r>
              <a:rPr lang="ko-KR" altLang="en-US" sz="2400" dirty="0"/>
              <a:t>통합 테스트</a:t>
            </a:r>
            <a:r>
              <a:rPr lang="en-US" altLang="ko-KR" sz="2400" dirty="0"/>
              <a:t>, </a:t>
            </a:r>
            <a:r>
              <a:rPr lang="ko-KR" altLang="en-US" sz="2400" dirty="0"/>
              <a:t>시스템 테스트</a:t>
            </a:r>
            <a:r>
              <a:rPr lang="en-US" altLang="ko-KR" sz="2400" dirty="0"/>
              <a:t>, </a:t>
            </a:r>
            <a:r>
              <a:rPr lang="ko-KR" altLang="en-US" sz="2400" dirty="0"/>
              <a:t>운영 테스트의 단계별 착수 기준과 </a:t>
            </a:r>
            <a:r>
              <a:rPr lang="ko-KR" altLang="en-US" sz="2400" dirty="0" err="1"/>
              <a:t>입력물</a:t>
            </a:r>
            <a:r>
              <a:rPr lang="en-US" altLang="ko-KR" sz="2400" dirty="0"/>
              <a:t>, </a:t>
            </a:r>
            <a:r>
              <a:rPr lang="ko-KR" altLang="en-US" sz="2400" dirty="0"/>
              <a:t>그리고 종료 조건 및 산출물에 대해 다음과 같이 정리할 수 있다</a:t>
            </a:r>
            <a:r>
              <a:rPr lang="en-US" altLang="ko-KR" sz="2400" dirty="0"/>
              <a:t>. </a:t>
            </a:r>
            <a:endParaRPr lang="ko-KR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640430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400" dirty="0"/>
              <a:t>2. </a:t>
            </a:r>
            <a:r>
              <a:rPr lang="ko-KR" altLang="en-US" sz="2400" dirty="0"/>
              <a:t>결함 관리 프로세스 </a:t>
            </a:r>
            <a:endParaRPr lang="en-US" altLang="ko-KR" sz="2400" dirty="0" smtClean="0"/>
          </a:p>
          <a:p>
            <a:pPr lvl="1"/>
            <a:r>
              <a:rPr lang="en-US" altLang="ko-KR" sz="2400" dirty="0" smtClean="0"/>
              <a:t>(</a:t>
            </a:r>
            <a:r>
              <a:rPr lang="en-US" altLang="ko-KR" sz="2400" dirty="0"/>
              <a:t>1) </a:t>
            </a:r>
            <a:r>
              <a:rPr lang="ko-KR" altLang="en-US" sz="2400" dirty="0"/>
              <a:t>에러 발견 요구사항 분석</a:t>
            </a:r>
            <a:r>
              <a:rPr lang="en-US" altLang="ko-KR" sz="2400" dirty="0"/>
              <a:t>, </a:t>
            </a:r>
            <a:r>
              <a:rPr lang="ko-KR" altLang="en-US" sz="2400" dirty="0"/>
              <a:t>설계</a:t>
            </a:r>
            <a:r>
              <a:rPr lang="en-US" altLang="ko-KR" sz="2400" dirty="0"/>
              <a:t>, </a:t>
            </a:r>
            <a:r>
              <a:rPr lang="ko-KR" altLang="en-US" sz="2400" dirty="0"/>
              <a:t>테스트 실행 중 에러가 발견될 경우</a:t>
            </a:r>
            <a:r>
              <a:rPr lang="en-US" altLang="ko-KR" sz="2400" dirty="0"/>
              <a:t>, </a:t>
            </a:r>
            <a:r>
              <a:rPr lang="ko-KR" altLang="en-US" sz="2400" dirty="0"/>
              <a:t>테스트 전문가와 프로젝트 팀과 논의한다</a:t>
            </a:r>
            <a:r>
              <a:rPr lang="en-US" altLang="ko-KR" sz="2400" dirty="0"/>
              <a:t>. </a:t>
            </a:r>
            <a:endParaRPr lang="en-US" altLang="ko-KR" sz="2400" dirty="0" smtClean="0"/>
          </a:p>
          <a:p>
            <a:pPr lvl="1"/>
            <a:r>
              <a:rPr lang="en-US" altLang="ko-KR" sz="2400" dirty="0" smtClean="0"/>
              <a:t>(</a:t>
            </a:r>
            <a:r>
              <a:rPr lang="en-US" altLang="ko-KR" sz="2400" dirty="0"/>
              <a:t>2) </a:t>
            </a:r>
            <a:r>
              <a:rPr lang="ko-KR" altLang="en-US" sz="2400" dirty="0"/>
              <a:t>에러 등록 결함 관리 대장에 발견된 에러를 등록한다</a:t>
            </a:r>
            <a:r>
              <a:rPr lang="en-US" altLang="ko-KR" sz="2400" dirty="0"/>
              <a:t>. </a:t>
            </a:r>
            <a:endParaRPr lang="en-US" altLang="ko-KR" sz="2400" dirty="0" smtClean="0"/>
          </a:p>
          <a:p>
            <a:pPr lvl="1"/>
            <a:r>
              <a:rPr lang="en-US" altLang="ko-KR" sz="2400" dirty="0" smtClean="0"/>
              <a:t>(</a:t>
            </a:r>
            <a:r>
              <a:rPr lang="en-US" altLang="ko-KR" sz="2400" dirty="0"/>
              <a:t>3) </a:t>
            </a:r>
            <a:r>
              <a:rPr lang="ko-KR" altLang="en-US" sz="2400" dirty="0"/>
              <a:t>에러 분석 등록된 에러가 단순 에러인지 아니면 실제 결함인지 분석한다</a:t>
            </a:r>
            <a:r>
              <a:rPr lang="en-US" altLang="ko-KR" sz="2400" dirty="0"/>
              <a:t>. </a:t>
            </a:r>
            <a:endParaRPr lang="en-US" altLang="ko-KR" sz="2400" dirty="0" smtClean="0"/>
          </a:p>
          <a:p>
            <a:pPr lvl="1"/>
            <a:r>
              <a:rPr lang="en-US" altLang="ko-KR" sz="2400" dirty="0" smtClean="0"/>
              <a:t>(</a:t>
            </a:r>
            <a:r>
              <a:rPr lang="en-US" altLang="ko-KR" sz="2400" dirty="0"/>
              <a:t>4) </a:t>
            </a:r>
            <a:r>
              <a:rPr lang="ko-KR" altLang="en-US" sz="2400" dirty="0"/>
              <a:t>결함 확정 등록된 에러가 실제 결함으로 확정될 경우</a:t>
            </a:r>
            <a:r>
              <a:rPr lang="en-US" altLang="ko-KR" sz="2400" dirty="0"/>
              <a:t>, </a:t>
            </a:r>
            <a:r>
              <a:rPr lang="ko-KR" altLang="en-US" sz="2400" dirty="0"/>
              <a:t>결함 확정 상태로 설정한다</a:t>
            </a:r>
            <a:r>
              <a:rPr lang="en-US" altLang="ko-KR" sz="2400" dirty="0"/>
              <a:t>. </a:t>
            </a:r>
            <a:endParaRPr lang="en-US" altLang="ko-KR" sz="2400" dirty="0" smtClean="0"/>
          </a:p>
          <a:p>
            <a:pPr lvl="1"/>
            <a:r>
              <a:rPr lang="en-US" altLang="ko-KR" sz="2400" dirty="0" smtClean="0"/>
              <a:t>(</a:t>
            </a:r>
            <a:r>
              <a:rPr lang="en-US" altLang="ko-KR" sz="2400" dirty="0"/>
              <a:t>5) </a:t>
            </a:r>
            <a:r>
              <a:rPr lang="ko-KR" altLang="en-US" sz="2400" dirty="0"/>
              <a:t>결함 할당 결함을 해결할 담당자를 지정하여 결함을 할당하고 결함 할당 상태로 설정한다</a:t>
            </a:r>
            <a:r>
              <a:rPr lang="en-US" altLang="ko-KR" sz="2400" dirty="0"/>
              <a:t>. </a:t>
            </a:r>
            <a:endParaRPr lang="en-US" altLang="ko-KR" sz="2400" dirty="0" smtClean="0"/>
          </a:p>
          <a:p>
            <a:pPr lvl="1"/>
            <a:r>
              <a:rPr lang="en-US" altLang="ko-KR" sz="2400" dirty="0" smtClean="0"/>
              <a:t>(</a:t>
            </a:r>
            <a:r>
              <a:rPr lang="en-US" altLang="ko-KR" sz="2400" dirty="0"/>
              <a:t>6) </a:t>
            </a:r>
            <a:r>
              <a:rPr lang="ko-KR" altLang="en-US" sz="2400" dirty="0"/>
              <a:t>결함 조치 결함에 대해 수정 활동을 수행하고</a:t>
            </a:r>
            <a:r>
              <a:rPr lang="en-US" altLang="ko-KR" sz="2400" dirty="0"/>
              <a:t>, </a:t>
            </a:r>
            <a:r>
              <a:rPr lang="ko-KR" altLang="en-US" sz="2400" dirty="0"/>
              <a:t>수정이 완료된 경우 결함 조치 상태로 설정한다</a:t>
            </a:r>
            <a:r>
              <a:rPr lang="en-US" altLang="ko-KR" sz="2400" dirty="0" smtClean="0"/>
              <a:t>.</a:t>
            </a:r>
          </a:p>
          <a:p>
            <a:pPr lvl="1"/>
            <a:r>
              <a:rPr lang="en-US" altLang="ko-KR" sz="2400" dirty="0" smtClean="0"/>
              <a:t>(</a:t>
            </a:r>
            <a:r>
              <a:rPr lang="en-US" altLang="ko-KR" sz="2400" dirty="0"/>
              <a:t>7) </a:t>
            </a:r>
            <a:r>
              <a:rPr lang="ko-KR" altLang="en-US" sz="2400" dirty="0"/>
              <a:t>결함 조치 검토 및 승인 수정이 완료된 결함에 대해 확인 테스트를 수행하고</a:t>
            </a:r>
            <a:r>
              <a:rPr lang="en-US" altLang="ko-KR" sz="2400" dirty="0"/>
              <a:t>, </a:t>
            </a:r>
            <a:r>
              <a:rPr lang="ko-KR" altLang="en-US" sz="2400" dirty="0"/>
              <a:t>정상적으로 결함 조치가 완료된 경우 결함 조치 완료 상태로 설정한다</a:t>
            </a:r>
            <a:r>
              <a:rPr lang="en-US" altLang="ko-KR" sz="2400" dirty="0"/>
              <a:t>.</a:t>
            </a:r>
            <a:endParaRPr lang="ko-KR" altLang="en-US" sz="2400" dirty="0"/>
          </a:p>
        </p:txBody>
      </p:sp>
    </p:spTree>
    <p:extLst>
      <p:ext uri="{BB962C8B-B14F-4D97-AF65-F5344CB8AC3E}">
        <p14:creationId xmlns:p14="http://schemas.microsoft.com/office/powerpoint/2010/main" val="680568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2">
              <a:lnSpc>
                <a:spcPct val="120000"/>
              </a:lnSpc>
            </a:pPr>
            <a:r>
              <a:rPr lang="en-US" altLang="ko-KR" sz="2800" dirty="0">
                <a:solidFill>
                  <a:srgbClr val="00B0F0"/>
                </a:solidFill>
              </a:rPr>
              <a:t>(</a:t>
            </a:r>
            <a:r>
              <a:rPr lang="ko-KR" altLang="en-US" sz="2800" dirty="0">
                <a:solidFill>
                  <a:srgbClr val="00B0F0"/>
                </a:solidFill>
              </a:rPr>
              <a:t>나</a:t>
            </a:r>
            <a:r>
              <a:rPr lang="en-US" altLang="ko-KR" sz="2800" dirty="0">
                <a:solidFill>
                  <a:srgbClr val="00B0F0"/>
                </a:solidFill>
              </a:rPr>
              <a:t>) </a:t>
            </a:r>
            <a:r>
              <a:rPr lang="ko-KR" altLang="en-US" sz="2800" dirty="0" err="1">
                <a:solidFill>
                  <a:srgbClr val="00B0F0"/>
                </a:solidFill>
              </a:rPr>
              <a:t>미들웨어</a:t>
            </a:r>
            <a:r>
              <a:rPr lang="ko-KR" altLang="en-US" sz="2800" dirty="0">
                <a:solidFill>
                  <a:srgbClr val="00B0F0"/>
                </a:solidFill>
              </a:rPr>
              <a:t> </a:t>
            </a:r>
            <a:endParaRPr lang="en-US" altLang="ko-KR" sz="2800" dirty="0" smtClean="0">
              <a:solidFill>
                <a:srgbClr val="00B0F0"/>
              </a:solidFill>
            </a:endParaRPr>
          </a:p>
          <a:p>
            <a:pPr lvl="2">
              <a:lnSpc>
                <a:spcPct val="120000"/>
              </a:lnSpc>
            </a:pPr>
            <a:r>
              <a:rPr lang="en-US" altLang="ko-KR" sz="2800" dirty="0" smtClean="0"/>
              <a:t>:</a:t>
            </a:r>
            <a:r>
              <a:rPr lang="ko-KR" altLang="en-US" sz="2800" dirty="0" smtClean="0"/>
              <a:t>웹 </a:t>
            </a:r>
            <a:r>
              <a:rPr lang="ko-KR" altLang="en-US" sz="2800" dirty="0"/>
              <a:t>애플리케이션 서버</a:t>
            </a:r>
            <a:r>
              <a:rPr lang="en-US" altLang="ko-KR" sz="2800" dirty="0"/>
              <a:t>, </a:t>
            </a:r>
            <a:r>
              <a:rPr lang="ko-KR" altLang="en-US" sz="2800" dirty="0"/>
              <a:t>실시간 데이터 처리</a:t>
            </a:r>
            <a:r>
              <a:rPr lang="en-US" altLang="ko-KR" sz="2800" dirty="0"/>
              <a:t>, </a:t>
            </a:r>
            <a:r>
              <a:rPr lang="ko-KR" altLang="en-US" sz="2800" dirty="0"/>
              <a:t>연계 통합 솔루션</a:t>
            </a:r>
            <a:r>
              <a:rPr lang="en-US" altLang="ko-KR" sz="2800" dirty="0"/>
              <a:t>, </a:t>
            </a:r>
            <a:r>
              <a:rPr lang="ko-KR" altLang="en-US" sz="2800" dirty="0"/>
              <a:t>분산 병렬 처리</a:t>
            </a:r>
            <a:r>
              <a:rPr lang="en-US" altLang="ko-KR" sz="2800" dirty="0"/>
              <a:t>, </a:t>
            </a:r>
            <a:r>
              <a:rPr lang="ko-KR" altLang="en-US" sz="2800" dirty="0"/>
              <a:t>네 </a:t>
            </a:r>
            <a:r>
              <a:rPr lang="ko-KR" altLang="en-US" sz="2800" dirty="0" err="1"/>
              <a:t>트워크</a:t>
            </a:r>
            <a:r>
              <a:rPr lang="ko-KR" altLang="en-US" sz="2800" dirty="0"/>
              <a:t> 관리</a:t>
            </a:r>
            <a:r>
              <a:rPr lang="en-US" altLang="ko-KR" sz="2800" dirty="0"/>
              <a:t>, </a:t>
            </a:r>
            <a:r>
              <a:rPr lang="ko-KR" altLang="en-US" sz="2800" dirty="0"/>
              <a:t>시스템 관리</a:t>
            </a:r>
            <a:r>
              <a:rPr lang="en-US" altLang="ko-KR" sz="2800" dirty="0"/>
              <a:t>, </a:t>
            </a:r>
            <a:r>
              <a:rPr lang="ko-KR" altLang="en-US" sz="2800" dirty="0" err="1"/>
              <a:t>클라우드</a:t>
            </a:r>
            <a:r>
              <a:rPr lang="ko-KR" altLang="en-US" sz="2800" dirty="0"/>
              <a:t> 서비스</a:t>
            </a:r>
            <a:r>
              <a:rPr lang="en-US" altLang="ko-KR" sz="2800" dirty="0"/>
              <a:t>, </a:t>
            </a:r>
            <a:r>
              <a:rPr lang="ko-KR" altLang="en-US" sz="2800" dirty="0"/>
              <a:t>접근 제어 소프트웨어 등이 있다</a:t>
            </a:r>
            <a:r>
              <a:rPr lang="en-US" altLang="ko-KR" sz="2800" dirty="0" smtClean="0"/>
              <a:t>.</a:t>
            </a:r>
          </a:p>
          <a:p>
            <a:pPr lvl="2"/>
            <a:r>
              <a:rPr lang="en-US" altLang="ko-KR" sz="2800" dirty="0" smtClean="0">
                <a:solidFill>
                  <a:srgbClr val="00B0F0"/>
                </a:solidFill>
              </a:rPr>
              <a:t>(</a:t>
            </a:r>
            <a:r>
              <a:rPr lang="ko-KR" altLang="en-US" sz="2800" dirty="0">
                <a:solidFill>
                  <a:srgbClr val="00B0F0"/>
                </a:solidFill>
              </a:rPr>
              <a:t>다</a:t>
            </a:r>
            <a:r>
              <a:rPr lang="en-US" altLang="ko-KR" sz="2800" dirty="0">
                <a:solidFill>
                  <a:srgbClr val="00B0F0"/>
                </a:solidFill>
              </a:rPr>
              <a:t>) </a:t>
            </a:r>
            <a:r>
              <a:rPr lang="ko-KR" altLang="en-US" sz="2800" dirty="0">
                <a:solidFill>
                  <a:srgbClr val="00B0F0"/>
                </a:solidFill>
              </a:rPr>
              <a:t>응용 소프트웨어 </a:t>
            </a:r>
            <a:endParaRPr lang="en-US" altLang="ko-KR" sz="2800" dirty="0" smtClean="0">
              <a:solidFill>
                <a:srgbClr val="00B0F0"/>
              </a:solidFill>
            </a:endParaRPr>
          </a:p>
          <a:p>
            <a:pPr lvl="2"/>
            <a:r>
              <a:rPr lang="en-US" altLang="ko-KR" sz="2800" dirty="0" smtClean="0"/>
              <a:t>:</a:t>
            </a:r>
            <a:r>
              <a:rPr lang="ko-KR" altLang="en-US" sz="2800" dirty="0" smtClean="0"/>
              <a:t>영상 </a:t>
            </a:r>
            <a:r>
              <a:rPr lang="ko-KR" altLang="en-US" sz="2800" dirty="0"/>
              <a:t>인식</a:t>
            </a:r>
            <a:r>
              <a:rPr lang="en-US" altLang="ko-KR" sz="2800" dirty="0"/>
              <a:t>/</a:t>
            </a:r>
            <a:r>
              <a:rPr lang="ko-KR" altLang="en-US" sz="2800" dirty="0"/>
              <a:t>분석</a:t>
            </a:r>
            <a:r>
              <a:rPr lang="en-US" altLang="ko-KR" sz="2800" dirty="0"/>
              <a:t>, </a:t>
            </a:r>
            <a:r>
              <a:rPr lang="ko-KR" altLang="en-US" sz="2800" dirty="0"/>
              <a:t>영상 </a:t>
            </a:r>
            <a:r>
              <a:rPr lang="ko-KR" altLang="en-US" sz="2800" dirty="0" err="1"/>
              <a:t>코덱</a:t>
            </a:r>
            <a:r>
              <a:rPr lang="en-US" altLang="ko-KR" sz="2800" dirty="0"/>
              <a:t>/</a:t>
            </a:r>
            <a:r>
              <a:rPr lang="ko-KR" altLang="en-US" sz="2800" dirty="0" err="1"/>
              <a:t>스트리밍</a:t>
            </a:r>
            <a:r>
              <a:rPr lang="en-US" altLang="ko-KR" sz="2800" dirty="0"/>
              <a:t>, </a:t>
            </a:r>
            <a:r>
              <a:rPr lang="ko-KR" altLang="en-US" sz="2800" dirty="0"/>
              <a:t>영상 저작</a:t>
            </a:r>
            <a:r>
              <a:rPr lang="en-US" altLang="ko-KR" sz="2800" dirty="0"/>
              <a:t>/</a:t>
            </a:r>
            <a:r>
              <a:rPr lang="ko-KR" altLang="en-US" sz="2800" dirty="0"/>
              <a:t>편집</a:t>
            </a:r>
            <a:r>
              <a:rPr lang="en-US" altLang="ko-KR" sz="2800" dirty="0"/>
              <a:t>/</a:t>
            </a:r>
            <a:r>
              <a:rPr lang="ko-KR" altLang="en-US" sz="2800" dirty="0"/>
              <a:t>합성</a:t>
            </a:r>
            <a:r>
              <a:rPr lang="en-US" altLang="ko-KR" sz="2800" dirty="0"/>
              <a:t>, 3D </a:t>
            </a:r>
            <a:r>
              <a:rPr lang="ko-KR" altLang="en-US" sz="2800" dirty="0"/>
              <a:t>스캐닝</a:t>
            </a:r>
            <a:r>
              <a:rPr lang="en-US" altLang="ko-KR" sz="2800" dirty="0"/>
              <a:t>/</a:t>
            </a:r>
            <a:r>
              <a:rPr lang="ko-KR" altLang="en-US" sz="2800" dirty="0" err="1"/>
              <a:t>프린팅</a:t>
            </a:r>
            <a:r>
              <a:rPr lang="en-US" altLang="ko-KR" sz="2800" dirty="0"/>
              <a:t>, </a:t>
            </a:r>
            <a:r>
              <a:rPr lang="ko-KR" altLang="en-US" sz="2800" dirty="0"/>
              <a:t>가상 시뮬레이션</a:t>
            </a:r>
            <a:r>
              <a:rPr lang="en-US" altLang="ko-KR" sz="2800" dirty="0"/>
              <a:t>, </a:t>
            </a:r>
            <a:r>
              <a:rPr lang="ko-KR" altLang="en-US" sz="2800" dirty="0" err="1"/>
              <a:t>콘텐츠</a:t>
            </a:r>
            <a:r>
              <a:rPr lang="ko-KR" altLang="en-US" sz="2800" dirty="0"/>
              <a:t> 보호</a:t>
            </a:r>
            <a:r>
              <a:rPr lang="en-US" altLang="ko-KR" sz="2800" dirty="0"/>
              <a:t>/</a:t>
            </a:r>
            <a:r>
              <a:rPr lang="ko-KR" altLang="en-US" sz="2800" dirty="0"/>
              <a:t>관리</a:t>
            </a:r>
            <a:r>
              <a:rPr lang="en-US" altLang="ko-KR" sz="2800" dirty="0"/>
              <a:t>/</a:t>
            </a:r>
            <a:r>
              <a:rPr lang="ko-KR" altLang="en-US" sz="2800" dirty="0"/>
              <a:t>유통</a:t>
            </a:r>
            <a:r>
              <a:rPr lang="en-US" altLang="ko-KR" sz="2800" dirty="0"/>
              <a:t>, </a:t>
            </a:r>
            <a:r>
              <a:rPr lang="ko-KR" altLang="en-US" sz="2800" dirty="0"/>
              <a:t>정보검색</a:t>
            </a:r>
            <a:r>
              <a:rPr lang="en-US" altLang="ko-KR" sz="2800" dirty="0"/>
              <a:t>, </a:t>
            </a:r>
            <a:r>
              <a:rPr lang="ko-KR" altLang="en-US" sz="2800" dirty="0"/>
              <a:t>음성 처리</a:t>
            </a:r>
            <a:r>
              <a:rPr lang="en-US" altLang="ko-KR" sz="2800" dirty="0"/>
              <a:t>, </a:t>
            </a:r>
            <a:r>
              <a:rPr lang="ko-KR" altLang="en-US" sz="2800" dirty="0" err="1"/>
              <a:t>오피스웨어</a:t>
            </a:r>
            <a:r>
              <a:rPr lang="ko-KR" altLang="en-US" sz="2800" dirty="0"/>
              <a:t> 소프트웨어 등이 있다</a:t>
            </a:r>
            <a:r>
              <a:rPr lang="en-US" altLang="ko-KR" sz="2800" dirty="0"/>
              <a:t>.</a:t>
            </a:r>
            <a:endParaRPr lang="en-US" altLang="ko-KR" sz="2800" dirty="0" smtClean="0"/>
          </a:p>
          <a:p>
            <a:pPr lvl="1"/>
            <a:r>
              <a:rPr lang="en-US" altLang="ko-KR" sz="2800" dirty="0" smtClean="0"/>
              <a:t>(</a:t>
            </a:r>
            <a:r>
              <a:rPr lang="en-US" altLang="ko-KR" sz="2800" dirty="0"/>
              <a:t>2) </a:t>
            </a:r>
            <a:r>
              <a:rPr lang="ko-KR" altLang="en-US" sz="2800" u="sng" dirty="0"/>
              <a:t>산업 특화 소프트웨어 </a:t>
            </a:r>
            <a:endParaRPr lang="en-US" altLang="ko-KR" sz="2800" u="sng" dirty="0" smtClean="0"/>
          </a:p>
          <a:p>
            <a:pPr lvl="2"/>
            <a:r>
              <a:rPr lang="ko-KR" altLang="en-US" sz="2800" dirty="0" smtClean="0"/>
              <a:t>특정한 </a:t>
            </a:r>
            <a:r>
              <a:rPr lang="ko-KR" altLang="en-US" sz="2800" dirty="0"/>
              <a:t>산업 분야에서 요구하는 기능만을 구현하기 위한 목적의 소프트웨어로 자동차</a:t>
            </a:r>
            <a:r>
              <a:rPr lang="en-US" altLang="ko-KR" sz="2800" dirty="0"/>
              <a:t>, </a:t>
            </a:r>
            <a:r>
              <a:rPr lang="ko-KR" altLang="en-US" sz="2800" dirty="0"/>
              <a:t>항공</a:t>
            </a:r>
            <a:r>
              <a:rPr lang="en-US" altLang="ko-KR" sz="2800" dirty="0"/>
              <a:t>, </a:t>
            </a:r>
            <a:r>
              <a:rPr lang="ko-KR" altLang="en-US" sz="2800" dirty="0"/>
              <a:t>조선</a:t>
            </a:r>
            <a:r>
              <a:rPr lang="en-US" altLang="ko-KR" sz="2800" dirty="0"/>
              <a:t>, </a:t>
            </a:r>
            <a:r>
              <a:rPr lang="ko-KR" altLang="en-US" sz="2800" dirty="0"/>
              <a:t>건설</a:t>
            </a:r>
            <a:r>
              <a:rPr lang="en-US" altLang="ko-KR" sz="2800" dirty="0"/>
              <a:t>, </a:t>
            </a:r>
            <a:r>
              <a:rPr lang="ko-KR" altLang="en-US" sz="2800" dirty="0"/>
              <a:t>패션 의류</a:t>
            </a:r>
            <a:r>
              <a:rPr lang="en-US" altLang="ko-KR" sz="2800" dirty="0"/>
              <a:t>, </a:t>
            </a:r>
            <a:r>
              <a:rPr lang="ko-KR" altLang="en-US" sz="2800" dirty="0"/>
              <a:t>농업</a:t>
            </a:r>
            <a:r>
              <a:rPr lang="en-US" altLang="ko-KR" sz="2800" dirty="0"/>
              <a:t>, </a:t>
            </a:r>
            <a:r>
              <a:rPr lang="ko-KR" altLang="en-US" sz="2800" dirty="0"/>
              <a:t>의료</a:t>
            </a:r>
            <a:r>
              <a:rPr lang="en-US" altLang="ko-KR" sz="2800" dirty="0"/>
              <a:t>, </a:t>
            </a:r>
            <a:r>
              <a:rPr lang="ko-KR" altLang="en-US" sz="2800" dirty="0"/>
              <a:t>국방</a:t>
            </a:r>
            <a:r>
              <a:rPr lang="en-US" altLang="ko-KR" sz="2800" dirty="0"/>
              <a:t>, </a:t>
            </a:r>
            <a:r>
              <a:rPr lang="ko-KR" altLang="en-US" sz="2800" dirty="0"/>
              <a:t>공공 분야 등을 지원하는 소프트웨어가 존재한다</a:t>
            </a:r>
          </a:p>
        </p:txBody>
      </p:sp>
    </p:spTree>
    <p:extLst>
      <p:ext uri="{BB962C8B-B14F-4D97-AF65-F5344CB8AC3E}">
        <p14:creationId xmlns:p14="http://schemas.microsoft.com/office/powerpoint/2010/main" val="3424514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z="3200" dirty="0" smtClean="0"/>
              <a:t>연습문제</a:t>
            </a:r>
            <a:r>
              <a:rPr lang="en-US" altLang="ko-KR" dirty="0" smtClean="0"/>
              <a:t>1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ko-KR" altLang="en-US" sz="2400" dirty="0"/>
              <a:t>서비스 제공 소프트웨어의 특성 및 유형 </a:t>
            </a:r>
            <a:r>
              <a:rPr lang="ko-KR" altLang="en-US" sz="2400" dirty="0" smtClean="0"/>
              <a:t>에 대한 설명이 잘못된 것은</a:t>
            </a:r>
            <a:r>
              <a:rPr lang="en-US" altLang="ko-KR" sz="2400" dirty="0" smtClean="0"/>
              <a:t>?</a:t>
            </a:r>
          </a:p>
          <a:p>
            <a:pPr lvl="2"/>
            <a:r>
              <a:rPr lang="en-US" altLang="ko-KR" sz="2400" dirty="0"/>
              <a:t>(1) </a:t>
            </a:r>
            <a:r>
              <a:rPr lang="ko-KR" altLang="en-US" sz="2400" dirty="0"/>
              <a:t>신규 개발 소프트웨어 </a:t>
            </a:r>
            <a:endParaRPr lang="en-US" altLang="ko-KR" sz="2400" dirty="0"/>
          </a:p>
          <a:p>
            <a:pPr lvl="3"/>
            <a:r>
              <a:rPr lang="ko-KR" altLang="en-US" sz="2400" dirty="0"/>
              <a:t>새로운 서비스 제공을 목적으로 개발되며</a:t>
            </a:r>
            <a:r>
              <a:rPr lang="en-US" altLang="ko-KR" sz="2400" dirty="0"/>
              <a:t>, </a:t>
            </a:r>
            <a:r>
              <a:rPr lang="ko-KR" altLang="en-US" sz="2400" dirty="0"/>
              <a:t>일반적으로 초기 개발 단계</a:t>
            </a:r>
            <a:r>
              <a:rPr lang="en-US" altLang="ko-KR" sz="2400" dirty="0"/>
              <a:t>, </a:t>
            </a:r>
            <a:r>
              <a:rPr lang="ko-KR" altLang="en-US" sz="2400" dirty="0"/>
              <a:t>확장 단계</a:t>
            </a:r>
            <a:r>
              <a:rPr lang="en-US" altLang="ko-KR" sz="2400" dirty="0"/>
              <a:t>, </a:t>
            </a:r>
            <a:r>
              <a:rPr lang="ko-KR" altLang="en-US" sz="2400" dirty="0"/>
              <a:t>기 능 고도화 단계 등으로 진행된다</a:t>
            </a:r>
            <a:r>
              <a:rPr lang="en-US" altLang="ko-KR" sz="2400" dirty="0"/>
              <a:t>. </a:t>
            </a:r>
          </a:p>
          <a:p>
            <a:pPr lvl="2"/>
            <a:r>
              <a:rPr lang="en-US" altLang="ko-KR" sz="2400" dirty="0"/>
              <a:t>(2) </a:t>
            </a:r>
            <a:r>
              <a:rPr lang="ko-KR" altLang="en-US" sz="2400" dirty="0"/>
              <a:t>기능 개선 소프트웨어 </a:t>
            </a:r>
            <a:endParaRPr lang="en-US" altLang="ko-KR" sz="2400" dirty="0"/>
          </a:p>
          <a:p>
            <a:pPr lvl="3"/>
            <a:r>
              <a:rPr lang="ko-KR" altLang="en-US" sz="2400" dirty="0"/>
              <a:t>기존 서비스 기능에서 사용자 편의성 개선</a:t>
            </a:r>
            <a:r>
              <a:rPr lang="en-US" altLang="ko-KR" sz="2400" dirty="0"/>
              <a:t>, </a:t>
            </a:r>
            <a:r>
              <a:rPr lang="ko-KR" altLang="en-US" sz="2400" dirty="0"/>
              <a:t>응답 속도 개선</a:t>
            </a:r>
            <a:r>
              <a:rPr lang="en-US" altLang="ko-KR" sz="2400" dirty="0"/>
              <a:t>, </a:t>
            </a:r>
            <a:r>
              <a:rPr lang="ko-KR" altLang="en-US" sz="2400" dirty="0"/>
              <a:t>화면 </a:t>
            </a:r>
            <a:r>
              <a:rPr lang="en-US" altLang="ko-KR" sz="2400" dirty="0"/>
              <a:t>UI(User Interface) </a:t>
            </a:r>
            <a:r>
              <a:rPr lang="ko-KR" altLang="en-US" sz="2400" dirty="0"/>
              <a:t>개선</a:t>
            </a:r>
            <a:r>
              <a:rPr lang="en-US" altLang="ko-KR" sz="2400" dirty="0"/>
              <a:t>, </a:t>
            </a:r>
            <a:r>
              <a:rPr lang="ko-KR" altLang="en-US" sz="2400" dirty="0"/>
              <a:t>업무 프로세스 개선 등의 목적으로 개발되는 소프트웨어이다</a:t>
            </a:r>
            <a:r>
              <a:rPr lang="en-US" altLang="ko-KR" sz="2400" dirty="0"/>
              <a:t>. </a:t>
            </a:r>
          </a:p>
          <a:p>
            <a:pPr lvl="2"/>
            <a:r>
              <a:rPr lang="en-US" altLang="ko-KR" sz="2400" dirty="0"/>
              <a:t>(3) </a:t>
            </a:r>
            <a:r>
              <a:rPr lang="ko-KR" altLang="en-US" sz="2400" dirty="0" smtClean="0"/>
              <a:t>응용 </a:t>
            </a:r>
            <a:r>
              <a:rPr lang="ko-KR" altLang="en-US" sz="2400" dirty="0"/>
              <a:t>개발 소프트웨어 </a:t>
            </a:r>
            <a:endParaRPr lang="en-US" altLang="ko-KR" sz="2400" dirty="0"/>
          </a:p>
          <a:p>
            <a:pPr lvl="3"/>
            <a:r>
              <a:rPr lang="ko-KR" altLang="en-US" sz="2400" dirty="0"/>
              <a:t>기존 서비스 제공 시스템에 업무 환경의 변화</a:t>
            </a:r>
            <a:r>
              <a:rPr lang="en-US" altLang="ko-KR" sz="2400" dirty="0"/>
              <a:t>, </a:t>
            </a:r>
            <a:r>
              <a:rPr lang="ko-KR" altLang="en-US" sz="2400" dirty="0"/>
              <a:t>산업 환경의 변화</a:t>
            </a:r>
            <a:r>
              <a:rPr lang="en-US" altLang="ko-KR" sz="2400" dirty="0"/>
              <a:t>, </a:t>
            </a:r>
            <a:r>
              <a:rPr lang="ko-KR" altLang="en-US" sz="2400" dirty="0"/>
              <a:t>법</a:t>
            </a:r>
            <a:r>
              <a:rPr lang="en-US" altLang="ko-KR" sz="2400" dirty="0"/>
              <a:t>/</a:t>
            </a:r>
            <a:r>
              <a:rPr lang="ko-KR" altLang="en-US" sz="2400" dirty="0"/>
              <a:t>제도의 개정 등으로 인해 새로운 기능을 추가로 개발하는 소프트웨어를 말한다</a:t>
            </a:r>
            <a:r>
              <a:rPr lang="en-US" altLang="ko-KR" sz="2400" dirty="0"/>
              <a:t>. </a:t>
            </a:r>
          </a:p>
          <a:p>
            <a:pPr lvl="2"/>
            <a:r>
              <a:rPr lang="en-US" altLang="ko-KR" sz="2400" dirty="0"/>
              <a:t>(4) </a:t>
            </a:r>
            <a:r>
              <a:rPr lang="ko-KR" altLang="en-US" sz="2400" dirty="0"/>
              <a:t>시스템 통합 소프트웨어 </a:t>
            </a:r>
            <a:endParaRPr lang="en-US" altLang="ko-KR" sz="2400" dirty="0"/>
          </a:p>
          <a:p>
            <a:pPr lvl="3"/>
            <a:r>
              <a:rPr lang="ko-KR" altLang="en-US" sz="2400" dirty="0"/>
              <a:t>각각 별도로 서비스되는 시스템을 </a:t>
            </a:r>
            <a:r>
              <a:rPr lang="ko-KR" altLang="en-US" sz="2400" dirty="0" err="1"/>
              <a:t>원스톱</a:t>
            </a:r>
            <a:r>
              <a:rPr lang="en-US" altLang="ko-KR" sz="2400" dirty="0"/>
              <a:t>(One-Stop) </a:t>
            </a:r>
            <a:r>
              <a:rPr lang="ko-KR" altLang="en-US" sz="2400" dirty="0"/>
              <a:t>서비스 제공을 위해 업무 기능 및 데이터 등을 통합하여 개발하는 </a:t>
            </a:r>
            <a:r>
              <a:rPr lang="ko-KR" altLang="en-US" sz="2400" dirty="0" smtClean="0"/>
              <a:t>소프트웨어이다</a:t>
            </a:r>
            <a:endParaRPr lang="ko-KR" alt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6888088" y="5804714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슬라이드 </a:t>
            </a:r>
            <a:r>
              <a:rPr lang="en-US" altLang="ko-KR" dirty="0"/>
              <a:t>5, </a:t>
            </a:r>
            <a:r>
              <a:rPr lang="ko-KR" altLang="en-US" dirty="0"/>
              <a:t>③</a:t>
            </a:r>
          </a:p>
        </p:txBody>
      </p:sp>
    </p:spTree>
    <p:extLst>
      <p:ext uri="{BB962C8B-B14F-4D97-AF65-F5344CB8AC3E}">
        <p14:creationId xmlns:p14="http://schemas.microsoft.com/office/powerpoint/2010/main" val="720583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연습문제</a:t>
            </a:r>
            <a:r>
              <a:rPr lang="en-US" altLang="ko-KR" dirty="0"/>
              <a:t>2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테스트 </a:t>
            </a:r>
            <a:r>
              <a:rPr lang="ko-KR" altLang="en-US" dirty="0" err="1"/>
              <a:t>오라클</a:t>
            </a:r>
            <a:r>
              <a:rPr lang="ko-KR" altLang="en-US" dirty="0"/>
              <a:t> </a:t>
            </a:r>
            <a:r>
              <a:rPr lang="ko-KR" altLang="en-US" dirty="0" smtClean="0"/>
              <a:t>유형의</a:t>
            </a:r>
            <a:r>
              <a:rPr lang="en-US" altLang="ko-KR" dirty="0" smtClean="0"/>
              <a:t> </a:t>
            </a:r>
            <a:r>
              <a:rPr lang="ko-KR" altLang="en-US" dirty="0" smtClean="0"/>
              <a:t>유형이 </a:t>
            </a:r>
            <a:r>
              <a:rPr lang="ko-KR" altLang="en-US" dirty="0" err="1" smtClean="0"/>
              <a:t>아닌것은</a:t>
            </a:r>
            <a:r>
              <a:rPr lang="en-US" altLang="ko-KR" dirty="0" smtClean="0"/>
              <a:t>?</a:t>
            </a:r>
            <a:endParaRPr lang="ko-KR" altLang="en-US" dirty="0"/>
          </a:p>
          <a:p>
            <a:r>
              <a:rPr lang="en-US" altLang="ko-KR" dirty="0"/>
              <a:t>(</a:t>
            </a:r>
            <a:r>
              <a:rPr lang="ko-KR" altLang="en-US" dirty="0"/>
              <a:t>가</a:t>
            </a:r>
            <a:r>
              <a:rPr lang="en-US" altLang="ko-KR" dirty="0"/>
              <a:t>) </a:t>
            </a:r>
            <a:r>
              <a:rPr lang="ko-KR" altLang="en-US" dirty="0" err="1" smtClean="0"/>
              <a:t>거짓오라클</a:t>
            </a:r>
            <a:r>
              <a:rPr lang="ko-KR" altLang="en-US" dirty="0" smtClean="0"/>
              <a:t> </a:t>
            </a:r>
            <a:endParaRPr lang="ko-KR" altLang="en-US" dirty="0"/>
          </a:p>
          <a:p>
            <a:r>
              <a:rPr lang="en-US" altLang="ko-KR" dirty="0" smtClean="0"/>
              <a:t>(</a:t>
            </a:r>
            <a:r>
              <a:rPr lang="ko-KR" altLang="en-US" dirty="0"/>
              <a:t>나</a:t>
            </a:r>
            <a:r>
              <a:rPr lang="en-US" altLang="ko-KR" dirty="0"/>
              <a:t>) </a:t>
            </a:r>
            <a:r>
              <a:rPr lang="ko-KR" altLang="en-US" dirty="0"/>
              <a:t>샘플링</a:t>
            </a:r>
            <a:r>
              <a:rPr lang="en-US" altLang="ko-KR" dirty="0"/>
              <a:t>(Sampling) </a:t>
            </a:r>
            <a:r>
              <a:rPr lang="ko-KR" altLang="en-US" dirty="0" err="1"/>
              <a:t>오라클</a:t>
            </a:r>
            <a:r>
              <a:rPr lang="ko-KR" altLang="en-US" dirty="0"/>
              <a:t> </a:t>
            </a:r>
          </a:p>
          <a:p>
            <a:r>
              <a:rPr lang="en-US" altLang="ko-KR" dirty="0" smtClean="0"/>
              <a:t>(</a:t>
            </a:r>
            <a:r>
              <a:rPr lang="ko-KR" altLang="en-US" dirty="0"/>
              <a:t>다</a:t>
            </a:r>
            <a:r>
              <a:rPr lang="en-US" altLang="ko-KR" dirty="0"/>
              <a:t>) </a:t>
            </a:r>
            <a:r>
              <a:rPr lang="ko-KR" altLang="en-US" dirty="0" err="1"/>
              <a:t>휴리스틱</a:t>
            </a:r>
            <a:r>
              <a:rPr lang="en-US" altLang="ko-KR" dirty="0"/>
              <a:t>(Heuristic) </a:t>
            </a:r>
            <a:r>
              <a:rPr lang="ko-KR" altLang="en-US" dirty="0" err="1"/>
              <a:t>오라클</a:t>
            </a:r>
            <a:r>
              <a:rPr lang="ko-KR" altLang="en-US" dirty="0"/>
              <a:t> </a:t>
            </a:r>
          </a:p>
          <a:p>
            <a:r>
              <a:rPr lang="en-US" altLang="ko-KR" dirty="0" smtClean="0"/>
              <a:t>(</a:t>
            </a:r>
            <a:r>
              <a:rPr lang="ko-KR" altLang="en-US" dirty="0"/>
              <a:t>라</a:t>
            </a:r>
            <a:r>
              <a:rPr lang="en-US" altLang="ko-KR" dirty="0"/>
              <a:t>) </a:t>
            </a:r>
            <a:r>
              <a:rPr lang="ko-KR" altLang="en-US" dirty="0"/>
              <a:t>일관성 검사</a:t>
            </a:r>
            <a:r>
              <a:rPr lang="en-US" altLang="ko-KR" dirty="0"/>
              <a:t>(Consistent) </a:t>
            </a:r>
            <a:r>
              <a:rPr lang="ko-KR" altLang="en-US" dirty="0" err="1"/>
              <a:t>오라클</a:t>
            </a:r>
            <a:r>
              <a:rPr lang="ko-KR" altLang="en-US" dirty="0"/>
              <a:t>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888088" y="5804714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슬라이드 </a:t>
            </a:r>
            <a:r>
              <a:rPr lang="en-US" altLang="ko-KR" dirty="0"/>
              <a:t>21, </a:t>
            </a:r>
            <a:r>
              <a:rPr lang="ko-KR" altLang="en-US" dirty="0"/>
              <a:t>①</a:t>
            </a:r>
          </a:p>
        </p:txBody>
      </p:sp>
    </p:spTree>
    <p:extLst>
      <p:ext uri="{BB962C8B-B14F-4D97-AF65-F5344CB8AC3E}">
        <p14:creationId xmlns:p14="http://schemas.microsoft.com/office/powerpoint/2010/main" val="2892270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2528359" y="2967335"/>
            <a:ext cx="7135287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o-KR" altLang="en-US" sz="72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수고하셨습니다</a:t>
            </a:r>
            <a:r>
              <a:rPr lang="en-US" altLang="ko-KR" sz="72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~</a:t>
            </a:r>
            <a:endParaRPr lang="en-US" altLang="ko-KR" sz="72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71780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400" dirty="0"/>
              <a:t>2. </a:t>
            </a:r>
            <a:r>
              <a:rPr lang="ko-KR" altLang="en-US" sz="2400" dirty="0"/>
              <a:t>서비스 제공 소프트웨어의 특성 및 유형 </a:t>
            </a:r>
            <a:endParaRPr lang="en-US" altLang="ko-KR" sz="2400" dirty="0" smtClean="0"/>
          </a:p>
          <a:p>
            <a:pPr lvl="2"/>
            <a:r>
              <a:rPr lang="en-US" altLang="ko-KR" sz="2400" dirty="0" smtClean="0">
                <a:solidFill>
                  <a:srgbClr val="00B0F0"/>
                </a:solidFill>
              </a:rPr>
              <a:t>(</a:t>
            </a:r>
            <a:r>
              <a:rPr lang="en-US" altLang="ko-KR" sz="2400" dirty="0">
                <a:solidFill>
                  <a:srgbClr val="00B0F0"/>
                </a:solidFill>
              </a:rPr>
              <a:t>1) </a:t>
            </a:r>
            <a:r>
              <a:rPr lang="ko-KR" altLang="en-US" sz="2400" dirty="0">
                <a:solidFill>
                  <a:srgbClr val="00B0F0"/>
                </a:solidFill>
              </a:rPr>
              <a:t>신규 개발 소프트웨어 </a:t>
            </a:r>
            <a:endParaRPr lang="en-US" altLang="ko-KR" sz="2400" dirty="0" smtClean="0">
              <a:solidFill>
                <a:srgbClr val="00B0F0"/>
              </a:solidFill>
            </a:endParaRPr>
          </a:p>
          <a:p>
            <a:pPr lvl="3"/>
            <a:r>
              <a:rPr lang="ko-KR" altLang="en-US" sz="2400" dirty="0" smtClean="0"/>
              <a:t>새로운 </a:t>
            </a:r>
            <a:r>
              <a:rPr lang="ko-KR" altLang="en-US" sz="2400" dirty="0"/>
              <a:t>서비스 제공을 목적으로 개발되며</a:t>
            </a:r>
            <a:r>
              <a:rPr lang="en-US" altLang="ko-KR" sz="2400" dirty="0"/>
              <a:t>, </a:t>
            </a:r>
            <a:r>
              <a:rPr lang="ko-KR" altLang="en-US" sz="2400" dirty="0"/>
              <a:t>일반적으로 초기 개발 단계</a:t>
            </a:r>
            <a:r>
              <a:rPr lang="en-US" altLang="ko-KR" sz="2400" dirty="0"/>
              <a:t>, </a:t>
            </a:r>
            <a:r>
              <a:rPr lang="ko-KR" altLang="en-US" sz="2400" dirty="0"/>
              <a:t>확장 단계</a:t>
            </a:r>
            <a:r>
              <a:rPr lang="en-US" altLang="ko-KR" sz="2400" dirty="0"/>
              <a:t>, </a:t>
            </a:r>
            <a:r>
              <a:rPr lang="ko-KR" altLang="en-US" sz="2400" dirty="0"/>
              <a:t>기 능 고도화 단계 등으로 진행된다</a:t>
            </a:r>
            <a:r>
              <a:rPr lang="en-US" altLang="ko-KR" sz="2400" dirty="0"/>
              <a:t>. </a:t>
            </a:r>
            <a:endParaRPr lang="en-US" altLang="ko-KR" sz="2400" dirty="0" smtClean="0"/>
          </a:p>
          <a:p>
            <a:pPr lvl="2"/>
            <a:r>
              <a:rPr lang="en-US" altLang="ko-KR" sz="2400" dirty="0" smtClean="0">
                <a:solidFill>
                  <a:srgbClr val="00B0F0"/>
                </a:solidFill>
              </a:rPr>
              <a:t>(</a:t>
            </a:r>
            <a:r>
              <a:rPr lang="en-US" altLang="ko-KR" sz="2400" dirty="0">
                <a:solidFill>
                  <a:srgbClr val="00B0F0"/>
                </a:solidFill>
              </a:rPr>
              <a:t>2) </a:t>
            </a:r>
            <a:r>
              <a:rPr lang="ko-KR" altLang="en-US" sz="2400" dirty="0">
                <a:solidFill>
                  <a:srgbClr val="00B0F0"/>
                </a:solidFill>
              </a:rPr>
              <a:t>기능 개선 소프트웨어 </a:t>
            </a:r>
            <a:endParaRPr lang="en-US" altLang="ko-KR" sz="2400" dirty="0" smtClean="0">
              <a:solidFill>
                <a:srgbClr val="00B0F0"/>
              </a:solidFill>
            </a:endParaRPr>
          </a:p>
          <a:p>
            <a:pPr lvl="3"/>
            <a:r>
              <a:rPr lang="ko-KR" altLang="en-US" sz="2400" dirty="0" smtClean="0"/>
              <a:t>기존 </a:t>
            </a:r>
            <a:r>
              <a:rPr lang="ko-KR" altLang="en-US" sz="2400" dirty="0"/>
              <a:t>서비스 기능에서 사용자 편의성 개선</a:t>
            </a:r>
            <a:r>
              <a:rPr lang="en-US" altLang="ko-KR" sz="2400" dirty="0"/>
              <a:t>, </a:t>
            </a:r>
            <a:r>
              <a:rPr lang="ko-KR" altLang="en-US" sz="2400" dirty="0"/>
              <a:t>응답 속도 개선</a:t>
            </a:r>
            <a:r>
              <a:rPr lang="en-US" altLang="ko-KR" sz="2400" dirty="0"/>
              <a:t>, </a:t>
            </a:r>
            <a:r>
              <a:rPr lang="ko-KR" altLang="en-US" sz="2400" dirty="0"/>
              <a:t>화면 </a:t>
            </a:r>
            <a:r>
              <a:rPr lang="en-US" altLang="ko-KR" sz="2400" dirty="0"/>
              <a:t>UI(User Interface) </a:t>
            </a:r>
            <a:r>
              <a:rPr lang="ko-KR" altLang="en-US" sz="2400" dirty="0"/>
              <a:t>개선</a:t>
            </a:r>
            <a:r>
              <a:rPr lang="en-US" altLang="ko-KR" sz="2400" dirty="0"/>
              <a:t>, </a:t>
            </a:r>
            <a:r>
              <a:rPr lang="ko-KR" altLang="en-US" sz="2400" dirty="0"/>
              <a:t>업무 프로세스 개선 등의 목적으로 개발되는 소프트웨어이다</a:t>
            </a:r>
            <a:r>
              <a:rPr lang="en-US" altLang="ko-KR" sz="2400" dirty="0"/>
              <a:t>. </a:t>
            </a:r>
            <a:endParaRPr lang="en-US" altLang="ko-KR" sz="2400" dirty="0" smtClean="0"/>
          </a:p>
          <a:p>
            <a:pPr lvl="2"/>
            <a:r>
              <a:rPr lang="en-US" altLang="ko-KR" sz="2400" dirty="0" smtClean="0">
                <a:solidFill>
                  <a:srgbClr val="00B0F0"/>
                </a:solidFill>
              </a:rPr>
              <a:t>(</a:t>
            </a:r>
            <a:r>
              <a:rPr lang="en-US" altLang="ko-KR" sz="2400" dirty="0">
                <a:solidFill>
                  <a:srgbClr val="00B0F0"/>
                </a:solidFill>
              </a:rPr>
              <a:t>3) </a:t>
            </a:r>
            <a:r>
              <a:rPr lang="ko-KR" altLang="en-US" sz="2400" dirty="0">
                <a:solidFill>
                  <a:srgbClr val="00B0F0"/>
                </a:solidFill>
              </a:rPr>
              <a:t>추가 개발 소프트웨어 </a:t>
            </a:r>
            <a:endParaRPr lang="en-US" altLang="ko-KR" sz="2400" dirty="0" smtClean="0">
              <a:solidFill>
                <a:srgbClr val="00B0F0"/>
              </a:solidFill>
            </a:endParaRPr>
          </a:p>
          <a:p>
            <a:pPr lvl="3"/>
            <a:r>
              <a:rPr lang="ko-KR" altLang="en-US" sz="2400" dirty="0" smtClean="0"/>
              <a:t>기존 </a:t>
            </a:r>
            <a:r>
              <a:rPr lang="ko-KR" altLang="en-US" sz="2400" dirty="0"/>
              <a:t>서비스 제공 시스템에 업무 환경의 변화</a:t>
            </a:r>
            <a:r>
              <a:rPr lang="en-US" altLang="ko-KR" sz="2400" dirty="0"/>
              <a:t>, </a:t>
            </a:r>
            <a:r>
              <a:rPr lang="ko-KR" altLang="en-US" sz="2400" dirty="0"/>
              <a:t>산업 환경의 변화</a:t>
            </a:r>
            <a:r>
              <a:rPr lang="en-US" altLang="ko-KR" sz="2400" dirty="0"/>
              <a:t>, </a:t>
            </a:r>
            <a:r>
              <a:rPr lang="ko-KR" altLang="en-US" sz="2400" dirty="0"/>
              <a:t>법</a:t>
            </a:r>
            <a:r>
              <a:rPr lang="en-US" altLang="ko-KR" sz="2400" dirty="0"/>
              <a:t>/</a:t>
            </a:r>
            <a:r>
              <a:rPr lang="ko-KR" altLang="en-US" sz="2400" dirty="0"/>
              <a:t>제도의 개정 </a:t>
            </a:r>
            <a:r>
              <a:rPr lang="ko-KR" altLang="en-US" sz="2400" dirty="0" smtClean="0"/>
              <a:t>등으로 </a:t>
            </a:r>
            <a:r>
              <a:rPr lang="ko-KR" altLang="en-US" sz="2400" dirty="0"/>
              <a:t>인해 새로운 기능을 추가로 개발하는 소프트웨어를 말한다</a:t>
            </a:r>
            <a:r>
              <a:rPr lang="en-US" altLang="ko-KR" sz="2400" dirty="0"/>
              <a:t>. </a:t>
            </a:r>
            <a:endParaRPr lang="en-US" altLang="ko-KR" sz="2400" dirty="0" smtClean="0"/>
          </a:p>
          <a:p>
            <a:pPr lvl="2"/>
            <a:r>
              <a:rPr lang="en-US" altLang="ko-KR" sz="2400" dirty="0" smtClean="0">
                <a:solidFill>
                  <a:srgbClr val="00B0F0"/>
                </a:solidFill>
              </a:rPr>
              <a:t>(</a:t>
            </a:r>
            <a:r>
              <a:rPr lang="en-US" altLang="ko-KR" sz="2400" dirty="0">
                <a:solidFill>
                  <a:srgbClr val="00B0F0"/>
                </a:solidFill>
              </a:rPr>
              <a:t>4) </a:t>
            </a:r>
            <a:r>
              <a:rPr lang="ko-KR" altLang="en-US" sz="2400" dirty="0">
                <a:solidFill>
                  <a:srgbClr val="00B0F0"/>
                </a:solidFill>
              </a:rPr>
              <a:t>시스템 통합 소프트웨어 </a:t>
            </a:r>
            <a:endParaRPr lang="en-US" altLang="ko-KR" sz="2400" dirty="0" smtClean="0">
              <a:solidFill>
                <a:srgbClr val="00B0F0"/>
              </a:solidFill>
            </a:endParaRPr>
          </a:p>
          <a:p>
            <a:pPr lvl="3"/>
            <a:r>
              <a:rPr lang="ko-KR" altLang="en-US" sz="2400" dirty="0" smtClean="0"/>
              <a:t>각각 </a:t>
            </a:r>
            <a:r>
              <a:rPr lang="ko-KR" altLang="en-US" sz="2400" dirty="0"/>
              <a:t>별도로 서비스되는 시스템을 </a:t>
            </a:r>
            <a:r>
              <a:rPr lang="ko-KR" altLang="en-US" sz="2400" dirty="0" err="1"/>
              <a:t>원스톱</a:t>
            </a:r>
            <a:r>
              <a:rPr lang="en-US" altLang="ko-KR" sz="2400" dirty="0"/>
              <a:t>(One-Stop) </a:t>
            </a:r>
            <a:r>
              <a:rPr lang="ko-KR" altLang="en-US" sz="2400" dirty="0"/>
              <a:t>서비스 제공을 위해 업무 기능 및 데이터 등을 통합하여 개발하는 소프트웨어이다</a:t>
            </a:r>
          </a:p>
        </p:txBody>
      </p:sp>
    </p:spTree>
    <p:extLst>
      <p:ext uri="{BB962C8B-B14F-4D97-AF65-F5344CB8AC3E}">
        <p14:creationId xmlns:p14="http://schemas.microsoft.com/office/powerpoint/2010/main" val="4243917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ko-KR" dirty="0" smtClean="0">
                <a:solidFill>
                  <a:srgbClr val="0070C0"/>
                </a:solidFill>
              </a:rPr>
              <a:t>[2]</a:t>
            </a:r>
            <a:r>
              <a:rPr lang="ko-KR" altLang="en-US" dirty="0" smtClean="0">
                <a:solidFill>
                  <a:srgbClr val="0070C0"/>
                </a:solidFill>
              </a:rPr>
              <a:t>소프트웨어 </a:t>
            </a:r>
            <a:r>
              <a:rPr lang="ko-KR" altLang="en-US" dirty="0">
                <a:solidFill>
                  <a:srgbClr val="0070C0"/>
                </a:solidFill>
              </a:rPr>
              <a:t>테스트의 </a:t>
            </a:r>
            <a:r>
              <a:rPr lang="ko-KR" altLang="en-US" dirty="0" smtClean="0">
                <a:solidFill>
                  <a:srgbClr val="0070C0"/>
                </a:solidFill>
              </a:rPr>
              <a:t>이해</a:t>
            </a:r>
            <a:endParaRPr lang="en-US" altLang="ko-KR" dirty="0" smtClean="0">
              <a:solidFill>
                <a:srgbClr val="0070C0"/>
              </a:solidFill>
            </a:endParaRPr>
          </a:p>
          <a:p>
            <a:pPr lvl="1">
              <a:lnSpc>
                <a:spcPct val="150000"/>
              </a:lnSpc>
            </a:pPr>
            <a:r>
              <a:rPr lang="en-US" altLang="ko-KR" dirty="0"/>
              <a:t>1. </a:t>
            </a:r>
            <a:r>
              <a:rPr lang="ko-KR" altLang="en-US" dirty="0"/>
              <a:t>소프트웨어 테스트의 개념 </a:t>
            </a:r>
            <a:endParaRPr lang="en-US" altLang="ko-KR" dirty="0" smtClean="0"/>
          </a:p>
          <a:p>
            <a:pPr lvl="2">
              <a:lnSpc>
                <a:spcPct val="150000"/>
              </a:lnSpc>
            </a:pPr>
            <a:r>
              <a:rPr lang="ko-KR" altLang="en-US" sz="2800" dirty="0"/>
              <a:t>소프트웨어 테스트란 구현된 응용 애플리케이션이나 시스템이 사용자가 요구하는 기능의 동작과 성능</a:t>
            </a:r>
            <a:r>
              <a:rPr lang="en-US" altLang="ko-KR" sz="2800" dirty="0"/>
              <a:t>, </a:t>
            </a:r>
            <a:r>
              <a:rPr lang="ko-KR" altLang="en-US" sz="2800" dirty="0" err="1"/>
              <a:t>사용성</a:t>
            </a:r>
            <a:r>
              <a:rPr lang="en-US" altLang="ko-KR" sz="2800" dirty="0"/>
              <a:t>, </a:t>
            </a:r>
            <a:r>
              <a:rPr lang="ko-KR" altLang="en-US" sz="2800" dirty="0"/>
              <a:t>안정성 등을 만족하는지 확인하기 위하여 </a:t>
            </a:r>
            <a:r>
              <a:rPr lang="ko-KR" altLang="en-US" sz="2800" dirty="0">
                <a:solidFill>
                  <a:srgbClr val="00B0F0"/>
                </a:solidFill>
              </a:rPr>
              <a:t>소프트웨어의 결함을 찾아 내는 활동</a:t>
            </a:r>
            <a:r>
              <a:rPr lang="ko-KR" altLang="en-US" sz="2800" dirty="0"/>
              <a:t>이다</a:t>
            </a:r>
            <a:r>
              <a:rPr lang="en-US" altLang="ko-KR" sz="28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503006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>
              <a:lnSpc>
                <a:spcPct val="150000"/>
              </a:lnSpc>
            </a:pPr>
            <a:r>
              <a:rPr lang="en-US" altLang="ko-KR" dirty="0"/>
              <a:t>2. </a:t>
            </a:r>
            <a:r>
              <a:rPr lang="ko-KR" altLang="en-US" dirty="0"/>
              <a:t>소프트웨어 테스트의 </a:t>
            </a:r>
            <a:r>
              <a:rPr lang="ko-KR" altLang="en-US" dirty="0">
                <a:solidFill>
                  <a:srgbClr val="00B0F0"/>
                </a:solidFill>
              </a:rPr>
              <a:t>필요성</a:t>
            </a:r>
            <a:r>
              <a:rPr lang="ko-KR" altLang="en-US" dirty="0"/>
              <a:t> </a:t>
            </a:r>
            <a:endParaRPr lang="en-US" altLang="ko-KR" dirty="0"/>
          </a:p>
          <a:p>
            <a:pPr lvl="2">
              <a:lnSpc>
                <a:spcPct val="150000"/>
              </a:lnSpc>
            </a:pPr>
            <a:r>
              <a:rPr lang="en-US" altLang="ko-KR" dirty="0"/>
              <a:t>(1) </a:t>
            </a:r>
            <a:r>
              <a:rPr lang="ko-KR" altLang="en-US" dirty="0"/>
              <a:t>오류 발견 관점 프로그램에 </a:t>
            </a:r>
            <a:r>
              <a:rPr lang="ko-KR" altLang="en-US" u="sng" dirty="0"/>
              <a:t>잠재된 오류를 발견</a:t>
            </a:r>
            <a:r>
              <a:rPr lang="ko-KR" altLang="en-US" dirty="0"/>
              <a:t>하고 이를 수정하여 올바른 프로그램을 개발하는 활동이다</a:t>
            </a:r>
            <a:r>
              <a:rPr lang="en-US" altLang="ko-KR" dirty="0"/>
              <a:t>. </a:t>
            </a:r>
          </a:p>
          <a:p>
            <a:pPr lvl="2">
              <a:lnSpc>
                <a:spcPct val="150000"/>
              </a:lnSpc>
            </a:pPr>
            <a:r>
              <a:rPr lang="en-US" altLang="ko-KR" dirty="0"/>
              <a:t>(2) </a:t>
            </a:r>
            <a:r>
              <a:rPr lang="ko-KR" altLang="en-US" dirty="0"/>
              <a:t>오류 예방 관점 프로그램 실행 전에 </a:t>
            </a:r>
            <a:r>
              <a:rPr lang="ko-KR" altLang="en-US" u="sng" dirty="0"/>
              <a:t>코드 리뷰</a:t>
            </a:r>
            <a:r>
              <a:rPr lang="en-US" altLang="ko-KR" u="sng" dirty="0"/>
              <a:t>, </a:t>
            </a:r>
            <a:r>
              <a:rPr lang="ko-KR" altLang="en-US" u="sng" dirty="0"/>
              <a:t>동료 검토</a:t>
            </a:r>
            <a:r>
              <a:rPr lang="en-US" altLang="ko-KR" u="sng" dirty="0"/>
              <a:t>, </a:t>
            </a:r>
            <a:r>
              <a:rPr lang="ko-KR" altLang="en-US" u="sng" dirty="0" err="1"/>
              <a:t>인스펙션</a:t>
            </a:r>
            <a:r>
              <a:rPr lang="ko-KR" altLang="en-US" u="sng" dirty="0"/>
              <a:t> </a:t>
            </a:r>
            <a:r>
              <a:rPr lang="ko-KR" altLang="en-US" dirty="0"/>
              <a:t>등을 통해 오류를 사전에 </a:t>
            </a:r>
            <a:r>
              <a:rPr lang="ko-KR" altLang="en-US" dirty="0" smtClean="0"/>
              <a:t>발견하는 </a:t>
            </a:r>
            <a:r>
              <a:rPr lang="ko-KR" altLang="en-US" u="sng" dirty="0"/>
              <a:t>예방 차원의 활동이다</a:t>
            </a:r>
            <a:r>
              <a:rPr lang="en-US" altLang="ko-KR" dirty="0"/>
              <a:t>. </a:t>
            </a:r>
          </a:p>
          <a:p>
            <a:pPr lvl="2">
              <a:lnSpc>
                <a:spcPct val="150000"/>
              </a:lnSpc>
            </a:pPr>
            <a:r>
              <a:rPr lang="en-US" altLang="ko-KR" dirty="0"/>
              <a:t>(3) </a:t>
            </a:r>
            <a:r>
              <a:rPr lang="ko-KR" altLang="en-US" dirty="0"/>
              <a:t>품질 향상 관점 사용자의 요구사항 및 기대 수준을 만족하도록 반복적인 테스트를 거쳐 제품의 </a:t>
            </a:r>
            <a:r>
              <a:rPr lang="ko-KR" altLang="en-US" u="sng" dirty="0"/>
              <a:t>신뢰 도를 향상하는 품질 보증 활동이다</a:t>
            </a:r>
            <a:r>
              <a:rPr lang="en-US" altLang="ko-KR" dirty="0"/>
              <a:t>.</a:t>
            </a:r>
            <a:endParaRPr lang="ko-KR" altLang="en-US" dirty="0"/>
          </a:p>
          <a:p>
            <a:pPr>
              <a:lnSpc>
                <a:spcPct val="150000"/>
              </a:lnSpc>
            </a:pP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704483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3. </a:t>
            </a:r>
            <a:r>
              <a:rPr lang="ko-KR" altLang="en-US" dirty="0"/>
              <a:t>소프트웨어 테스트의 기본 원칙 </a:t>
            </a:r>
            <a:endParaRPr lang="en-US" altLang="ko-KR" dirty="0" smtClean="0"/>
          </a:p>
          <a:p>
            <a:pPr lvl="1"/>
            <a:r>
              <a:rPr lang="en-US" altLang="ko-KR" dirty="0" smtClean="0">
                <a:solidFill>
                  <a:srgbClr val="0070C0"/>
                </a:solidFill>
              </a:rPr>
              <a:t>(</a:t>
            </a:r>
            <a:r>
              <a:rPr lang="en-US" altLang="ko-KR" dirty="0">
                <a:solidFill>
                  <a:srgbClr val="0070C0"/>
                </a:solidFill>
              </a:rPr>
              <a:t>1) </a:t>
            </a:r>
            <a:r>
              <a:rPr lang="ko-KR" altLang="en-US" dirty="0">
                <a:solidFill>
                  <a:srgbClr val="0070C0"/>
                </a:solidFill>
              </a:rPr>
              <a:t>소프트웨어 테스트의 원리 </a:t>
            </a:r>
            <a:endParaRPr lang="en-US" altLang="ko-KR" dirty="0" smtClean="0">
              <a:solidFill>
                <a:srgbClr val="0070C0"/>
              </a:solidFill>
            </a:endParaRPr>
          </a:p>
          <a:p>
            <a:pPr lvl="2"/>
            <a:r>
              <a:rPr lang="en-US" altLang="ko-KR" sz="2800" dirty="0"/>
              <a:t>(</a:t>
            </a:r>
            <a:r>
              <a:rPr lang="ko-KR" altLang="en-US" sz="2800" dirty="0"/>
              <a:t>가</a:t>
            </a:r>
            <a:r>
              <a:rPr lang="en-US" altLang="ko-KR" sz="2800" dirty="0"/>
              <a:t>) </a:t>
            </a:r>
            <a:r>
              <a:rPr lang="ko-KR" altLang="en-US" sz="2800" dirty="0" err="1"/>
              <a:t>테스팅은</a:t>
            </a:r>
            <a:r>
              <a:rPr lang="ko-KR" altLang="en-US" sz="2800" dirty="0"/>
              <a:t> 결함이 존재함을 밝히는 활동이다</a:t>
            </a:r>
            <a:r>
              <a:rPr lang="en-US" altLang="ko-KR" sz="2800" dirty="0"/>
              <a:t>. </a:t>
            </a:r>
          </a:p>
          <a:p>
            <a:pPr lvl="2"/>
            <a:r>
              <a:rPr lang="en-US" altLang="ko-KR" sz="2800" dirty="0"/>
              <a:t>(</a:t>
            </a:r>
            <a:r>
              <a:rPr lang="ko-KR" altLang="en-US" sz="2800" dirty="0"/>
              <a:t>나</a:t>
            </a:r>
            <a:r>
              <a:rPr lang="en-US" altLang="ko-KR" sz="2800" dirty="0"/>
              <a:t>) </a:t>
            </a:r>
            <a:r>
              <a:rPr lang="ko-KR" altLang="en-US" sz="2800" dirty="0"/>
              <a:t>완벽한 </a:t>
            </a:r>
            <a:r>
              <a:rPr lang="ko-KR" altLang="en-US" sz="2800" dirty="0" err="1"/>
              <a:t>테스팅은</a:t>
            </a:r>
            <a:r>
              <a:rPr lang="ko-KR" altLang="en-US" sz="2800" dirty="0"/>
              <a:t> 불가능하다</a:t>
            </a:r>
            <a:r>
              <a:rPr lang="en-US" altLang="ko-KR" sz="2800" dirty="0"/>
              <a:t>. </a:t>
            </a:r>
          </a:p>
          <a:p>
            <a:pPr lvl="2"/>
            <a:r>
              <a:rPr lang="en-US" altLang="ko-KR" sz="2800" dirty="0"/>
              <a:t>(</a:t>
            </a:r>
            <a:r>
              <a:rPr lang="ko-KR" altLang="en-US" sz="2800" dirty="0"/>
              <a:t>다</a:t>
            </a:r>
            <a:r>
              <a:rPr lang="en-US" altLang="ko-KR" sz="2800" dirty="0"/>
              <a:t>) </a:t>
            </a:r>
            <a:r>
              <a:rPr lang="ko-KR" altLang="en-US" sz="2800" dirty="0" err="1"/>
              <a:t>테스팅은</a:t>
            </a:r>
            <a:r>
              <a:rPr lang="ko-KR" altLang="en-US" sz="2800" dirty="0"/>
              <a:t> </a:t>
            </a:r>
            <a:r>
              <a:rPr lang="ko-KR" altLang="en-US" sz="2800" u="sng" dirty="0"/>
              <a:t>개발 초기에 </a:t>
            </a:r>
            <a:r>
              <a:rPr lang="ko-KR" altLang="en-US" sz="2800" dirty="0"/>
              <a:t>시작해야 한다</a:t>
            </a:r>
            <a:r>
              <a:rPr lang="en-US" altLang="ko-KR" sz="2800" dirty="0"/>
              <a:t>. </a:t>
            </a:r>
          </a:p>
          <a:p>
            <a:pPr lvl="2"/>
            <a:r>
              <a:rPr lang="en-US" altLang="ko-KR" sz="2800" dirty="0"/>
              <a:t>(</a:t>
            </a:r>
            <a:r>
              <a:rPr lang="ko-KR" altLang="en-US" sz="2800" dirty="0"/>
              <a:t>라</a:t>
            </a:r>
            <a:r>
              <a:rPr lang="en-US" altLang="ko-KR" sz="2800" dirty="0"/>
              <a:t>) </a:t>
            </a:r>
            <a:r>
              <a:rPr lang="ko-KR" altLang="en-US" sz="2800" dirty="0"/>
              <a:t>결함 집중</a:t>
            </a:r>
            <a:r>
              <a:rPr lang="en-US" altLang="ko-KR" sz="2800" dirty="0"/>
              <a:t>(Defect Clustering)</a:t>
            </a:r>
          </a:p>
          <a:p>
            <a:pPr lvl="2"/>
            <a:r>
              <a:rPr lang="en-US" altLang="ko-KR" sz="2800" dirty="0"/>
              <a:t>(</a:t>
            </a:r>
            <a:r>
              <a:rPr lang="ko-KR" altLang="en-US" sz="2800" dirty="0"/>
              <a:t>마</a:t>
            </a:r>
            <a:r>
              <a:rPr lang="en-US" altLang="ko-KR" sz="2800" dirty="0"/>
              <a:t>) </a:t>
            </a:r>
            <a:r>
              <a:rPr lang="ko-KR" altLang="en-US" sz="2800" dirty="0"/>
              <a:t>살충제 패러독스</a:t>
            </a:r>
            <a:r>
              <a:rPr lang="en-US" altLang="ko-KR" sz="2800" dirty="0"/>
              <a:t>(</a:t>
            </a:r>
            <a:r>
              <a:rPr lang="en-US" altLang="ko-KR" sz="2800" dirty="0" err="1"/>
              <a:t>Presticide</a:t>
            </a:r>
            <a:r>
              <a:rPr lang="en-US" altLang="ko-KR" sz="2800" dirty="0"/>
              <a:t> Paradox) </a:t>
            </a:r>
          </a:p>
          <a:p>
            <a:pPr lvl="2"/>
            <a:r>
              <a:rPr lang="en-US" altLang="ko-KR" sz="2800" dirty="0"/>
              <a:t>(</a:t>
            </a:r>
            <a:r>
              <a:rPr lang="ko-KR" altLang="en-US" sz="2800" dirty="0"/>
              <a:t>바</a:t>
            </a:r>
            <a:r>
              <a:rPr lang="en-US" altLang="ko-KR" sz="2800" dirty="0"/>
              <a:t>) </a:t>
            </a:r>
            <a:r>
              <a:rPr lang="ko-KR" altLang="en-US" sz="2800" dirty="0" err="1"/>
              <a:t>테스팅은</a:t>
            </a:r>
            <a:r>
              <a:rPr lang="ko-KR" altLang="en-US" sz="2800" dirty="0"/>
              <a:t> 정황</a:t>
            </a:r>
            <a:r>
              <a:rPr lang="en-US" altLang="ko-KR" sz="2800" dirty="0"/>
              <a:t>(Context)</a:t>
            </a:r>
            <a:r>
              <a:rPr lang="ko-KR" altLang="en-US" sz="2800" dirty="0"/>
              <a:t>에 의존한다</a:t>
            </a:r>
            <a:r>
              <a:rPr lang="en-US" altLang="ko-KR" sz="2800" dirty="0"/>
              <a:t>. </a:t>
            </a:r>
          </a:p>
          <a:p>
            <a:pPr lvl="2"/>
            <a:r>
              <a:rPr lang="en-US" altLang="ko-KR" sz="2800" dirty="0"/>
              <a:t>(</a:t>
            </a:r>
            <a:r>
              <a:rPr lang="ko-KR" altLang="en-US" sz="2800" dirty="0"/>
              <a:t>사</a:t>
            </a:r>
            <a:r>
              <a:rPr lang="en-US" altLang="ko-KR" sz="2800" dirty="0"/>
              <a:t>) </a:t>
            </a:r>
            <a:r>
              <a:rPr lang="ko-KR" altLang="en-US" sz="2800" dirty="0"/>
              <a:t>오류</a:t>
            </a:r>
            <a:r>
              <a:rPr lang="en-US" altLang="ko-KR" sz="2800" dirty="0"/>
              <a:t>-</a:t>
            </a:r>
            <a:r>
              <a:rPr lang="ko-KR" altLang="en-US" sz="2800" dirty="0"/>
              <a:t>부재의 궤변</a:t>
            </a:r>
            <a:r>
              <a:rPr lang="en-US" altLang="ko-KR" sz="2800" dirty="0"/>
              <a:t>(Absence of Errors Fallacy) </a:t>
            </a:r>
          </a:p>
          <a:p>
            <a:pPr marL="914400" lvl="2" indent="0">
              <a:buNone/>
            </a:pPr>
            <a:endParaRPr lang="ko-KR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629739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제목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>
              <a:lnSpc>
                <a:spcPct val="150000"/>
              </a:lnSpc>
            </a:pPr>
            <a:r>
              <a:rPr lang="en-US" altLang="ko-KR" dirty="0"/>
              <a:t>(2) </a:t>
            </a:r>
            <a:r>
              <a:rPr lang="ko-KR" altLang="en-US" dirty="0"/>
              <a:t>소프트웨어 테스트 프로세스 일반적인 테스트 프로세스는 테스트 계획</a:t>
            </a:r>
            <a:r>
              <a:rPr lang="en-US" altLang="ko-KR" dirty="0"/>
              <a:t>, </a:t>
            </a:r>
            <a:r>
              <a:rPr lang="ko-KR" altLang="en-US" dirty="0"/>
              <a:t>테스트 분석</a:t>
            </a:r>
            <a:r>
              <a:rPr lang="en-US" altLang="ko-KR" dirty="0"/>
              <a:t>, </a:t>
            </a:r>
            <a:r>
              <a:rPr lang="ko-KR" altLang="en-US" dirty="0"/>
              <a:t>테스트 디자인</a:t>
            </a:r>
            <a:r>
              <a:rPr lang="en-US" altLang="ko-KR" dirty="0"/>
              <a:t>, </a:t>
            </a:r>
            <a:r>
              <a:rPr lang="ko-KR" altLang="en-US" dirty="0"/>
              <a:t>테스트 케이스 및 시나리오 작성</a:t>
            </a:r>
            <a:r>
              <a:rPr lang="en-US" altLang="ko-KR" dirty="0"/>
              <a:t>, </a:t>
            </a:r>
            <a:r>
              <a:rPr lang="ko-KR" altLang="en-US" dirty="0"/>
              <a:t>테스트 수행</a:t>
            </a:r>
            <a:r>
              <a:rPr lang="en-US" altLang="ko-KR" dirty="0"/>
              <a:t>, </a:t>
            </a:r>
            <a:r>
              <a:rPr lang="ko-KR" altLang="en-US" dirty="0"/>
              <a:t>테스트 결과 평가 및 </a:t>
            </a:r>
            <a:r>
              <a:rPr lang="ko-KR" altLang="en-US" dirty="0" err="1"/>
              <a:t>리포팅의</a:t>
            </a:r>
            <a:r>
              <a:rPr lang="ko-KR" altLang="en-US" dirty="0"/>
              <a:t> 절차로 이루어진다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grpSp>
        <p:nvGrpSpPr>
          <p:cNvPr id="10" name="그룹 9"/>
          <p:cNvGrpSpPr/>
          <p:nvPr/>
        </p:nvGrpSpPr>
        <p:grpSpPr>
          <a:xfrm>
            <a:off x="627589" y="4365104"/>
            <a:ext cx="10951096" cy="720080"/>
            <a:chOff x="430685" y="2924944"/>
            <a:chExt cx="10951096" cy="720080"/>
          </a:xfrm>
        </p:grpSpPr>
        <p:sp>
          <p:nvSpPr>
            <p:cNvPr id="4" name="모서리가 둥근 직사각형 3"/>
            <p:cNvSpPr/>
            <p:nvPr/>
          </p:nvSpPr>
          <p:spPr>
            <a:xfrm>
              <a:off x="430685" y="2924944"/>
              <a:ext cx="1554187" cy="720080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ko-KR" altLang="en-US" sz="1400" b="1" dirty="0"/>
                <a:t>테스트</a:t>
              </a:r>
              <a:endParaRPr lang="en-US" altLang="ko-KR" sz="1400" b="1" dirty="0"/>
            </a:p>
            <a:p>
              <a:pPr algn="ctr"/>
              <a:r>
                <a:rPr lang="ko-KR" altLang="en-US" sz="1400" b="1" dirty="0"/>
                <a:t>계획</a:t>
              </a:r>
            </a:p>
          </p:txBody>
        </p:sp>
        <p:sp>
          <p:nvSpPr>
            <p:cNvPr id="6" name="모서리가 둥근 직사각형 5"/>
            <p:cNvSpPr/>
            <p:nvPr/>
          </p:nvSpPr>
          <p:spPr>
            <a:xfrm>
              <a:off x="2707904" y="2924944"/>
              <a:ext cx="1554187" cy="720080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ko-KR" altLang="en-US" sz="1400" b="1" dirty="0"/>
                <a:t>테스트 분석</a:t>
              </a:r>
              <a:endParaRPr lang="en-US" altLang="ko-KR" sz="1400" b="1" dirty="0"/>
            </a:p>
            <a:p>
              <a:pPr algn="ctr"/>
              <a:r>
                <a:rPr lang="ko-KR" altLang="en-US" sz="1400" b="1" dirty="0"/>
                <a:t>및 디자인</a:t>
              </a:r>
            </a:p>
          </p:txBody>
        </p:sp>
        <p:sp>
          <p:nvSpPr>
            <p:cNvPr id="7" name="모서리가 둥근 직사각형 6"/>
            <p:cNvSpPr/>
            <p:nvPr/>
          </p:nvSpPr>
          <p:spPr>
            <a:xfrm>
              <a:off x="4985123" y="2924944"/>
              <a:ext cx="1698204" cy="720080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ko-KR" altLang="en-US" sz="1400" b="1" dirty="0"/>
                <a:t>테스트 케이스 및 시나리오 작성</a:t>
              </a:r>
            </a:p>
          </p:txBody>
        </p:sp>
        <p:sp>
          <p:nvSpPr>
            <p:cNvPr id="8" name="모서리가 둥근 직사각형 7"/>
            <p:cNvSpPr/>
            <p:nvPr/>
          </p:nvSpPr>
          <p:spPr>
            <a:xfrm>
              <a:off x="7406359" y="2924944"/>
              <a:ext cx="1554187" cy="720080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ko-KR" altLang="en-US" sz="1400" b="1" dirty="0"/>
                <a:t>테스트 수행</a:t>
              </a:r>
            </a:p>
          </p:txBody>
        </p:sp>
        <p:sp>
          <p:nvSpPr>
            <p:cNvPr id="9" name="모서리가 둥근 직사각형 8"/>
            <p:cNvSpPr/>
            <p:nvPr/>
          </p:nvSpPr>
          <p:spPr>
            <a:xfrm>
              <a:off x="9683577" y="2924944"/>
              <a:ext cx="1698204" cy="720080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ko-KR" altLang="en-US" sz="1400" b="1" dirty="0"/>
                <a:t>테스트 결과 평가</a:t>
              </a:r>
              <a:endParaRPr lang="en-US" altLang="ko-KR" sz="1400" b="1" dirty="0"/>
            </a:p>
            <a:p>
              <a:pPr algn="ctr"/>
              <a:r>
                <a:rPr lang="ko-KR" altLang="en-US" sz="1400" b="1" dirty="0"/>
                <a:t>및 </a:t>
              </a:r>
              <a:r>
                <a:rPr lang="ko-KR" altLang="en-US" sz="1400" b="1" dirty="0" err="1"/>
                <a:t>리포팅</a:t>
              </a:r>
              <a:endParaRPr lang="ko-KR" altLang="en-US" sz="1400" b="1" dirty="0"/>
            </a:p>
          </p:txBody>
        </p:sp>
        <p:sp>
          <p:nvSpPr>
            <p:cNvPr id="5" name="오른쪽 화살표 4"/>
            <p:cNvSpPr/>
            <p:nvPr/>
          </p:nvSpPr>
          <p:spPr>
            <a:xfrm>
              <a:off x="2139483" y="3140968"/>
              <a:ext cx="437926" cy="360040"/>
            </a:xfrm>
            <a:prstGeom prst="rightArrow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오른쪽 화살표 10"/>
            <p:cNvSpPr/>
            <p:nvPr/>
          </p:nvSpPr>
          <p:spPr>
            <a:xfrm>
              <a:off x="4439022" y="3140968"/>
              <a:ext cx="437926" cy="360040"/>
            </a:xfrm>
            <a:prstGeom prst="rightArrow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오른쪽 화살표 11"/>
            <p:cNvSpPr/>
            <p:nvPr/>
          </p:nvSpPr>
          <p:spPr>
            <a:xfrm>
              <a:off x="6887294" y="3140968"/>
              <a:ext cx="437926" cy="360040"/>
            </a:xfrm>
            <a:prstGeom prst="rightArrow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오른쪽 화살표 12"/>
            <p:cNvSpPr/>
            <p:nvPr/>
          </p:nvSpPr>
          <p:spPr>
            <a:xfrm>
              <a:off x="9113664" y="3140968"/>
              <a:ext cx="437926" cy="360040"/>
            </a:xfrm>
            <a:prstGeom prst="rightArrow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695400" y="3501008"/>
            <a:ext cx="1800493" cy="369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ko-KR" altLang="en-US" b="1" dirty="0"/>
              <a:t>테스트프로세스</a:t>
            </a:r>
          </a:p>
        </p:txBody>
      </p:sp>
    </p:spTree>
    <p:extLst>
      <p:ext uri="{BB962C8B-B14F-4D97-AF65-F5344CB8AC3E}">
        <p14:creationId xmlns:p14="http://schemas.microsoft.com/office/powerpoint/2010/main" val="249875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기본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asis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기본</Template>
  <TotalTime>9969</TotalTime>
  <Words>2993</Words>
  <Application>Microsoft Office PowerPoint</Application>
  <PresentationFormat>와이드스크린</PresentationFormat>
  <Paragraphs>248</Paragraphs>
  <Slides>42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42</vt:i4>
      </vt:variant>
    </vt:vector>
  </HeadingPairs>
  <TitlesOfParts>
    <vt:vector size="47" baseType="lpstr">
      <vt:lpstr>KoPub돋움체 Bold</vt:lpstr>
      <vt:lpstr>나눔스퀘어라운드 Bold</vt:lpstr>
      <vt:lpstr>맑은 고딕</vt:lpstr>
      <vt:lpstr>Corbel</vt:lpstr>
      <vt:lpstr>기본</vt:lpstr>
      <vt:lpstr>PowerPoint 프레젠테이션</vt:lpstr>
      <vt:lpstr>Index</vt:lpstr>
      <vt:lpstr>1. 애플리케이션 테스트 케이스 작성 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2. 애플리케이션 테스트 시나리오 작성 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3. 애플리케이션 통합 테스트 수행[1] 통합 테스트 수행 방법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[2] 테스트 자동화 도구</vt:lpstr>
      <vt:lpstr>PowerPoint 프레젠테이션</vt:lpstr>
      <vt:lpstr>PowerPoint 프레젠테이션</vt:lpstr>
      <vt:lpstr>PowerPoint 프레젠테이션</vt:lpstr>
      <vt:lpstr>[2] 결함 관리</vt:lpstr>
      <vt:lpstr>PowerPoint 프레젠테이션</vt:lpstr>
      <vt:lpstr>연습문제1</vt:lpstr>
      <vt:lpstr>연습문제2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Visio 2019</dc:title>
  <dc:creator>kim ji</dc:creator>
  <cp:lastModifiedBy>406강사</cp:lastModifiedBy>
  <cp:revision>54</cp:revision>
  <dcterms:created xsi:type="dcterms:W3CDTF">2019-04-16T14:11:50Z</dcterms:created>
  <dcterms:modified xsi:type="dcterms:W3CDTF">2023-06-13T08:16:40Z</dcterms:modified>
</cp:coreProperties>
</file>