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notesMasterIdLst>
    <p:notesMasterId r:id="rId29"/>
  </p:notesMasterIdLst>
  <p:handoutMasterIdLst>
    <p:handoutMasterId r:id="rId30"/>
  </p:handoutMasterIdLst>
  <p:sldIdLst>
    <p:sldId id="286" r:id="rId2"/>
    <p:sldId id="291" r:id="rId3"/>
    <p:sldId id="292" r:id="rId4"/>
    <p:sldId id="293" r:id="rId5"/>
    <p:sldId id="294" r:id="rId6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304" r:id="rId16"/>
    <p:sldId id="305" r:id="rId17"/>
    <p:sldId id="306" r:id="rId18"/>
    <p:sldId id="307" r:id="rId19"/>
    <p:sldId id="308" r:id="rId20"/>
    <p:sldId id="309" r:id="rId21"/>
    <p:sldId id="310" r:id="rId22"/>
    <p:sldId id="311" r:id="rId23"/>
    <p:sldId id="312" r:id="rId24"/>
    <p:sldId id="313" r:id="rId25"/>
    <p:sldId id="314" r:id="rId26"/>
    <p:sldId id="315" r:id="rId27"/>
    <p:sldId id="289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5A9"/>
    <a:srgbClr val="4A452A"/>
    <a:srgbClr val="FF6E47"/>
    <a:srgbClr val="23A198"/>
    <a:srgbClr val="28B5AC"/>
    <a:srgbClr val="33448F"/>
    <a:srgbClr val="2585C2"/>
    <a:srgbClr val="6FC39D"/>
    <a:srgbClr val="3A8A66"/>
    <a:srgbClr val="25BC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4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0" d="100"/>
          <a:sy n="80" d="100"/>
        </p:scale>
        <p:origin x="199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27EFA-7D22-478C-AEB5-C5A107C864D3}" type="datetimeFigureOut">
              <a:rPr lang="ko-KR" altLang="en-US" smtClean="0"/>
              <a:t>2023-07-21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51840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1F7055-7519-4835-ACA9-C64FB58C8C44}" type="datetimeFigureOut">
              <a:rPr lang="ko-KR" altLang="en-US" smtClean="0"/>
              <a:t>2023-07-21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40AC39-C7B5-47C7-94A7-FAE7D549118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9439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3A198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9217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9901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13" name="제목 1"/>
          <p:cNvSpPr>
            <a:spLocks noGrp="1"/>
          </p:cNvSpPr>
          <p:nvPr>
            <p:ph type="title"/>
          </p:nvPr>
        </p:nvSpPr>
        <p:spPr>
          <a:xfrm>
            <a:off x="591626" y="35227"/>
            <a:ext cx="11383766" cy="58284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97688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5549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13" name="제목 1"/>
          <p:cNvSpPr>
            <a:spLocks noGrp="1"/>
          </p:cNvSpPr>
          <p:nvPr>
            <p:ph type="title"/>
          </p:nvPr>
        </p:nvSpPr>
        <p:spPr>
          <a:xfrm>
            <a:off x="591626" y="35227"/>
            <a:ext cx="11383766" cy="58284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4" name="내용 개체 틀 2"/>
          <p:cNvSpPr>
            <a:spLocks noGrp="1"/>
          </p:cNvSpPr>
          <p:nvPr>
            <p:ph idx="1"/>
          </p:nvPr>
        </p:nvSpPr>
        <p:spPr>
          <a:xfrm>
            <a:off x="353960" y="707119"/>
            <a:ext cx="11621431" cy="5765689"/>
          </a:xfrm>
        </p:spPr>
        <p:txBody>
          <a:bodyPr/>
          <a:lstStyle>
            <a:lvl1pPr>
              <a:defRPr sz="3000">
                <a:solidFill>
                  <a:schemeClr val="accent5">
                    <a:lumMod val="50000"/>
                  </a:schemeClr>
                </a:solidFill>
              </a:defRPr>
            </a:lvl1pPr>
            <a:lvl2pPr>
              <a:defRPr sz="3000">
                <a:solidFill>
                  <a:schemeClr val="accent5">
                    <a:lumMod val="50000"/>
                  </a:schemeClr>
                </a:solidFill>
              </a:defRPr>
            </a:lvl2pPr>
            <a:lvl3pPr>
              <a:defRPr sz="3000">
                <a:solidFill>
                  <a:schemeClr val="accent5">
                    <a:lumMod val="50000"/>
                  </a:schemeClr>
                </a:solidFill>
              </a:defRPr>
            </a:lvl3pPr>
            <a:lvl4pPr>
              <a:defRPr sz="3000">
                <a:solidFill>
                  <a:schemeClr val="accent5">
                    <a:lumMod val="50000"/>
                  </a:schemeClr>
                </a:solidFill>
              </a:defRPr>
            </a:lvl4pPr>
            <a:lvl5pPr>
              <a:defRPr sz="3000">
                <a:solidFill>
                  <a:schemeClr val="accent5">
                    <a:lumMod val="50000"/>
                  </a:schemeClr>
                </a:solidFill>
              </a:defRPr>
            </a:lvl5pPr>
          </a:lstStyle>
          <a:p>
            <a:pPr lvl="0"/>
            <a:r>
              <a:rPr lang="ko-KR" altLang="en-US" dirty="0" smtClean="0"/>
              <a:t>마스터 텍스트 스타일 편집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739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C5D0D-9FAF-4C08-86A4-E34932BAD266}" type="datetimeFigureOut">
              <a:rPr lang="ko-KR" altLang="en-US" smtClean="0"/>
              <a:t>2023-07-21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6E021-5FCA-432D-9240-3EC14F91E9F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43841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C5D0D-9FAF-4C08-86A4-E34932BAD266}" type="datetimeFigureOut">
              <a:rPr lang="ko-KR" altLang="en-US" smtClean="0"/>
              <a:t>2023-07-21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6E021-5FCA-432D-9240-3EC14F91E9FB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5" name="직사각형 4"/>
          <p:cNvSpPr/>
          <p:nvPr userDrawn="1"/>
        </p:nvSpPr>
        <p:spPr>
          <a:xfrm>
            <a:off x="-25477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1033562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C5D0D-9FAF-4C08-86A4-E34932BAD266}" type="datetimeFigureOut">
              <a:rPr lang="ko-KR" altLang="en-US" smtClean="0"/>
              <a:t>2023-07-21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6E021-5FCA-432D-9240-3EC14F91E9F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45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7" r:id="rId3"/>
    <p:sldLayoutId id="2147483728" r:id="rId4"/>
    <p:sldLayoutId id="2147483725" r:id="rId5"/>
    <p:sldLayoutId id="2147483729" r:id="rId6"/>
    <p:sldLayoutId id="2147483730" r:id="rId7"/>
    <p:sldLayoutId id="2147483731" r:id="rId8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텍스트 개체 틀 20"/>
          <p:cNvSpPr txBox="1">
            <a:spLocks/>
          </p:cNvSpPr>
          <p:nvPr/>
        </p:nvSpPr>
        <p:spPr>
          <a:xfrm>
            <a:off x="5418668" y="1471639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강 사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윤 영 혜</a:t>
            </a:r>
            <a:endParaRPr lang="ko-KR" altLang="en-US" dirty="0"/>
          </a:p>
        </p:txBody>
      </p:sp>
      <p:sp>
        <p:nvSpPr>
          <p:cNvPr id="8" name="텍스트 개체 틀 42"/>
          <p:cNvSpPr txBox="1">
            <a:spLocks/>
          </p:cNvSpPr>
          <p:nvPr/>
        </p:nvSpPr>
        <p:spPr>
          <a:xfrm>
            <a:off x="-1" y="3368087"/>
            <a:ext cx="12192001" cy="607907"/>
          </a:xfrm>
          <a:prstGeom prst="rect">
            <a:avLst/>
          </a:prstGeom>
        </p:spPr>
        <p:txBody>
          <a:bodyPr bIns="0" anchor="t"/>
          <a:lstStyle>
            <a:lvl1pPr marL="45720" indent="0" algn="ctr" defTabSz="914400" rtl="0" eaLnBrk="1" latinLnBrk="1" hangingPunct="1">
              <a:lnSpc>
                <a:spcPct val="10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4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mtClean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11. </a:t>
            </a:r>
            <a:r>
              <a:rPr lang="ko-KR" altLang="en-US" dirty="0" err="1" smtClean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제어문</a:t>
            </a:r>
            <a:r>
              <a:rPr lang="en-US" altLang="ko-KR" dirty="0" smtClean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 </a:t>
            </a:r>
            <a:endParaRPr lang="ko-KR" altLang="en-US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1967949"/>
            <a:ext cx="12192000" cy="1073426"/>
          </a:xfrm>
          <a:prstGeom prst="rect">
            <a:avLst/>
          </a:prstGeom>
        </p:spPr>
        <p:txBody>
          <a:bodyPr tIns="0" bIns="0" anchor="b"/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rgbClr val="2585C2"/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j-cs"/>
              </a:defRPr>
            </a:lvl1pPr>
          </a:lstStyle>
          <a:p>
            <a:r>
              <a:rPr lang="ko-KR" altLang="en-US" sz="3200" dirty="0" smtClean="0">
                <a:solidFill>
                  <a:srgbClr val="4255A9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정보처리기능사 실기</a:t>
            </a:r>
            <a:endParaRPr lang="en-US" altLang="ko-KR" sz="3200" dirty="0" smtClean="0">
              <a:solidFill>
                <a:srgbClr val="4255A9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  <a:p>
            <a:r>
              <a:rPr lang="ko-KR" altLang="en-US" sz="3200" dirty="0" smtClean="0">
                <a:solidFill>
                  <a:srgbClr val="4255A9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프로그래밍 </a:t>
            </a:r>
            <a:r>
              <a:rPr lang="ko-KR" altLang="en-US" sz="3200" dirty="0" err="1" smtClean="0">
                <a:solidFill>
                  <a:srgbClr val="4255A9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언어활용</a:t>
            </a:r>
            <a:r>
              <a:rPr lang="en-US" altLang="ko-KR" sz="3200" dirty="0" smtClean="0">
                <a:solidFill>
                  <a:srgbClr val="4255A9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(Java3)</a:t>
            </a:r>
            <a:endParaRPr lang="en-US" altLang="ko-KR" sz="3200" dirty="0">
              <a:solidFill>
                <a:srgbClr val="4255A9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28170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0" hangingPunct="0"/>
            <a:r>
              <a:rPr lang="en-US" altLang="ko-KR" dirty="0" smtClean="0"/>
              <a:t>4. for Loop</a:t>
            </a:r>
            <a:endParaRPr lang="en-US" altLang="ko-KR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ko-KR" altLang="en-US" smtClean="0"/>
              <a:t>반복 구조에서 몇 번이 반복될 것인가를 미리 아는 경우가 있을 것 이다</a:t>
            </a:r>
            <a:r>
              <a:rPr lang="en-US" altLang="ko-KR" smtClean="0"/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mtClean="0"/>
              <a:t>이 처럼 반복 횟수를 미리 아는 경우에 매우 유용한 반복 구조가  </a:t>
            </a:r>
            <a:r>
              <a:rPr lang="en-US" altLang="ko-KR" smtClean="0"/>
              <a:t>for Loop</a:t>
            </a:r>
            <a:r>
              <a:rPr lang="ko-KR" altLang="en-US" smtClean="0"/>
              <a:t>이다</a:t>
            </a:r>
            <a:r>
              <a:rPr lang="en-US" altLang="ko-KR" smtClean="0"/>
              <a:t>.  </a:t>
            </a:r>
          </a:p>
          <a:p>
            <a:pPr>
              <a:lnSpc>
                <a:spcPct val="150000"/>
              </a:lnSpc>
            </a:pPr>
            <a:r>
              <a:rPr lang="en-US" altLang="ko-KR" smtClean="0"/>
              <a:t>for Loop</a:t>
            </a:r>
            <a:r>
              <a:rPr lang="ko-KR" altLang="en-US" smtClean="0"/>
              <a:t>은 특이한 헤더 구조를 가지며</a:t>
            </a:r>
            <a:r>
              <a:rPr lang="en-US" altLang="ko-KR" smtClean="0"/>
              <a:t>, </a:t>
            </a:r>
            <a:r>
              <a:rPr lang="ko-KR" altLang="en-US" smtClean="0"/>
              <a:t>이 헤더 부분을 잘 이해하는 것이 매우 중요하다</a:t>
            </a:r>
            <a:r>
              <a:rPr lang="en-US" altLang="ko-KR" smtClean="0"/>
              <a:t>.</a:t>
            </a:r>
            <a:endParaRPr lang="ko-KR" altLang="en-US" smtClean="0"/>
          </a:p>
        </p:txBody>
      </p:sp>
    </p:spTree>
    <p:extLst>
      <p:ext uri="{BB962C8B-B14F-4D97-AF65-F5344CB8AC3E}">
        <p14:creationId xmlns:p14="http://schemas.microsoft.com/office/powerpoint/2010/main" val="15528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4294967295"/>
          </p:nvPr>
        </p:nvSpPr>
        <p:spPr>
          <a:xfrm>
            <a:off x="569913" y="706438"/>
            <a:ext cx="11622087" cy="5765800"/>
          </a:xfrm>
        </p:spPr>
        <p:txBody>
          <a:bodyPr/>
          <a:lstStyle/>
          <a:p>
            <a:r>
              <a:rPr lang="en-US" altLang="ko-KR" sz="2400"/>
              <a:t>for</a:t>
            </a:r>
            <a:r>
              <a:rPr lang="ko-KR" altLang="en-US" sz="2400"/>
              <a:t>문은 헤더 구조가 복잡하다</a:t>
            </a:r>
            <a:r>
              <a:rPr lang="en-US" altLang="ko-KR" sz="2400"/>
              <a:t>. </a:t>
            </a:r>
            <a:r>
              <a:rPr lang="ko-KR" altLang="en-US" sz="2400"/>
              <a:t>그림처럼 헤더 부분에 수식이 </a:t>
            </a:r>
            <a:r>
              <a:rPr lang="en-US" altLang="ko-KR" sz="2400"/>
              <a:t>3</a:t>
            </a:r>
            <a:r>
              <a:rPr lang="ko-KR" altLang="en-US" sz="2400"/>
              <a:t>개가 오는데 처음 </a:t>
            </a:r>
            <a:r>
              <a:rPr lang="ko-KR" altLang="en-US" sz="2400">
                <a:solidFill>
                  <a:srgbClr val="FF00FF"/>
                </a:solidFill>
              </a:rPr>
              <a:t>수식① 부분은 인덱스 변수를 초기화 </a:t>
            </a:r>
            <a:r>
              <a:rPr lang="ko-KR" altLang="en-US" sz="2400"/>
              <a:t>시키고</a:t>
            </a:r>
            <a:r>
              <a:rPr lang="en-US" altLang="ko-KR" sz="2400"/>
              <a:t>, </a:t>
            </a:r>
            <a:r>
              <a:rPr lang="ko-KR" altLang="en-US" sz="2400">
                <a:solidFill>
                  <a:srgbClr val="FF00FF"/>
                </a:solidFill>
              </a:rPr>
              <a:t>수식② 부분은 </a:t>
            </a:r>
            <a:r>
              <a:rPr lang="ko-KR" altLang="en-US" sz="2400"/>
              <a:t>조건식의 참</a:t>
            </a:r>
            <a:r>
              <a:rPr lang="en-US" altLang="ko-KR" sz="2400"/>
              <a:t>(true), </a:t>
            </a:r>
            <a:r>
              <a:rPr lang="ko-KR" altLang="en-US" sz="2400"/>
              <a:t>거짓</a:t>
            </a:r>
            <a:r>
              <a:rPr lang="en-US" altLang="ko-KR" sz="2400"/>
              <a:t>(false) </a:t>
            </a:r>
            <a:r>
              <a:rPr lang="ko-KR" altLang="en-US" sz="2400"/>
              <a:t>여부를 확인해서 참</a:t>
            </a:r>
            <a:r>
              <a:rPr lang="en-US" altLang="ko-KR" sz="2400"/>
              <a:t>(true)</a:t>
            </a:r>
            <a:r>
              <a:rPr lang="ko-KR" altLang="en-US" sz="2400"/>
              <a:t>이 되면 본문에 해당되는 </a:t>
            </a:r>
            <a:r>
              <a:rPr lang="en-US" altLang="ko-KR" sz="2400"/>
              <a:t>for</a:t>
            </a:r>
            <a:r>
              <a:rPr lang="ko-KR" altLang="en-US" sz="2400"/>
              <a:t>문의 수행문들을 수행한다</a:t>
            </a:r>
            <a:r>
              <a:rPr lang="en-US" altLang="ko-KR" sz="2400"/>
              <a:t>. </a:t>
            </a:r>
            <a:r>
              <a:rPr lang="ko-KR" altLang="en-US" sz="2400"/>
              <a:t>그리고나서 </a:t>
            </a:r>
            <a:r>
              <a:rPr lang="ko-KR" altLang="en-US" sz="2400">
                <a:solidFill>
                  <a:srgbClr val="FF00FF"/>
                </a:solidFill>
              </a:rPr>
              <a:t>수식③ 부분에서 </a:t>
            </a:r>
            <a:r>
              <a:rPr lang="ko-KR" altLang="en-US" sz="2400"/>
              <a:t>인덱스 변수를 증가 또는 감소로 변화시킨 다음에 다시 수식② 부분의 조건을 참</a:t>
            </a:r>
            <a:r>
              <a:rPr lang="en-US" altLang="ko-KR" sz="2400"/>
              <a:t>, </a:t>
            </a:r>
            <a:r>
              <a:rPr lang="ko-KR" altLang="en-US" sz="2400"/>
              <a:t>거짓여부를 확인한다</a:t>
            </a:r>
            <a:r>
              <a:rPr lang="en-US" altLang="ko-KR" sz="2400"/>
              <a:t>.</a:t>
            </a:r>
            <a:endParaRPr lang="ko-KR" altLang="en-US" sz="2400"/>
          </a:p>
          <a:p>
            <a:endParaRPr lang="ko-KR" altLang="en-US" sz="240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795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6145" name="_x103256080" descr="EMB00000d6825c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6946" y="3214688"/>
            <a:ext cx="6476202" cy="3065087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333162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795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5121" name="_x103256080" descr="EMB00000d6825c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756" y="3071810"/>
            <a:ext cx="7619061" cy="315939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72182" y="857233"/>
            <a:ext cx="11142877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ko-KR">
                <a:solidFill>
                  <a:schemeClr val="accent1">
                    <a:lumMod val="50000"/>
                  </a:schemeClr>
                </a:solidFill>
                <a:latin typeface="HY강B" pitchFamily="18" charset="-127"/>
                <a:ea typeface="HY강B" pitchFamily="18" charset="-127"/>
              </a:rPr>
              <a:t>for</a:t>
            </a:r>
            <a:r>
              <a:rPr lang="ko-KR" altLang="en-US">
                <a:solidFill>
                  <a:schemeClr val="accent1">
                    <a:lumMod val="50000"/>
                  </a:schemeClr>
                </a:solidFill>
                <a:latin typeface="HY강B" pitchFamily="18" charset="-127"/>
                <a:ea typeface="HY강B" pitchFamily="18" charset="-127"/>
              </a:rPr>
              <a:t>문의 수행 순서를 좀 더 자세히 알아보자</a:t>
            </a:r>
            <a:r>
              <a:rPr lang="en-US" altLang="ko-KR">
                <a:solidFill>
                  <a:schemeClr val="accent1">
                    <a:lumMod val="50000"/>
                  </a:schemeClr>
                </a:solidFill>
                <a:latin typeface="HY강B" pitchFamily="18" charset="-127"/>
                <a:ea typeface="HY강B" pitchFamily="18" charset="-127"/>
              </a:rPr>
              <a:t>.</a:t>
            </a:r>
          </a:p>
          <a:p>
            <a:r>
              <a:rPr lang="en-US" altLang="ko-KR">
                <a:solidFill>
                  <a:srgbClr val="FF00FF"/>
                </a:solidFill>
                <a:latin typeface="HY강B" pitchFamily="18" charset="-127"/>
                <a:ea typeface="HY강B" pitchFamily="18" charset="-127"/>
              </a:rPr>
              <a:t>ⓐ</a:t>
            </a:r>
            <a:r>
              <a:rPr lang="ko-KR" altLang="en-US">
                <a:solidFill>
                  <a:srgbClr val="FF00FF"/>
                </a:solidFill>
                <a:latin typeface="HY강B" pitchFamily="18" charset="-127"/>
                <a:ea typeface="HY강B" pitchFamily="18" charset="-127"/>
              </a:rPr>
              <a:t>초기화부분은  </a:t>
            </a:r>
            <a:r>
              <a:rPr lang="en-US" altLang="ko-KR">
                <a:solidFill>
                  <a:schemeClr val="accent1">
                    <a:lumMod val="50000"/>
                  </a:schemeClr>
                </a:solidFill>
                <a:latin typeface="HY강B" pitchFamily="18" charset="-127"/>
                <a:ea typeface="HY강B" pitchFamily="18" charset="-127"/>
              </a:rPr>
              <a:t>for</a:t>
            </a:r>
            <a:r>
              <a:rPr lang="ko-KR" altLang="en-US">
                <a:solidFill>
                  <a:schemeClr val="accent1">
                    <a:lumMod val="50000"/>
                  </a:schemeClr>
                </a:solidFill>
                <a:latin typeface="HY강B" pitchFamily="18" charset="-127"/>
                <a:ea typeface="HY강B" pitchFamily="18" charset="-127"/>
              </a:rPr>
              <a:t>문의 수행에서 </a:t>
            </a:r>
            <a:r>
              <a:rPr lang="ko-KR" altLang="en-US">
                <a:solidFill>
                  <a:srgbClr val="FF00FF"/>
                </a:solidFill>
                <a:latin typeface="HY강B" pitchFamily="18" charset="-127"/>
                <a:ea typeface="HY강B" pitchFamily="18" charset="-127"/>
              </a:rPr>
              <a:t>최초로 한번만 </a:t>
            </a:r>
            <a:r>
              <a:rPr lang="ko-KR" altLang="en-US">
                <a:solidFill>
                  <a:schemeClr val="accent1">
                    <a:lumMod val="50000"/>
                  </a:schemeClr>
                </a:solidFill>
                <a:latin typeface="HY강B" pitchFamily="18" charset="-127"/>
                <a:ea typeface="HY강B" pitchFamily="18" charset="-127"/>
              </a:rPr>
              <a:t>실행된다</a:t>
            </a:r>
            <a:r>
              <a:rPr lang="en-US" altLang="ko-KR">
                <a:solidFill>
                  <a:schemeClr val="accent1">
                    <a:lumMod val="50000"/>
                  </a:schemeClr>
                </a:solidFill>
                <a:latin typeface="HY강B" pitchFamily="18" charset="-127"/>
                <a:ea typeface="HY강B" pitchFamily="18" charset="-127"/>
              </a:rPr>
              <a:t>. </a:t>
            </a:r>
          </a:p>
          <a:p>
            <a:r>
              <a:rPr lang="ko-KR" altLang="en-US">
                <a:solidFill>
                  <a:schemeClr val="accent1">
                    <a:lumMod val="50000"/>
                  </a:schemeClr>
                </a:solidFill>
                <a:latin typeface="HY강B" pitchFamily="18" charset="-127"/>
                <a:ea typeface="HY강B" pitchFamily="18" charset="-127"/>
              </a:rPr>
              <a:t>그 후 ⓑ조건의 참</a:t>
            </a:r>
            <a:r>
              <a:rPr lang="en-US" altLang="ko-KR">
                <a:solidFill>
                  <a:schemeClr val="accent1">
                    <a:lumMod val="50000"/>
                  </a:schemeClr>
                </a:solidFill>
                <a:latin typeface="HY강B" pitchFamily="18" charset="-127"/>
                <a:ea typeface="HY강B" pitchFamily="18" charset="-127"/>
              </a:rPr>
              <a:t>, </a:t>
            </a:r>
            <a:r>
              <a:rPr lang="ko-KR" altLang="en-US">
                <a:solidFill>
                  <a:schemeClr val="accent1">
                    <a:lumMod val="50000"/>
                  </a:schemeClr>
                </a:solidFill>
                <a:latin typeface="HY강B" pitchFamily="18" charset="-127"/>
                <a:ea typeface="HY강B" pitchFamily="18" charset="-127"/>
              </a:rPr>
              <a:t>거짓을 확인해서 참이면  ⓒ</a:t>
            </a:r>
            <a:r>
              <a:rPr lang="en-US" altLang="ko-KR">
                <a:solidFill>
                  <a:schemeClr val="accent1">
                    <a:lumMod val="50000"/>
                  </a:schemeClr>
                </a:solidFill>
                <a:latin typeface="HY강B" pitchFamily="18" charset="-127"/>
                <a:ea typeface="HY강B" pitchFamily="18" charset="-127"/>
              </a:rPr>
              <a:t>for</a:t>
            </a:r>
            <a:r>
              <a:rPr lang="ko-KR" altLang="en-US">
                <a:solidFill>
                  <a:schemeClr val="accent1">
                    <a:lumMod val="50000"/>
                  </a:schemeClr>
                </a:solidFill>
                <a:latin typeface="HY강B" pitchFamily="18" charset="-127"/>
                <a:ea typeface="HY강B" pitchFamily="18" charset="-127"/>
              </a:rPr>
              <a:t>의수행문들을 수행하고  ⓓ인덱스증감을 실행한다</a:t>
            </a:r>
            <a:r>
              <a:rPr lang="en-US" altLang="ko-KR">
                <a:solidFill>
                  <a:schemeClr val="accent1">
                    <a:lumMod val="50000"/>
                  </a:schemeClr>
                </a:solidFill>
                <a:latin typeface="HY강B" pitchFamily="18" charset="-127"/>
                <a:ea typeface="HY강B" pitchFamily="18" charset="-127"/>
              </a:rPr>
              <a:t>. </a:t>
            </a:r>
          </a:p>
          <a:p>
            <a:r>
              <a:rPr lang="ko-KR" altLang="en-US">
                <a:solidFill>
                  <a:schemeClr val="accent1">
                    <a:lumMod val="50000"/>
                  </a:schemeClr>
                </a:solidFill>
                <a:latin typeface="HY강B" pitchFamily="18" charset="-127"/>
                <a:ea typeface="HY강B" pitchFamily="18" charset="-127"/>
              </a:rPr>
              <a:t>이 흐름을 ⓐⓑⓒⓓ의 부분 중 ⓑⓒⓓ를 ⓑ부분이 거짓이 될 때까지 계속 실행한다는 의미다</a:t>
            </a:r>
            <a:r>
              <a:rPr lang="en-US" altLang="ko-KR">
                <a:solidFill>
                  <a:schemeClr val="accent1">
                    <a:lumMod val="50000"/>
                  </a:schemeClr>
                </a:solidFill>
                <a:latin typeface="HY강B" pitchFamily="18" charset="-127"/>
                <a:ea typeface="HY강B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3582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381704" y="1500174"/>
            <a:ext cx="11333354" cy="4929222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 altLang="ko-KR" dirty="0"/>
          </a:p>
          <a:p>
            <a:r>
              <a:rPr lang="en-US" altLang="ko-KR" dirty="0"/>
              <a:t>public class </a:t>
            </a:r>
            <a:r>
              <a:rPr lang="en-US" altLang="ko-KR" dirty="0" err="1"/>
              <a:t>ForTest</a:t>
            </a:r>
            <a:r>
              <a:rPr lang="en-US" altLang="ko-KR" dirty="0"/>
              <a:t> {</a:t>
            </a:r>
          </a:p>
          <a:p>
            <a:endParaRPr lang="en-US" altLang="ko-KR" dirty="0"/>
          </a:p>
          <a:p>
            <a:r>
              <a:rPr lang="en-US" altLang="ko-KR" dirty="0"/>
              <a:t>	public static void main(String[] </a:t>
            </a:r>
            <a:r>
              <a:rPr lang="en-US" altLang="ko-KR" dirty="0" err="1"/>
              <a:t>args</a:t>
            </a:r>
            <a:r>
              <a:rPr lang="en-US" altLang="ko-KR" dirty="0"/>
              <a:t>) {</a:t>
            </a:r>
          </a:p>
          <a:p>
            <a:r>
              <a:rPr lang="en-US" altLang="ko-KR" dirty="0"/>
              <a:t>		// TODO Auto-generated method stub</a:t>
            </a:r>
          </a:p>
          <a:p>
            <a:r>
              <a:rPr lang="en-US" altLang="ko-KR" dirty="0"/>
              <a:t>		</a:t>
            </a:r>
            <a:r>
              <a:rPr lang="en-US" altLang="ko-KR" dirty="0" err="1"/>
              <a:t>int</a:t>
            </a:r>
            <a:r>
              <a:rPr lang="en-US" altLang="ko-KR" dirty="0"/>
              <a:t> i;</a:t>
            </a:r>
          </a:p>
          <a:p>
            <a:r>
              <a:rPr lang="en-US" altLang="ko-KR" dirty="0"/>
              <a:t>		</a:t>
            </a:r>
          </a:p>
          <a:p>
            <a:r>
              <a:rPr lang="en-US" altLang="ko-KR" dirty="0"/>
              <a:t>		</a:t>
            </a:r>
            <a:r>
              <a:rPr lang="en-US" altLang="ko-KR" dirty="0" err="1"/>
              <a:t>System.out.println</a:t>
            </a:r>
            <a:r>
              <a:rPr lang="en-US" altLang="ko-KR" dirty="0"/>
              <a:t>("1</a:t>
            </a:r>
            <a:r>
              <a:rPr lang="ko-KR" altLang="en-US" dirty="0"/>
              <a:t>에서 </a:t>
            </a:r>
            <a:r>
              <a:rPr lang="en-US" altLang="ko-KR" dirty="0"/>
              <a:t>5</a:t>
            </a:r>
            <a:r>
              <a:rPr lang="ko-KR" altLang="en-US" dirty="0"/>
              <a:t>까지의 수입니다</a:t>
            </a:r>
            <a:r>
              <a:rPr lang="en-US" altLang="ko-KR" dirty="0"/>
              <a:t>.");</a:t>
            </a:r>
          </a:p>
          <a:p>
            <a:r>
              <a:rPr lang="en-US" altLang="ko-KR" dirty="0"/>
              <a:t>		for( i=1 ; i&lt;=5 ; i++ )</a:t>
            </a:r>
          </a:p>
          <a:p>
            <a:r>
              <a:rPr lang="en-US" altLang="ko-KR" dirty="0"/>
              <a:t>		   </a:t>
            </a:r>
            <a:r>
              <a:rPr lang="en-US" altLang="ko-KR" dirty="0" err="1"/>
              <a:t>System.out.print</a:t>
            </a:r>
            <a:r>
              <a:rPr lang="en-US" altLang="ko-KR" dirty="0"/>
              <a:t>(i+ "   ");</a:t>
            </a:r>
          </a:p>
          <a:p>
            <a:r>
              <a:rPr lang="en-US" altLang="ko-KR" dirty="0"/>
              <a:t>		</a:t>
            </a:r>
          </a:p>
          <a:p>
            <a:r>
              <a:rPr lang="en-US" altLang="ko-KR" dirty="0"/>
              <a:t>		</a:t>
            </a:r>
          </a:p>
          <a:p>
            <a:r>
              <a:rPr lang="en-US" altLang="ko-KR" dirty="0"/>
              <a:t>	}</a:t>
            </a:r>
          </a:p>
          <a:p>
            <a:endParaRPr lang="en-US" altLang="ko-KR" dirty="0"/>
          </a:p>
          <a:p>
            <a:r>
              <a:rPr lang="en-US" altLang="ko-KR" dirty="0"/>
              <a:t>}</a:t>
            </a:r>
          </a:p>
        </p:txBody>
      </p:sp>
      <p:sp>
        <p:nvSpPr>
          <p:cNvPr id="6" name="모서리가 둥근 직사각형 5"/>
          <p:cNvSpPr/>
          <p:nvPr/>
        </p:nvSpPr>
        <p:spPr bwMode="auto">
          <a:xfrm>
            <a:off x="381704" y="714356"/>
            <a:ext cx="2190480" cy="50006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예제 </a:t>
            </a:r>
            <a:r>
              <a:rPr lang="en-US" altLang="ko-KR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4</a:t>
            </a:r>
            <a:endParaRPr lang="ko-KR" altLang="en-US" dirty="0">
              <a:solidFill>
                <a:schemeClr val="tx1"/>
              </a:solidFill>
              <a:latin typeface="HY강B" pitchFamily="18" charset="-127"/>
              <a:ea typeface="HY강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299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0" hangingPunct="0"/>
            <a:r>
              <a:rPr lang="en-US" altLang="ko-KR" dirty="0" smtClean="0"/>
              <a:t>5. break</a:t>
            </a:r>
            <a:r>
              <a:rPr lang="ko-KR" altLang="en-US" dirty="0" smtClean="0"/>
              <a:t>와 </a:t>
            </a:r>
            <a:r>
              <a:rPr lang="en-US" altLang="ko-KR" dirty="0" smtClean="0"/>
              <a:t>continue</a:t>
            </a:r>
            <a:endParaRPr lang="en-US" altLang="ko-KR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break</a:t>
            </a:r>
            <a:r>
              <a:rPr lang="ko-KR" altLang="en-US" smtClean="0"/>
              <a:t>문</a:t>
            </a:r>
            <a:endParaRPr lang="en-US" altLang="ko-KR" smtClean="0"/>
          </a:p>
          <a:p>
            <a:pPr lvl="1">
              <a:lnSpc>
                <a:spcPct val="150000"/>
              </a:lnSpc>
            </a:pPr>
            <a:r>
              <a:rPr lang="en-US" altLang="ko-KR" smtClean="0"/>
              <a:t>break</a:t>
            </a:r>
            <a:r>
              <a:rPr lang="ko-KR" altLang="en-US" smtClean="0"/>
              <a:t>문은 선택구조나 반복구조 안에서 사용될 수 있는데</a:t>
            </a:r>
            <a:r>
              <a:rPr lang="en-US" altLang="ko-KR" smtClean="0"/>
              <a:t>, </a:t>
            </a:r>
            <a:r>
              <a:rPr lang="ko-KR" altLang="en-US" smtClean="0"/>
              <a:t>그 의미는 선택구조나 반복구조를 더 이상 실행하지 말고 중단하여</a:t>
            </a:r>
            <a:r>
              <a:rPr lang="en-US" altLang="ko-KR" smtClean="0"/>
              <a:t>, </a:t>
            </a:r>
            <a:r>
              <a:rPr lang="ko-KR" altLang="en-US" smtClean="0"/>
              <a:t>선택구조나 반복구조다음 명령문을 실행하라는 의미로</a:t>
            </a:r>
            <a:r>
              <a:rPr lang="en-US" altLang="ko-KR" smtClean="0"/>
              <a:t>, switch~ case </a:t>
            </a:r>
            <a:r>
              <a:rPr lang="ko-KR" altLang="en-US" smtClean="0"/>
              <a:t>에서는 필수적으로 써 주어야한다</a:t>
            </a:r>
            <a:r>
              <a:rPr lang="en-US" altLang="ko-KR" smtClean="0"/>
              <a:t>.</a:t>
            </a:r>
          </a:p>
          <a:p>
            <a:endParaRPr lang="ko-KR" altLang="en-US" smtClean="0"/>
          </a:p>
        </p:txBody>
      </p:sp>
    </p:spTree>
    <p:extLst>
      <p:ext uri="{BB962C8B-B14F-4D97-AF65-F5344CB8AC3E}">
        <p14:creationId xmlns:p14="http://schemas.microsoft.com/office/powerpoint/2010/main" val="1120952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continue</a:t>
            </a:r>
            <a:r>
              <a:rPr lang="ko-KR" altLang="en-US" smtClean="0"/>
              <a:t>문</a:t>
            </a:r>
            <a:endParaRPr lang="en-US" altLang="ko-KR" smtClean="0"/>
          </a:p>
          <a:p>
            <a:pPr lvl="1">
              <a:lnSpc>
                <a:spcPct val="150000"/>
              </a:lnSpc>
            </a:pPr>
            <a:r>
              <a:rPr lang="en-US" altLang="ko-KR" smtClean="0"/>
              <a:t>break</a:t>
            </a:r>
            <a:r>
              <a:rPr lang="ko-KR" altLang="en-US" smtClean="0"/>
              <a:t>문이 선택구조나 반복구조를 완전히 빠져 나오라는 의미라면</a:t>
            </a:r>
            <a:r>
              <a:rPr lang="en-US" altLang="ko-KR" smtClean="0"/>
              <a:t>, continue</a:t>
            </a:r>
            <a:r>
              <a:rPr lang="ko-KR" altLang="en-US" smtClean="0"/>
              <a:t>문은 계속의 의미가 있다</a:t>
            </a:r>
            <a:r>
              <a:rPr lang="en-US" altLang="ko-KR" smtClean="0"/>
              <a:t>. </a:t>
            </a:r>
            <a:r>
              <a:rPr lang="ko-KR" altLang="en-US" smtClean="0"/>
              <a:t>예를 들어</a:t>
            </a:r>
            <a:r>
              <a:rPr lang="en-US" altLang="ko-KR" smtClean="0"/>
              <a:t>, 10</a:t>
            </a:r>
            <a:r>
              <a:rPr lang="ko-KR" altLang="en-US" smtClean="0"/>
              <a:t>번 반복하는 반복문에서 </a:t>
            </a:r>
            <a:r>
              <a:rPr lang="en-US" altLang="ko-KR" smtClean="0"/>
              <a:t>5</a:t>
            </a:r>
            <a:r>
              <a:rPr lang="ko-KR" altLang="en-US" smtClean="0"/>
              <a:t>번째 회전에서 </a:t>
            </a:r>
            <a:r>
              <a:rPr lang="en-US" altLang="ko-KR" smtClean="0"/>
              <a:t>continue</a:t>
            </a:r>
            <a:r>
              <a:rPr lang="ko-KR" altLang="en-US" smtClean="0"/>
              <a:t>문을 만났다면  </a:t>
            </a:r>
            <a:r>
              <a:rPr lang="en-US" altLang="ko-KR" smtClean="0"/>
              <a:t>break</a:t>
            </a:r>
            <a:r>
              <a:rPr lang="ko-KR" altLang="en-US" smtClean="0"/>
              <a:t>문 이라면 더 이상 회전을 하지 않지만</a:t>
            </a:r>
            <a:r>
              <a:rPr lang="en-US" altLang="ko-KR" smtClean="0"/>
              <a:t>, continue</a:t>
            </a:r>
            <a:r>
              <a:rPr lang="ko-KR" altLang="en-US" smtClean="0"/>
              <a:t>문은 그 회전의 나머지 문장들만 수행하지 않고 다음 회전으로 제어를 넘긴다</a:t>
            </a:r>
            <a:r>
              <a:rPr lang="en-US" altLang="ko-KR" smtClean="0"/>
              <a:t>.</a:t>
            </a:r>
          </a:p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890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381704" y="1500174"/>
            <a:ext cx="11333354" cy="4929222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 altLang="ko-KR" dirty="0"/>
          </a:p>
          <a:p>
            <a:r>
              <a:rPr lang="en-US" altLang="ko-KR" dirty="0"/>
              <a:t>public class </a:t>
            </a:r>
            <a:r>
              <a:rPr lang="en-US" altLang="ko-KR" dirty="0" err="1"/>
              <a:t>BreakContinueTest</a:t>
            </a:r>
            <a:r>
              <a:rPr lang="en-US" altLang="ko-KR" dirty="0"/>
              <a:t> {</a:t>
            </a:r>
          </a:p>
          <a:p>
            <a:endParaRPr lang="en-US" altLang="ko-KR" dirty="0"/>
          </a:p>
          <a:p>
            <a:r>
              <a:rPr lang="en-US" altLang="ko-KR" dirty="0"/>
              <a:t>	public static void main(String[] </a:t>
            </a:r>
            <a:r>
              <a:rPr lang="en-US" altLang="ko-KR" dirty="0" err="1"/>
              <a:t>args</a:t>
            </a:r>
            <a:r>
              <a:rPr lang="en-US" altLang="ko-KR" dirty="0"/>
              <a:t>) {</a:t>
            </a:r>
          </a:p>
          <a:p>
            <a:r>
              <a:rPr lang="en-US" altLang="ko-KR" dirty="0"/>
              <a:t>		// TODO Auto-generated method stub</a:t>
            </a:r>
          </a:p>
          <a:p>
            <a:r>
              <a:rPr lang="en-US" altLang="ko-KR" dirty="0"/>
              <a:t>		</a:t>
            </a:r>
            <a:r>
              <a:rPr lang="en-US" altLang="ko-KR" dirty="0" err="1"/>
              <a:t>int</a:t>
            </a:r>
            <a:r>
              <a:rPr lang="en-US" altLang="ko-KR" dirty="0"/>
              <a:t> i;</a:t>
            </a:r>
          </a:p>
          <a:p>
            <a:r>
              <a:rPr lang="en-US" altLang="ko-KR" dirty="0"/>
              <a:t>		</a:t>
            </a:r>
          </a:p>
          <a:p>
            <a:r>
              <a:rPr lang="en-US" altLang="ko-KR" dirty="0"/>
              <a:t>		</a:t>
            </a:r>
            <a:r>
              <a:rPr lang="en-US" altLang="ko-KR" dirty="0" err="1"/>
              <a:t>System.out.println</a:t>
            </a:r>
            <a:r>
              <a:rPr lang="en-US" altLang="ko-KR" dirty="0"/>
              <a:t>("1</a:t>
            </a:r>
            <a:r>
              <a:rPr lang="ko-KR" altLang="en-US" dirty="0"/>
              <a:t>에서 </a:t>
            </a:r>
            <a:r>
              <a:rPr lang="en-US" altLang="ko-KR" dirty="0"/>
              <a:t>5</a:t>
            </a:r>
            <a:r>
              <a:rPr lang="ko-KR" altLang="en-US" dirty="0"/>
              <a:t>까지의 수입니다</a:t>
            </a:r>
            <a:r>
              <a:rPr lang="en-US" altLang="ko-KR" dirty="0"/>
              <a:t>.");</a:t>
            </a:r>
          </a:p>
          <a:p>
            <a:r>
              <a:rPr lang="en-US" altLang="ko-KR" dirty="0"/>
              <a:t>		for( i=1 ; i&lt;=5 ; i++ ){</a:t>
            </a:r>
          </a:p>
          <a:p>
            <a:r>
              <a:rPr lang="en-US" altLang="ko-KR" dirty="0"/>
              <a:t>		  if(i==3) </a:t>
            </a:r>
            <a:r>
              <a:rPr lang="en-US" altLang="ko-KR" dirty="0">
                <a:solidFill>
                  <a:srgbClr val="FF0000"/>
                </a:solidFill>
              </a:rPr>
              <a:t>break;</a:t>
            </a:r>
          </a:p>
          <a:p>
            <a:r>
              <a:rPr lang="en-US" altLang="ko-KR" dirty="0"/>
              <a:t>                              // if(i==3) </a:t>
            </a:r>
            <a:r>
              <a:rPr lang="en-US" altLang="ko-KR" dirty="0">
                <a:solidFill>
                  <a:srgbClr val="FF0000"/>
                </a:solidFill>
              </a:rPr>
              <a:t>continue;</a:t>
            </a:r>
          </a:p>
          <a:p>
            <a:r>
              <a:rPr lang="en-US" altLang="ko-KR" dirty="0"/>
              <a:t>		   </a:t>
            </a:r>
            <a:r>
              <a:rPr lang="en-US" altLang="ko-KR" dirty="0" err="1"/>
              <a:t>System.out.print</a:t>
            </a:r>
            <a:r>
              <a:rPr lang="en-US" altLang="ko-KR" dirty="0"/>
              <a:t>(i+ "   ");</a:t>
            </a:r>
          </a:p>
          <a:p>
            <a:r>
              <a:rPr lang="en-US" altLang="ko-KR" dirty="0"/>
              <a:t>		   </a:t>
            </a:r>
          </a:p>
          <a:p>
            <a:r>
              <a:rPr lang="en-US" altLang="ko-KR" dirty="0"/>
              <a:t>		}			</a:t>
            </a:r>
          </a:p>
          <a:p>
            <a:r>
              <a:rPr lang="en-US" altLang="ko-KR" dirty="0"/>
              <a:t>	}</a:t>
            </a:r>
          </a:p>
          <a:p>
            <a:r>
              <a:rPr lang="en-US" altLang="ko-KR" dirty="0"/>
              <a:t>}</a:t>
            </a:r>
          </a:p>
        </p:txBody>
      </p:sp>
      <p:sp>
        <p:nvSpPr>
          <p:cNvPr id="6" name="모서리가 둥근 직사각형 5"/>
          <p:cNvSpPr/>
          <p:nvPr/>
        </p:nvSpPr>
        <p:spPr bwMode="auto">
          <a:xfrm>
            <a:off x="381704" y="714356"/>
            <a:ext cx="2190480" cy="50006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예제 </a:t>
            </a:r>
            <a:r>
              <a:rPr lang="en-US" altLang="ko-KR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5</a:t>
            </a:r>
            <a:endParaRPr lang="ko-KR" altLang="en-US" dirty="0">
              <a:solidFill>
                <a:schemeClr val="tx1"/>
              </a:solidFill>
              <a:latin typeface="HY강B" pitchFamily="18" charset="-127"/>
              <a:ea typeface="HY강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9538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0" hangingPunct="0"/>
            <a:r>
              <a:rPr lang="en-US" altLang="ko-KR" dirty="0" smtClean="0"/>
              <a:t>6. while Loop</a:t>
            </a:r>
            <a:endParaRPr lang="en-US" altLang="ko-KR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/>
              <a:t>순환문의 또 다른 유형으로 </a:t>
            </a:r>
            <a:r>
              <a:rPr lang="en-US" altLang="ko-KR"/>
              <a:t>while</a:t>
            </a:r>
            <a:r>
              <a:rPr lang="ko-KR" altLang="en-US"/>
              <a:t>문과 </a:t>
            </a:r>
            <a:r>
              <a:rPr lang="en-US" altLang="ko-KR"/>
              <a:t>do ~ while</a:t>
            </a:r>
            <a:r>
              <a:rPr lang="ko-KR" altLang="en-US"/>
              <a:t>문이 있다</a:t>
            </a:r>
            <a:r>
              <a:rPr lang="en-US" altLang="ko-KR"/>
              <a:t>. </a:t>
            </a:r>
          </a:p>
          <a:p>
            <a:r>
              <a:rPr lang="ko-KR" altLang="en-US"/>
              <a:t>먼저 </a:t>
            </a:r>
            <a:r>
              <a:rPr lang="en-US" altLang="ko-KR"/>
              <a:t>while</a:t>
            </a:r>
            <a:r>
              <a:rPr lang="ko-KR" altLang="en-US"/>
              <a:t>문에 대해서 살펴보자</a:t>
            </a:r>
            <a:r>
              <a:rPr lang="en-US" altLang="ko-KR"/>
              <a:t>. while</a:t>
            </a:r>
            <a:r>
              <a:rPr lang="ko-KR" altLang="en-US"/>
              <a:t>문은 </a:t>
            </a:r>
            <a:r>
              <a:rPr lang="en-US" altLang="ko-KR"/>
              <a:t>for</a:t>
            </a:r>
            <a:r>
              <a:rPr lang="ko-KR" altLang="en-US"/>
              <a:t>문 보다는 매우 간단한 구조로 이루어져 있다</a:t>
            </a:r>
            <a:r>
              <a:rPr lang="en-US" altLang="ko-KR"/>
              <a:t>. </a:t>
            </a:r>
          </a:p>
          <a:p>
            <a:r>
              <a:rPr lang="en-US" altLang="ko-KR"/>
              <a:t>while</a:t>
            </a:r>
            <a:r>
              <a:rPr lang="ko-KR" altLang="en-US"/>
              <a:t>문의 헤더 부분에는 조건식의 참</a:t>
            </a:r>
            <a:r>
              <a:rPr lang="en-US" altLang="ko-KR"/>
              <a:t>, </a:t>
            </a:r>
            <a:r>
              <a:rPr lang="ko-KR" altLang="en-US"/>
              <a:t>거짓 여부를 판단하는 식만 가지고 있으므로</a:t>
            </a:r>
            <a:r>
              <a:rPr lang="en-US" altLang="ko-KR"/>
              <a:t>, for</a:t>
            </a:r>
            <a:r>
              <a:rPr lang="ko-KR" altLang="en-US"/>
              <a:t>문처럼 인덱스 변수를 초기화 하거나 인덱스 변수를 증감시키는 식이 </a:t>
            </a:r>
            <a:r>
              <a:rPr lang="en-US" altLang="ko-KR"/>
              <a:t>while</a:t>
            </a:r>
            <a:r>
              <a:rPr lang="ko-KR" altLang="en-US"/>
              <a:t>문의 밖과 안에서 수행 되어야 한다</a:t>
            </a:r>
            <a:r>
              <a:rPr lang="en-US" altLang="ko-KR"/>
              <a:t>. </a:t>
            </a:r>
          </a:p>
          <a:p>
            <a:r>
              <a:rPr lang="ko-KR" altLang="en-US"/>
              <a:t>이 점만 유의한다면</a:t>
            </a:r>
            <a:r>
              <a:rPr lang="en-US" altLang="ko-KR"/>
              <a:t>, </a:t>
            </a:r>
            <a:r>
              <a:rPr lang="ko-KR" altLang="en-US"/>
              <a:t>나머지는 </a:t>
            </a:r>
            <a:r>
              <a:rPr lang="en-US" altLang="ko-KR"/>
              <a:t>for</a:t>
            </a:r>
            <a:r>
              <a:rPr lang="ko-KR" altLang="en-US"/>
              <a:t>문의 경우와 크게 다르지 않으므로 어렵지 않게 </a:t>
            </a:r>
            <a:r>
              <a:rPr lang="en-US" altLang="ko-KR"/>
              <a:t>while</a:t>
            </a:r>
            <a:r>
              <a:rPr lang="ko-KR" altLang="en-US"/>
              <a:t>문을 이해할 수 있겠다</a:t>
            </a:r>
            <a:r>
              <a:rPr lang="en-US" altLang="ko-KR"/>
              <a:t>.</a:t>
            </a:r>
          </a:p>
          <a:p>
            <a:endParaRPr lang="en-US" altLang="ko-KR"/>
          </a:p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2848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795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6145" name="_x103512920" descr="EMB00000d6825e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2185" y="2857496"/>
            <a:ext cx="6380964" cy="344859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572182" y="785794"/>
            <a:ext cx="1114287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>
                <a:latin typeface="HY강B" pitchFamily="18" charset="-127"/>
                <a:ea typeface="HY강B" pitchFamily="18" charset="-127"/>
              </a:rPr>
              <a:t>조건식의 참</a:t>
            </a:r>
            <a:r>
              <a:rPr lang="en-US" altLang="ko-KR">
                <a:latin typeface="HY강B" pitchFamily="18" charset="-127"/>
                <a:ea typeface="HY강B" pitchFamily="18" charset="-127"/>
              </a:rPr>
              <a:t>, </a:t>
            </a:r>
            <a:r>
              <a:rPr lang="ko-KR" altLang="en-US">
                <a:latin typeface="HY강B" pitchFamily="18" charset="-127"/>
                <a:ea typeface="HY강B" pitchFamily="18" charset="-127"/>
              </a:rPr>
              <a:t>거짓 여하에 따라 조건식이 참이면</a:t>
            </a:r>
            <a:r>
              <a:rPr lang="en-US" altLang="ko-KR">
                <a:latin typeface="HY강B" pitchFamily="18" charset="-127"/>
                <a:ea typeface="HY강B" pitchFamily="18" charset="-127"/>
              </a:rPr>
              <a:t>, </a:t>
            </a:r>
            <a:r>
              <a:rPr lang="en-US" altLang="ko-KR" b="1">
                <a:latin typeface="HY강B" pitchFamily="18" charset="-127"/>
                <a:ea typeface="HY강B" pitchFamily="18" charset="-127"/>
              </a:rPr>
              <a:t>while</a:t>
            </a:r>
            <a:r>
              <a:rPr lang="ko-KR" altLang="en-US">
                <a:latin typeface="HY강B" pitchFamily="18" charset="-127"/>
                <a:ea typeface="HY강B" pitchFamily="18" charset="-127"/>
              </a:rPr>
              <a:t>문 안의 수행문들을 순서대로 하나씩 수행하고</a:t>
            </a:r>
            <a:r>
              <a:rPr lang="en-US" altLang="ko-KR">
                <a:latin typeface="HY강B" pitchFamily="18" charset="-127"/>
                <a:ea typeface="HY강B" pitchFamily="18" charset="-127"/>
              </a:rPr>
              <a:t>, </a:t>
            </a:r>
            <a:r>
              <a:rPr lang="ko-KR" altLang="en-US">
                <a:latin typeface="HY강B" pitchFamily="18" charset="-127"/>
                <a:ea typeface="HY강B" pitchFamily="18" charset="-127"/>
              </a:rPr>
              <a:t>거짓이면 </a:t>
            </a:r>
            <a:r>
              <a:rPr lang="en-US" altLang="ko-KR" b="1">
                <a:latin typeface="HY강B" pitchFamily="18" charset="-127"/>
                <a:ea typeface="HY강B" pitchFamily="18" charset="-127"/>
              </a:rPr>
              <a:t>while</a:t>
            </a:r>
            <a:r>
              <a:rPr lang="ko-KR" altLang="en-US">
                <a:latin typeface="HY강B" pitchFamily="18" charset="-127"/>
                <a:ea typeface="HY강B" pitchFamily="18" charset="-127"/>
              </a:rPr>
              <a:t>문 안의 수행문들을 완전히 무시한 채</a:t>
            </a:r>
            <a:r>
              <a:rPr lang="en-US" altLang="ko-KR">
                <a:latin typeface="HY강B" pitchFamily="18" charset="-127"/>
                <a:ea typeface="HY강B" pitchFamily="18" charset="-127"/>
              </a:rPr>
              <a:t>, </a:t>
            </a:r>
            <a:r>
              <a:rPr lang="en-US" altLang="ko-KR" b="1">
                <a:latin typeface="HY강B" pitchFamily="18" charset="-127"/>
                <a:ea typeface="HY강B" pitchFamily="18" charset="-127"/>
              </a:rPr>
              <a:t>while</a:t>
            </a:r>
            <a:r>
              <a:rPr lang="ko-KR" altLang="en-US">
                <a:latin typeface="HY강B" pitchFamily="18" charset="-127"/>
                <a:ea typeface="HY강B" pitchFamily="18" charset="-127"/>
              </a:rPr>
              <a:t>문 다음에 정의된 문장을 수행한다</a:t>
            </a:r>
            <a:r>
              <a:rPr lang="en-US" altLang="ko-KR">
                <a:latin typeface="HY강B" pitchFamily="18" charset="-127"/>
                <a:ea typeface="HY강B" pitchFamily="18" charset="-127"/>
              </a:rPr>
              <a:t>. </a:t>
            </a:r>
            <a:r>
              <a:rPr lang="ko-KR" altLang="en-US">
                <a:latin typeface="HY강B" pitchFamily="18" charset="-127"/>
                <a:ea typeface="HY강B" pitchFamily="18" charset="-127"/>
              </a:rPr>
              <a:t>이때</a:t>
            </a:r>
            <a:r>
              <a:rPr lang="en-US" altLang="ko-KR">
                <a:latin typeface="HY강B" pitchFamily="18" charset="-127"/>
                <a:ea typeface="HY강B" pitchFamily="18" charset="-127"/>
              </a:rPr>
              <a:t>, </a:t>
            </a:r>
            <a:r>
              <a:rPr lang="en-US" altLang="ko-KR" b="1">
                <a:latin typeface="HY강B" pitchFamily="18" charset="-127"/>
                <a:ea typeface="HY강B" pitchFamily="18" charset="-127"/>
              </a:rPr>
              <a:t>while</a:t>
            </a:r>
            <a:r>
              <a:rPr lang="ko-KR" altLang="en-US">
                <a:latin typeface="HY강B" pitchFamily="18" charset="-127"/>
                <a:ea typeface="HY강B" pitchFamily="18" charset="-127"/>
              </a:rPr>
              <a:t>문 안의 내용이 두개 이상</a:t>
            </a:r>
            <a:r>
              <a:rPr lang="en-US" altLang="ko-KR">
                <a:latin typeface="HY강B" pitchFamily="18" charset="-127"/>
                <a:ea typeface="HY강B" pitchFamily="18" charset="-127"/>
              </a:rPr>
              <a:t>, </a:t>
            </a:r>
            <a:r>
              <a:rPr lang="ko-KR" altLang="en-US">
                <a:latin typeface="HY강B" pitchFamily="18" charset="-127"/>
                <a:ea typeface="HY강B" pitchFamily="18" charset="-127"/>
              </a:rPr>
              <a:t>즉 복수 개이면 </a:t>
            </a:r>
            <a:r>
              <a:rPr lang="en-US" altLang="ko-KR">
                <a:latin typeface="HY강B" pitchFamily="18" charset="-127"/>
                <a:ea typeface="HY강B" pitchFamily="18" charset="-127"/>
              </a:rPr>
              <a:t>block</a:t>
            </a:r>
            <a:r>
              <a:rPr lang="ko-KR" altLang="en-US">
                <a:latin typeface="HY강B" pitchFamily="18" charset="-127"/>
                <a:ea typeface="HY강B" pitchFamily="18" charset="-127"/>
              </a:rPr>
              <a:t>의 의미인 </a:t>
            </a:r>
            <a:r>
              <a:rPr lang="en-US" altLang="ko-KR">
                <a:latin typeface="HY강B" pitchFamily="18" charset="-127"/>
                <a:ea typeface="HY강B" pitchFamily="18" charset="-127"/>
              </a:rPr>
              <a:t>{ } (</a:t>
            </a:r>
            <a:r>
              <a:rPr lang="ko-KR" altLang="en-US">
                <a:latin typeface="HY강B" pitchFamily="18" charset="-127"/>
                <a:ea typeface="HY강B" pitchFamily="18" charset="-127"/>
              </a:rPr>
              <a:t>중괄호</a:t>
            </a:r>
            <a:r>
              <a:rPr lang="en-US" altLang="ko-KR">
                <a:latin typeface="HY강B" pitchFamily="18" charset="-127"/>
                <a:ea typeface="HY강B" pitchFamily="18" charset="-127"/>
              </a:rPr>
              <a:t>:brace)</a:t>
            </a:r>
            <a:r>
              <a:rPr lang="ko-KR" altLang="en-US">
                <a:latin typeface="HY강B" pitchFamily="18" charset="-127"/>
                <a:ea typeface="HY강B" pitchFamily="18" charset="-127"/>
              </a:rPr>
              <a:t>를 써주고</a:t>
            </a:r>
            <a:r>
              <a:rPr lang="en-US" altLang="ko-KR">
                <a:latin typeface="HY강B" pitchFamily="18" charset="-127"/>
                <a:ea typeface="HY강B" pitchFamily="18" charset="-127"/>
              </a:rPr>
              <a:t>, </a:t>
            </a:r>
            <a:r>
              <a:rPr lang="ko-KR" altLang="en-US">
                <a:latin typeface="HY강B" pitchFamily="18" charset="-127"/>
                <a:ea typeface="HY강B" pitchFamily="18" charset="-127"/>
              </a:rPr>
              <a:t>복수 개가 아니면 </a:t>
            </a:r>
            <a:r>
              <a:rPr lang="en-US" altLang="ko-KR">
                <a:latin typeface="HY강B" pitchFamily="18" charset="-127"/>
                <a:ea typeface="HY강B" pitchFamily="18" charset="-127"/>
              </a:rPr>
              <a:t>{ } (</a:t>
            </a:r>
            <a:r>
              <a:rPr lang="ko-KR" altLang="en-US">
                <a:latin typeface="HY강B" pitchFamily="18" charset="-127"/>
                <a:ea typeface="HY강B" pitchFamily="18" charset="-127"/>
              </a:rPr>
              <a:t>중괄호</a:t>
            </a:r>
            <a:r>
              <a:rPr lang="en-US" altLang="ko-KR">
                <a:latin typeface="HY강B" pitchFamily="18" charset="-127"/>
                <a:ea typeface="HY강B" pitchFamily="18" charset="-127"/>
              </a:rPr>
              <a:t>:brace)</a:t>
            </a:r>
            <a:r>
              <a:rPr lang="ko-KR" altLang="en-US">
                <a:latin typeface="HY강B" pitchFamily="18" charset="-127"/>
                <a:ea typeface="HY강B" pitchFamily="18" charset="-127"/>
              </a:rPr>
              <a:t>를 써 주지 않는데</a:t>
            </a:r>
            <a:r>
              <a:rPr lang="en-US" altLang="ko-KR">
                <a:latin typeface="HY강B" pitchFamily="18" charset="-127"/>
                <a:ea typeface="HY강B" pitchFamily="18" charset="-127"/>
              </a:rPr>
              <a:t>, </a:t>
            </a:r>
            <a:r>
              <a:rPr lang="en-US" altLang="ko-KR" b="1">
                <a:latin typeface="HY강B" pitchFamily="18" charset="-127"/>
                <a:ea typeface="HY강B" pitchFamily="18" charset="-127"/>
              </a:rPr>
              <a:t>while</a:t>
            </a:r>
            <a:r>
              <a:rPr lang="ko-KR" altLang="en-US">
                <a:latin typeface="HY강B" pitchFamily="18" charset="-127"/>
                <a:ea typeface="HY강B" pitchFamily="18" charset="-127"/>
              </a:rPr>
              <a:t>문은 대부분의 수행문들이 복수 개이므로 중괄호를 써준다</a:t>
            </a:r>
            <a:r>
              <a:rPr lang="en-US" altLang="ko-KR">
                <a:latin typeface="HY강B" pitchFamily="18" charset="-127"/>
                <a:ea typeface="HY강B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1283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381704" y="1500174"/>
            <a:ext cx="11333354" cy="4929222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r>
              <a:rPr lang="en-US" altLang="ko-KR" dirty="0"/>
              <a:t>public class </a:t>
            </a:r>
            <a:r>
              <a:rPr lang="en-US" altLang="ko-KR" dirty="0" err="1"/>
              <a:t>WhilleTest</a:t>
            </a:r>
            <a:r>
              <a:rPr lang="en-US" altLang="ko-KR" dirty="0"/>
              <a:t> {</a:t>
            </a:r>
          </a:p>
          <a:p>
            <a:pPr>
              <a:lnSpc>
                <a:spcPct val="150000"/>
              </a:lnSpc>
            </a:pPr>
            <a:r>
              <a:rPr lang="en-US" altLang="ko-KR" dirty="0"/>
              <a:t>	public static void main(String[] </a:t>
            </a:r>
            <a:r>
              <a:rPr lang="en-US" altLang="ko-KR" dirty="0" err="1"/>
              <a:t>args</a:t>
            </a:r>
            <a:r>
              <a:rPr lang="en-US" altLang="ko-KR" dirty="0"/>
              <a:t>) {</a:t>
            </a:r>
          </a:p>
          <a:p>
            <a:pPr>
              <a:lnSpc>
                <a:spcPct val="150000"/>
              </a:lnSpc>
            </a:pPr>
            <a:r>
              <a:rPr lang="en-US" altLang="ko-KR" dirty="0"/>
              <a:t>		// TODO Auto-generated method stub</a:t>
            </a:r>
          </a:p>
          <a:p>
            <a:pPr>
              <a:lnSpc>
                <a:spcPct val="150000"/>
              </a:lnSpc>
            </a:pPr>
            <a:r>
              <a:rPr lang="en-US" altLang="ko-KR" dirty="0"/>
              <a:t>	    </a:t>
            </a:r>
            <a:r>
              <a:rPr lang="en-US" altLang="ko-KR" dirty="0" err="1"/>
              <a:t>int</a:t>
            </a:r>
            <a:r>
              <a:rPr lang="en-US" altLang="ko-KR" dirty="0"/>
              <a:t> </a:t>
            </a:r>
            <a:r>
              <a:rPr lang="en-US" altLang="ko-KR" dirty="0" err="1"/>
              <a:t>cnt</a:t>
            </a:r>
            <a:r>
              <a:rPr lang="en-US" altLang="ko-KR" dirty="0"/>
              <a:t> = 1;           /*</a:t>
            </a:r>
            <a:r>
              <a:rPr lang="ko-KR" altLang="en-US" dirty="0"/>
              <a:t>인덱스 변수를 </a:t>
            </a:r>
            <a:r>
              <a:rPr lang="ko-KR" altLang="en-US" dirty="0" err="1"/>
              <a:t>초기회</a:t>
            </a:r>
            <a:r>
              <a:rPr lang="ko-KR" altLang="en-US" dirty="0"/>
              <a:t>*</a:t>
            </a:r>
            <a:r>
              <a:rPr lang="en-US" altLang="ko-KR" dirty="0"/>
              <a:t>/</a:t>
            </a:r>
          </a:p>
          <a:p>
            <a:pPr>
              <a:lnSpc>
                <a:spcPct val="150000"/>
              </a:lnSpc>
            </a:pPr>
            <a:r>
              <a:rPr lang="en-US" altLang="ko-KR" dirty="0"/>
              <a:t>	    while(</a:t>
            </a:r>
            <a:r>
              <a:rPr lang="en-US" altLang="ko-KR" dirty="0" err="1"/>
              <a:t>cnt</a:t>
            </a:r>
            <a:r>
              <a:rPr lang="en-US" altLang="ko-KR" dirty="0"/>
              <a:t> &lt;= 5){       /* while</a:t>
            </a:r>
            <a:r>
              <a:rPr lang="ko-KR" altLang="en-US" dirty="0"/>
              <a:t>의 헤더 *</a:t>
            </a:r>
            <a:r>
              <a:rPr lang="en-US" altLang="ko-KR" dirty="0"/>
              <a:t>/</a:t>
            </a:r>
          </a:p>
          <a:p>
            <a:pPr>
              <a:lnSpc>
                <a:spcPct val="150000"/>
              </a:lnSpc>
            </a:pPr>
            <a:r>
              <a:rPr lang="en-US" altLang="ko-KR" dirty="0"/>
              <a:t>	        </a:t>
            </a:r>
            <a:r>
              <a:rPr lang="en-US" altLang="ko-KR" dirty="0" err="1"/>
              <a:t>System.out.println</a:t>
            </a:r>
            <a:r>
              <a:rPr lang="en-US" altLang="ko-KR" dirty="0"/>
              <a:t>("Nice !");  /*Nice ! </a:t>
            </a:r>
            <a:r>
              <a:rPr lang="ko-KR" altLang="en-US" dirty="0"/>
              <a:t>를 출력*</a:t>
            </a:r>
            <a:r>
              <a:rPr lang="en-US" altLang="ko-KR" dirty="0"/>
              <a:t>/</a:t>
            </a:r>
          </a:p>
          <a:p>
            <a:pPr>
              <a:lnSpc>
                <a:spcPct val="150000"/>
              </a:lnSpc>
            </a:pPr>
            <a:r>
              <a:rPr lang="en-US" altLang="ko-KR" dirty="0"/>
              <a:t>	        </a:t>
            </a:r>
            <a:r>
              <a:rPr lang="en-US" altLang="ko-KR" dirty="0" err="1"/>
              <a:t>cnt</a:t>
            </a:r>
            <a:r>
              <a:rPr lang="en-US" altLang="ko-KR" dirty="0"/>
              <a:t>=cnt+1 ;        /* </a:t>
            </a:r>
            <a:r>
              <a:rPr lang="ko-KR" altLang="en-US" dirty="0"/>
              <a:t>인덱스 변수 </a:t>
            </a:r>
            <a:r>
              <a:rPr lang="en-US" altLang="ko-KR" dirty="0" err="1"/>
              <a:t>cnt</a:t>
            </a:r>
            <a:r>
              <a:rPr lang="ko-KR" altLang="en-US" dirty="0"/>
              <a:t>를 증가 *</a:t>
            </a:r>
            <a:r>
              <a:rPr lang="en-US" altLang="ko-KR" dirty="0"/>
              <a:t>/</a:t>
            </a:r>
          </a:p>
          <a:p>
            <a:pPr>
              <a:lnSpc>
                <a:spcPct val="150000"/>
              </a:lnSpc>
            </a:pPr>
            <a:r>
              <a:rPr lang="en-US" altLang="ko-KR" dirty="0"/>
              <a:t>	    }                      /* while</a:t>
            </a:r>
            <a:r>
              <a:rPr lang="ko-KR" altLang="en-US" dirty="0"/>
              <a:t>문을 닫아줌 *</a:t>
            </a:r>
            <a:r>
              <a:rPr lang="en-US" altLang="ko-KR" dirty="0"/>
              <a:t>/</a:t>
            </a:r>
          </a:p>
          <a:p>
            <a:pPr>
              <a:lnSpc>
                <a:spcPct val="150000"/>
              </a:lnSpc>
            </a:pPr>
            <a:r>
              <a:rPr lang="en-US" altLang="ko-KR" dirty="0"/>
              <a:t>	    </a:t>
            </a:r>
            <a:r>
              <a:rPr lang="en-US" altLang="ko-KR" dirty="0" err="1"/>
              <a:t>System.out.println</a:t>
            </a:r>
            <a:r>
              <a:rPr lang="en-US" altLang="ko-KR" dirty="0"/>
              <a:t>("Day !");    /* while</a:t>
            </a:r>
            <a:r>
              <a:rPr lang="ko-KR" altLang="en-US" dirty="0"/>
              <a:t>문 다음 </a:t>
            </a:r>
            <a:r>
              <a:rPr lang="ko-KR" altLang="en-US" dirty="0" err="1"/>
              <a:t>수행문</a:t>
            </a:r>
            <a:r>
              <a:rPr lang="ko-KR" altLang="en-US" dirty="0"/>
              <a:t> *</a:t>
            </a:r>
            <a:r>
              <a:rPr lang="en-US" altLang="ko-KR" dirty="0"/>
              <a:t>/</a:t>
            </a:r>
          </a:p>
          <a:p>
            <a:pPr>
              <a:lnSpc>
                <a:spcPct val="150000"/>
              </a:lnSpc>
            </a:pPr>
            <a:r>
              <a:rPr lang="en-US" altLang="ko-KR" dirty="0"/>
              <a:t>	 }                         /* main()</a:t>
            </a:r>
            <a:r>
              <a:rPr lang="ko-KR" altLang="en-US" dirty="0"/>
              <a:t>을 닫아줌 *</a:t>
            </a:r>
            <a:r>
              <a:rPr lang="en-US" altLang="ko-KR" dirty="0"/>
              <a:t>/ </a:t>
            </a:r>
          </a:p>
          <a:p>
            <a:pPr>
              <a:lnSpc>
                <a:spcPct val="150000"/>
              </a:lnSpc>
            </a:pPr>
            <a:r>
              <a:rPr lang="en-US" altLang="ko-KR" dirty="0"/>
              <a:t>}//of class</a:t>
            </a:r>
          </a:p>
        </p:txBody>
      </p:sp>
      <p:sp>
        <p:nvSpPr>
          <p:cNvPr id="6" name="모서리가 둥근 직사각형 5"/>
          <p:cNvSpPr/>
          <p:nvPr/>
        </p:nvSpPr>
        <p:spPr bwMode="auto">
          <a:xfrm>
            <a:off x="381704" y="714356"/>
            <a:ext cx="2190480" cy="50006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예제 </a:t>
            </a:r>
            <a:r>
              <a:rPr lang="en-US" altLang="ko-KR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6</a:t>
            </a:r>
            <a:endParaRPr lang="ko-KR" altLang="en-US" dirty="0">
              <a:solidFill>
                <a:schemeClr val="tx1"/>
              </a:solidFill>
              <a:latin typeface="HY강B" pitchFamily="18" charset="-127"/>
              <a:ea typeface="HY강B" pitchFamily="18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189" y="500044"/>
            <a:ext cx="73333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먼저</a:t>
            </a:r>
            <a:r>
              <a:rPr lang="en-US" altLang="ko-KR" sz="1400" dirty="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, while</a:t>
            </a:r>
            <a:r>
              <a:rPr lang="ko-KR" altLang="en-US" sz="1400" dirty="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문의 밖에서 인덱스 변수를 초기화시킨다</a:t>
            </a:r>
            <a:r>
              <a:rPr lang="en-US" altLang="ko-KR" sz="1400" dirty="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. </a:t>
            </a:r>
            <a:r>
              <a:rPr lang="ko-KR" altLang="en-US" sz="1400" dirty="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다음 </a:t>
            </a:r>
            <a:r>
              <a:rPr lang="en-US" altLang="ko-KR" sz="1400" dirty="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while</a:t>
            </a:r>
            <a:r>
              <a:rPr lang="ko-KR" altLang="en-US" sz="1400" dirty="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문 안에서 본문의 내용을 수행하고</a:t>
            </a:r>
            <a:r>
              <a:rPr lang="en-US" altLang="ko-KR" sz="1400" dirty="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, </a:t>
            </a:r>
            <a:r>
              <a:rPr lang="en-US" altLang="ko-KR" sz="1400" dirty="0" err="1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cnt</a:t>
            </a:r>
            <a:r>
              <a:rPr lang="en-US" altLang="ko-KR" sz="1400" dirty="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=cnt+1 ; </a:t>
            </a:r>
            <a:r>
              <a:rPr lang="ko-KR" altLang="en-US" sz="1400" dirty="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처럼 반드시 인덱스 변수를 변화시키는 문장이 </a:t>
            </a:r>
            <a:r>
              <a:rPr lang="en-US" altLang="ko-KR" sz="1400" dirty="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while</a:t>
            </a:r>
            <a:r>
              <a:rPr lang="ko-KR" altLang="en-US" sz="1400" dirty="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문 안에 쓰여 져야 한다</a:t>
            </a:r>
            <a:r>
              <a:rPr lang="en-US" altLang="ko-KR" sz="1400" dirty="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. </a:t>
            </a:r>
            <a:r>
              <a:rPr lang="ko-KR" altLang="en-US" sz="1400" dirty="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그렇지 않으면</a:t>
            </a:r>
            <a:r>
              <a:rPr lang="en-US" altLang="ko-KR" sz="1400" dirty="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, </a:t>
            </a:r>
            <a:r>
              <a:rPr lang="ko-KR" altLang="en-US" sz="1400" dirty="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무한루프</a:t>
            </a:r>
            <a:r>
              <a:rPr lang="en-US" altLang="ko-KR" sz="1400" dirty="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(Infinite Loop)</a:t>
            </a:r>
            <a:r>
              <a:rPr lang="ko-KR" altLang="en-US" sz="1400" dirty="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에 빠져 강제적으로 수행을 중단시키기 전까지는 수행을 멈추지 않는 상태가 된다</a:t>
            </a:r>
            <a:r>
              <a:rPr lang="en-US" altLang="ko-KR" sz="1400" dirty="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73682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Index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ko-KR" dirty="0"/>
              <a:t>1. if~ else</a:t>
            </a:r>
            <a:r>
              <a:rPr lang="ko-KR" altLang="en-US" dirty="0"/>
              <a:t>문 </a:t>
            </a:r>
          </a:p>
          <a:p>
            <a:pPr>
              <a:lnSpc>
                <a:spcPct val="150000"/>
              </a:lnSpc>
            </a:pPr>
            <a:r>
              <a:rPr lang="en-US" altLang="ko-KR" dirty="0"/>
              <a:t>2. if~ else if</a:t>
            </a:r>
            <a:r>
              <a:rPr lang="ko-KR" altLang="en-US" dirty="0"/>
              <a:t>문</a:t>
            </a:r>
          </a:p>
          <a:p>
            <a:pPr>
              <a:lnSpc>
                <a:spcPct val="150000"/>
              </a:lnSpc>
            </a:pPr>
            <a:r>
              <a:rPr lang="en-US" altLang="ko-KR" dirty="0"/>
              <a:t>3. switch~ case</a:t>
            </a:r>
            <a:r>
              <a:rPr lang="ko-KR" altLang="en-US" dirty="0"/>
              <a:t>문</a:t>
            </a:r>
          </a:p>
          <a:p>
            <a:pPr>
              <a:lnSpc>
                <a:spcPct val="150000"/>
              </a:lnSpc>
            </a:pPr>
            <a:r>
              <a:rPr lang="en-US" altLang="ko-KR" dirty="0"/>
              <a:t>4. for Loop</a:t>
            </a:r>
          </a:p>
          <a:p>
            <a:pPr>
              <a:lnSpc>
                <a:spcPct val="150000"/>
              </a:lnSpc>
            </a:pPr>
            <a:r>
              <a:rPr lang="en-US" altLang="ko-KR" dirty="0"/>
              <a:t>5. break</a:t>
            </a:r>
            <a:r>
              <a:rPr lang="ko-KR" altLang="en-US" dirty="0"/>
              <a:t>와 </a:t>
            </a:r>
            <a:r>
              <a:rPr lang="en-US" altLang="ko-KR" dirty="0"/>
              <a:t>continue</a:t>
            </a:r>
          </a:p>
          <a:p>
            <a:pPr>
              <a:lnSpc>
                <a:spcPct val="150000"/>
              </a:lnSpc>
            </a:pPr>
            <a:r>
              <a:rPr lang="en-US" altLang="ko-KR" dirty="0"/>
              <a:t>6. while Loop</a:t>
            </a:r>
          </a:p>
          <a:p>
            <a:pPr>
              <a:lnSpc>
                <a:spcPct val="150000"/>
              </a:lnSpc>
            </a:pPr>
            <a:r>
              <a:rPr lang="en-US" altLang="ko-KR" dirty="0"/>
              <a:t>7. </a:t>
            </a:r>
            <a:r>
              <a:rPr lang="en-US" altLang="ko-KR" dirty="0" err="1"/>
              <a:t>do~while</a:t>
            </a:r>
            <a:r>
              <a:rPr lang="en-US" altLang="ko-KR" dirty="0"/>
              <a:t> Loop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590986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7. </a:t>
            </a:r>
            <a:r>
              <a:rPr lang="en-US" altLang="ko-KR" dirty="0" err="1" smtClean="0"/>
              <a:t>do~while</a:t>
            </a:r>
            <a:r>
              <a:rPr lang="en-US" altLang="ko-KR" dirty="0" smtClean="0"/>
              <a:t> Loop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do ~ while</a:t>
            </a:r>
            <a:r>
              <a:rPr lang="ko-KR" altLang="en-US" smtClean="0"/>
              <a:t>문은 또 하나의 반복 구조로 </a:t>
            </a:r>
            <a:r>
              <a:rPr lang="en-US" altLang="ko-KR" smtClean="0"/>
              <a:t>while</a:t>
            </a:r>
            <a:r>
              <a:rPr lang="ko-KR" altLang="en-US" smtClean="0"/>
              <a:t>문과 비슷하면서 약간 다르다</a:t>
            </a:r>
            <a:r>
              <a:rPr lang="en-US" altLang="ko-KR" smtClean="0"/>
              <a:t>. </a:t>
            </a:r>
          </a:p>
          <a:p>
            <a:r>
              <a:rPr lang="en-US" altLang="ko-KR" smtClean="0"/>
              <a:t>while</a:t>
            </a:r>
            <a:r>
              <a:rPr lang="ko-KR" altLang="en-US" smtClean="0"/>
              <a:t>문은 반복구조 처음부터 조건을 비교하지만</a:t>
            </a:r>
            <a:r>
              <a:rPr lang="en-US" altLang="ko-KR" smtClean="0"/>
              <a:t>, do ~ while</a:t>
            </a:r>
            <a:r>
              <a:rPr lang="ko-KR" altLang="en-US" smtClean="0"/>
              <a:t>문은 처음에 한번 수행하고 나서 조건을 비교하므로 처음부터 거짓인 조건이 들어왔다고 가정한다면</a:t>
            </a:r>
            <a:r>
              <a:rPr lang="en-US" altLang="ko-KR" smtClean="0"/>
              <a:t>, while</a:t>
            </a:r>
            <a:r>
              <a:rPr lang="ko-KR" altLang="en-US" smtClean="0"/>
              <a:t>문은 한번도 수행되지 않으나 </a:t>
            </a:r>
            <a:r>
              <a:rPr lang="en-US" altLang="ko-KR" smtClean="0"/>
              <a:t>do ~ while</a:t>
            </a:r>
            <a:r>
              <a:rPr lang="ko-KR" altLang="en-US" smtClean="0"/>
              <a:t>문은 최소한 한번은 수행되는 것이 </a:t>
            </a:r>
            <a:r>
              <a:rPr lang="en-US" altLang="ko-KR" smtClean="0"/>
              <a:t>while</a:t>
            </a:r>
            <a:r>
              <a:rPr lang="ko-KR" altLang="en-US" smtClean="0"/>
              <a:t>문과 다르다</a:t>
            </a:r>
            <a:r>
              <a:rPr lang="en-US" altLang="ko-KR" smtClean="0"/>
              <a:t>. </a:t>
            </a:r>
          </a:p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9256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795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3009" name="_x103512920" descr="EMB00000d6825f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516" y="2071680"/>
            <a:ext cx="7423570" cy="3970345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1619803" y="714356"/>
            <a:ext cx="64379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>
                <a:latin typeface="HY강B" pitchFamily="18" charset="-127"/>
                <a:ea typeface="HY강B" pitchFamily="18" charset="-127"/>
              </a:rPr>
              <a:t>다음은 </a:t>
            </a:r>
            <a:r>
              <a:rPr lang="en-US" altLang="ko-KR" sz="2800">
                <a:latin typeface="HY강B" pitchFamily="18" charset="-127"/>
                <a:ea typeface="HY강B" pitchFamily="18" charset="-127"/>
              </a:rPr>
              <a:t>do ~ while</a:t>
            </a:r>
            <a:r>
              <a:rPr lang="ko-KR" altLang="en-US" sz="2800">
                <a:latin typeface="HY강B" pitchFamily="18" charset="-127"/>
                <a:ea typeface="HY강B" pitchFamily="18" charset="-127"/>
              </a:rPr>
              <a:t>문의 수행 구조이다</a:t>
            </a:r>
            <a:r>
              <a:rPr lang="en-US" altLang="ko-KR" sz="2800">
                <a:latin typeface="HY강B" pitchFamily="18" charset="-127"/>
                <a:ea typeface="HY강B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2272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658" y="642920"/>
            <a:ext cx="571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>
                <a:latin typeface="HY강B" pitchFamily="18" charset="-127"/>
                <a:ea typeface="HY강B" pitchFamily="18" charset="-127"/>
              </a:rPr>
              <a:t>while</a:t>
            </a:r>
            <a:r>
              <a:rPr lang="ko-KR" altLang="en-US" sz="2400" b="1">
                <a:latin typeface="HY강B" pitchFamily="18" charset="-127"/>
                <a:ea typeface="HY강B" pitchFamily="18" charset="-127"/>
              </a:rPr>
              <a:t>문과 </a:t>
            </a:r>
            <a:r>
              <a:rPr lang="en-US" altLang="ko-KR" sz="2400" b="1">
                <a:latin typeface="HY강B" pitchFamily="18" charset="-127"/>
                <a:ea typeface="HY강B" pitchFamily="18" charset="-127"/>
              </a:rPr>
              <a:t>do~while</a:t>
            </a:r>
            <a:r>
              <a:rPr lang="ko-KR" altLang="en-US" sz="2400" b="1">
                <a:latin typeface="HY강B" pitchFamily="18" charset="-127"/>
                <a:ea typeface="HY강B" pitchFamily="18" charset="-127"/>
              </a:rPr>
              <a:t>문의 비교</a:t>
            </a:r>
            <a:endParaRPr lang="ko-KR" altLang="en-US" sz="2400">
              <a:latin typeface="HY강B" pitchFamily="18" charset="-127"/>
              <a:ea typeface="HY강B" pitchFamily="18" charset="-127"/>
            </a:endParaRPr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795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5057" name="_x103512920" descr="EMB00000d6825f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849" y="1785926"/>
            <a:ext cx="8571444" cy="395752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3286364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381704" y="1500174"/>
            <a:ext cx="11333354" cy="4929222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 altLang="ko-KR" sz="1600" b="1" dirty="0"/>
          </a:p>
          <a:p>
            <a:r>
              <a:rPr lang="en-US" altLang="ko-KR" sz="1600" b="1" dirty="0"/>
              <a:t>public class </a:t>
            </a:r>
            <a:r>
              <a:rPr lang="en-US" altLang="ko-KR" sz="1600" b="1" dirty="0" err="1"/>
              <a:t>DoWhileTest</a:t>
            </a:r>
            <a:r>
              <a:rPr lang="en-US" altLang="ko-KR" sz="1600" b="1" dirty="0"/>
              <a:t> {</a:t>
            </a:r>
          </a:p>
          <a:p>
            <a:endParaRPr lang="en-US" altLang="ko-KR" sz="1600" b="1" dirty="0"/>
          </a:p>
          <a:p>
            <a:r>
              <a:rPr lang="en-US" altLang="ko-KR" sz="1600" b="1" dirty="0"/>
              <a:t>	public static void main(String[] </a:t>
            </a:r>
            <a:r>
              <a:rPr lang="en-US" altLang="ko-KR" sz="1600" b="1" dirty="0" err="1"/>
              <a:t>args</a:t>
            </a:r>
            <a:r>
              <a:rPr lang="en-US" altLang="ko-KR" sz="1600" b="1" dirty="0"/>
              <a:t>) {</a:t>
            </a:r>
          </a:p>
          <a:p>
            <a:r>
              <a:rPr lang="en-US" altLang="ko-KR" sz="1600" b="1" dirty="0"/>
              <a:t>		// TODO Auto-generated method stub</a:t>
            </a:r>
          </a:p>
          <a:p>
            <a:endParaRPr lang="en-US" altLang="ko-KR" sz="1600" b="1" dirty="0"/>
          </a:p>
          <a:p>
            <a:r>
              <a:rPr lang="en-US" altLang="ko-KR" sz="1600" b="1" dirty="0"/>
              <a:t>	    </a:t>
            </a:r>
            <a:r>
              <a:rPr lang="en-US" altLang="ko-KR" sz="1600" b="1" dirty="0" err="1"/>
              <a:t>int</a:t>
            </a:r>
            <a:r>
              <a:rPr lang="en-US" altLang="ko-KR" sz="1600" b="1" dirty="0"/>
              <a:t> n = 1;            /*</a:t>
            </a:r>
            <a:r>
              <a:rPr lang="ko-KR" altLang="en-US" sz="1600" b="1" dirty="0"/>
              <a:t>인덱스 변수를 </a:t>
            </a:r>
            <a:r>
              <a:rPr lang="ko-KR" altLang="en-US" sz="1600" b="1" dirty="0" err="1"/>
              <a:t>초기회</a:t>
            </a:r>
            <a:r>
              <a:rPr lang="ko-KR" altLang="en-US" sz="1600" b="1" dirty="0"/>
              <a:t>*</a:t>
            </a:r>
            <a:r>
              <a:rPr lang="en-US" altLang="ko-KR" sz="1600" b="1" dirty="0"/>
              <a:t>/</a:t>
            </a:r>
          </a:p>
          <a:p>
            <a:r>
              <a:rPr lang="en-US" altLang="ko-KR" sz="1600" b="1" dirty="0"/>
              <a:t>	    do{                   /* </a:t>
            </a:r>
            <a:r>
              <a:rPr lang="en-US" altLang="ko-KR" sz="1600" b="1" dirty="0" err="1"/>
              <a:t>do~while</a:t>
            </a:r>
            <a:r>
              <a:rPr lang="ko-KR" altLang="en-US" sz="1600" b="1" dirty="0"/>
              <a:t>의 헤더 *</a:t>
            </a:r>
            <a:r>
              <a:rPr lang="en-US" altLang="ko-KR" sz="1600" b="1" dirty="0"/>
              <a:t>/</a:t>
            </a:r>
          </a:p>
          <a:p>
            <a:r>
              <a:rPr lang="en-US" altLang="ko-KR" sz="1600" b="1" dirty="0"/>
              <a:t>	        </a:t>
            </a:r>
            <a:r>
              <a:rPr lang="en-US" altLang="ko-KR" sz="1600" b="1" dirty="0" err="1"/>
              <a:t>System.out.println</a:t>
            </a:r>
            <a:r>
              <a:rPr lang="en-US" altLang="ko-KR" sz="1600" b="1" dirty="0"/>
              <a:t>(n); /*n</a:t>
            </a:r>
            <a:r>
              <a:rPr lang="ko-KR" altLang="en-US" sz="1600" b="1" dirty="0"/>
              <a:t>값을 출력*</a:t>
            </a:r>
            <a:r>
              <a:rPr lang="en-US" altLang="ko-KR" sz="1600" b="1" dirty="0"/>
              <a:t>/</a:t>
            </a:r>
          </a:p>
          <a:p>
            <a:r>
              <a:rPr lang="en-US" altLang="ko-KR" sz="1600" b="1" dirty="0"/>
              <a:t>	        n++;              /* </a:t>
            </a:r>
            <a:r>
              <a:rPr lang="ko-KR" altLang="en-US" sz="1600" b="1" dirty="0"/>
              <a:t>인덱스 변수 </a:t>
            </a:r>
            <a:r>
              <a:rPr lang="en-US" altLang="ko-KR" sz="1600" b="1" dirty="0"/>
              <a:t>n</a:t>
            </a:r>
            <a:r>
              <a:rPr lang="ko-KR" altLang="en-US" sz="1600" b="1" dirty="0"/>
              <a:t>을 증가 *</a:t>
            </a:r>
            <a:r>
              <a:rPr lang="en-US" altLang="ko-KR" sz="1600" b="1" dirty="0"/>
              <a:t>/</a:t>
            </a:r>
          </a:p>
          <a:p>
            <a:r>
              <a:rPr lang="en-US" altLang="ko-KR" sz="1600" b="1" dirty="0"/>
              <a:t>	    }while(n &lt;= 5); /* </a:t>
            </a:r>
            <a:r>
              <a:rPr lang="en-US" altLang="ko-KR" sz="1600" b="1" dirty="0" err="1"/>
              <a:t>do~while</a:t>
            </a:r>
            <a:r>
              <a:rPr lang="ko-KR" altLang="en-US" sz="1600" b="1" dirty="0"/>
              <a:t>문을 닫아줌</a:t>
            </a:r>
            <a:r>
              <a:rPr lang="en-US" altLang="ko-KR" sz="1600" b="1" dirty="0"/>
              <a:t>,</a:t>
            </a:r>
            <a:r>
              <a:rPr lang="ko-KR" altLang="en-US" sz="1600" b="1" dirty="0"/>
              <a:t>조건비교 *</a:t>
            </a:r>
            <a:r>
              <a:rPr lang="en-US" altLang="ko-KR" sz="1600" b="1" dirty="0"/>
              <a:t>/</a:t>
            </a:r>
          </a:p>
          <a:p>
            <a:r>
              <a:rPr lang="en-US" altLang="ko-KR" sz="1600" b="1" dirty="0"/>
              <a:t>	    </a:t>
            </a:r>
            <a:r>
              <a:rPr lang="en-US" altLang="ko-KR" sz="1600" b="1" dirty="0" err="1"/>
              <a:t>System.out.println</a:t>
            </a:r>
            <a:r>
              <a:rPr lang="en-US" altLang="ko-KR" sz="1600" b="1" dirty="0"/>
              <a:t>("</a:t>
            </a:r>
            <a:r>
              <a:rPr lang="ko-KR" altLang="en-US" sz="1600" b="1" dirty="0"/>
              <a:t>수행 끝</a:t>
            </a:r>
            <a:r>
              <a:rPr lang="en-US" altLang="ko-KR" sz="1600" b="1" dirty="0"/>
              <a:t>");   /* </a:t>
            </a:r>
            <a:r>
              <a:rPr lang="en-US" altLang="ko-KR" sz="1600" b="1" dirty="0" err="1"/>
              <a:t>do~while</a:t>
            </a:r>
            <a:r>
              <a:rPr lang="ko-KR" altLang="en-US" sz="1600" b="1" dirty="0"/>
              <a:t>문 다음 </a:t>
            </a:r>
            <a:r>
              <a:rPr lang="ko-KR" altLang="en-US" sz="1600" b="1" dirty="0" err="1"/>
              <a:t>수행문</a:t>
            </a:r>
            <a:r>
              <a:rPr lang="ko-KR" altLang="en-US" sz="1600" b="1" dirty="0"/>
              <a:t> *</a:t>
            </a:r>
            <a:r>
              <a:rPr lang="en-US" altLang="ko-KR" sz="1600" b="1" dirty="0"/>
              <a:t>/</a:t>
            </a:r>
          </a:p>
          <a:p>
            <a:r>
              <a:rPr lang="en-US" altLang="ko-KR" sz="1600" b="1" dirty="0"/>
              <a:t>	 }                        /* main()</a:t>
            </a:r>
            <a:r>
              <a:rPr lang="ko-KR" altLang="en-US" sz="1600" b="1" dirty="0"/>
              <a:t>을 닫아줌 *</a:t>
            </a:r>
            <a:r>
              <a:rPr lang="en-US" altLang="ko-KR" sz="1600" b="1" dirty="0"/>
              <a:t>/ </a:t>
            </a:r>
          </a:p>
          <a:p>
            <a:endParaRPr lang="en-US" altLang="ko-KR" sz="1600" b="1" dirty="0"/>
          </a:p>
          <a:p>
            <a:r>
              <a:rPr lang="en-US" altLang="ko-KR" sz="1600" b="1" dirty="0"/>
              <a:t>}//of class</a:t>
            </a:r>
          </a:p>
        </p:txBody>
      </p:sp>
      <p:sp>
        <p:nvSpPr>
          <p:cNvPr id="6" name="모서리가 둥근 직사각형 5"/>
          <p:cNvSpPr/>
          <p:nvPr/>
        </p:nvSpPr>
        <p:spPr bwMode="auto">
          <a:xfrm>
            <a:off x="381704" y="714356"/>
            <a:ext cx="2190480" cy="50006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예제 </a:t>
            </a:r>
            <a:r>
              <a:rPr lang="en-US" altLang="ko-KR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7</a:t>
            </a:r>
            <a:endParaRPr lang="ko-KR" altLang="en-US" dirty="0">
              <a:solidFill>
                <a:schemeClr val="tx1"/>
              </a:solidFill>
              <a:latin typeface="HY강B" pitchFamily="18" charset="-127"/>
              <a:ea typeface="HY강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43645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문제</a:t>
            </a:r>
            <a:r>
              <a:rPr lang="en-US" altLang="ko-KR" dirty="0" smtClean="0"/>
              <a:t>1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for</a:t>
            </a:r>
            <a:r>
              <a:rPr lang="ko-KR" altLang="en-US" dirty="0" smtClean="0"/>
              <a:t>문의 ①번에</a:t>
            </a:r>
            <a:r>
              <a:rPr lang="en-US" altLang="ko-KR" dirty="0" smtClean="0"/>
              <a:t> </a:t>
            </a:r>
            <a:r>
              <a:rPr lang="ko-KR" altLang="en-US" dirty="0" smtClean="0"/>
              <a:t>오는 문장은</a:t>
            </a:r>
            <a:r>
              <a:rPr lang="en-US" altLang="ko-KR" dirty="0" smtClean="0"/>
              <a:t>?</a:t>
            </a:r>
          </a:p>
          <a:p>
            <a:r>
              <a:rPr lang="en-US" altLang="ko-KR" dirty="0" smtClean="0">
                <a:solidFill>
                  <a:srgbClr val="002060"/>
                </a:solidFill>
              </a:rPr>
              <a:t>for(  </a:t>
            </a:r>
            <a:r>
              <a:rPr lang="ko-KR" altLang="en-US" dirty="0" smtClean="0">
                <a:solidFill>
                  <a:srgbClr val="002060"/>
                </a:solidFill>
              </a:rPr>
              <a:t>①  </a:t>
            </a:r>
            <a:r>
              <a:rPr lang="en-US" altLang="ko-KR" dirty="0" smtClean="0">
                <a:solidFill>
                  <a:srgbClr val="002060"/>
                </a:solidFill>
              </a:rPr>
              <a:t>;  </a:t>
            </a:r>
            <a:r>
              <a:rPr lang="ko-KR" altLang="en-US" dirty="0" smtClean="0">
                <a:solidFill>
                  <a:srgbClr val="002060"/>
                </a:solidFill>
              </a:rPr>
              <a:t>②  </a:t>
            </a:r>
            <a:r>
              <a:rPr lang="en-US" altLang="ko-KR" dirty="0" smtClean="0">
                <a:solidFill>
                  <a:srgbClr val="002060"/>
                </a:solidFill>
              </a:rPr>
              <a:t>;  </a:t>
            </a:r>
            <a:r>
              <a:rPr lang="ko-KR" altLang="en-US" dirty="0" smtClean="0">
                <a:solidFill>
                  <a:srgbClr val="002060"/>
                </a:solidFill>
              </a:rPr>
              <a:t>④ </a:t>
            </a:r>
            <a:r>
              <a:rPr lang="en-US" altLang="ko-KR" dirty="0" smtClean="0">
                <a:solidFill>
                  <a:srgbClr val="002060"/>
                </a:solidFill>
              </a:rPr>
              <a:t>){</a:t>
            </a:r>
          </a:p>
          <a:p>
            <a:r>
              <a:rPr lang="en-US" altLang="ko-KR" dirty="0">
                <a:solidFill>
                  <a:srgbClr val="002060"/>
                </a:solidFill>
              </a:rPr>
              <a:t> </a:t>
            </a:r>
            <a:r>
              <a:rPr lang="en-US" altLang="ko-KR" dirty="0" smtClean="0">
                <a:solidFill>
                  <a:srgbClr val="002060"/>
                </a:solidFill>
              </a:rPr>
              <a:t>     </a:t>
            </a:r>
            <a:r>
              <a:rPr lang="ko-KR" altLang="en-US" dirty="0" smtClean="0">
                <a:solidFill>
                  <a:srgbClr val="002060"/>
                </a:solidFill>
              </a:rPr>
              <a:t>③</a:t>
            </a:r>
            <a:endParaRPr lang="en-US" altLang="ko-KR" dirty="0" smtClean="0">
              <a:solidFill>
                <a:srgbClr val="002060"/>
              </a:solidFill>
            </a:endParaRPr>
          </a:p>
          <a:p>
            <a:r>
              <a:rPr lang="en-US" altLang="ko-KR" dirty="0" smtClean="0">
                <a:solidFill>
                  <a:srgbClr val="002060"/>
                </a:solidFill>
              </a:rPr>
              <a:t>}</a:t>
            </a:r>
          </a:p>
          <a:p>
            <a:pPr marL="514350" indent="-514350">
              <a:buFont typeface="+mj-ea"/>
              <a:buAutoNum type="circleNumDbPlain"/>
            </a:pPr>
            <a:r>
              <a:rPr lang="en-US" altLang="ko-KR" dirty="0" smtClean="0"/>
              <a:t>i=1;</a:t>
            </a:r>
          </a:p>
          <a:p>
            <a:pPr marL="514350" indent="-514350">
              <a:buFont typeface="+mj-ea"/>
              <a:buAutoNum type="circleNumDbPlain"/>
            </a:pPr>
            <a:r>
              <a:rPr lang="en-US" altLang="ko-KR" dirty="0" smtClean="0"/>
              <a:t>i++</a:t>
            </a:r>
          </a:p>
          <a:p>
            <a:pPr marL="514350" indent="-514350">
              <a:buFont typeface="+mj-ea"/>
              <a:buAutoNum type="circleNumDbPlain"/>
            </a:pPr>
            <a:r>
              <a:rPr lang="en-US" altLang="ko-KR" dirty="0" smtClean="0"/>
              <a:t>i&lt;=5;</a:t>
            </a:r>
          </a:p>
          <a:p>
            <a:pPr marL="514350" indent="-514350">
              <a:buFont typeface="+mj-ea"/>
              <a:buAutoNum type="circleNumDbPlain"/>
            </a:pPr>
            <a:r>
              <a:rPr lang="en-US" altLang="ko-KR" b="1" dirty="0" err="1" smtClean="0"/>
              <a:t>System.out.println</a:t>
            </a:r>
            <a:r>
              <a:rPr lang="en-US" altLang="ko-KR" b="1" dirty="0" smtClean="0"/>
              <a:t>(i);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240016" y="5517232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슬라이드</a:t>
            </a:r>
            <a:r>
              <a:rPr lang="en-US" altLang="ko-KR" dirty="0"/>
              <a:t>14, </a:t>
            </a:r>
            <a:r>
              <a:rPr lang="ko-KR" altLang="en-US" dirty="0"/>
              <a:t>①</a:t>
            </a:r>
          </a:p>
        </p:txBody>
      </p:sp>
    </p:spTree>
    <p:extLst>
      <p:ext uri="{BB962C8B-B14F-4D97-AF65-F5344CB8AC3E}">
        <p14:creationId xmlns:p14="http://schemas.microsoft.com/office/powerpoint/2010/main" val="31326839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문제</a:t>
            </a:r>
            <a:r>
              <a:rPr lang="en-US" altLang="ko-KR" dirty="0" smtClean="0"/>
              <a:t>2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ko-KR" dirty="0" smtClean="0"/>
              <a:t>while</a:t>
            </a:r>
            <a:r>
              <a:rPr lang="ko-KR" altLang="en-US" dirty="0" smtClean="0"/>
              <a:t>문의 </a:t>
            </a:r>
            <a:r>
              <a:rPr lang="ko-KR" altLang="en-US" dirty="0">
                <a:solidFill>
                  <a:srgbClr val="002060"/>
                </a:solidFill>
              </a:rPr>
              <a:t>② </a:t>
            </a:r>
            <a:r>
              <a:rPr lang="ko-KR" altLang="en-US" dirty="0" smtClean="0"/>
              <a:t>번에</a:t>
            </a:r>
            <a:r>
              <a:rPr lang="en-US" altLang="ko-KR" dirty="0" smtClean="0"/>
              <a:t> </a:t>
            </a:r>
            <a:r>
              <a:rPr lang="ko-KR" altLang="en-US" dirty="0"/>
              <a:t>오는 문장은</a:t>
            </a:r>
            <a:r>
              <a:rPr lang="en-US" altLang="ko-KR" dirty="0"/>
              <a:t>?</a:t>
            </a:r>
          </a:p>
          <a:p>
            <a:r>
              <a:rPr lang="ko-KR" altLang="en-US" dirty="0">
                <a:solidFill>
                  <a:srgbClr val="002060"/>
                </a:solidFill>
              </a:rPr>
              <a:t>①</a:t>
            </a:r>
            <a:endParaRPr lang="en-US" altLang="ko-KR" dirty="0" smtClean="0">
              <a:solidFill>
                <a:srgbClr val="002060"/>
              </a:solidFill>
            </a:endParaRPr>
          </a:p>
          <a:p>
            <a:r>
              <a:rPr lang="en-US" altLang="ko-KR" dirty="0" smtClean="0">
                <a:solidFill>
                  <a:srgbClr val="002060"/>
                </a:solidFill>
              </a:rPr>
              <a:t>while(  </a:t>
            </a:r>
            <a:r>
              <a:rPr lang="ko-KR" altLang="en-US" dirty="0">
                <a:solidFill>
                  <a:srgbClr val="002060"/>
                </a:solidFill>
              </a:rPr>
              <a:t>② </a:t>
            </a:r>
            <a:r>
              <a:rPr lang="en-US" altLang="ko-KR" dirty="0" smtClean="0">
                <a:solidFill>
                  <a:srgbClr val="002060"/>
                </a:solidFill>
              </a:rPr>
              <a:t>){</a:t>
            </a:r>
            <a:endParaRPr lang="en-US" altLang="ko-KR" dirty="0">
              <a:solidFill>
                <a:srgbClr val="002060"/>
              </a:solidFill>
            </a:endParaRPr>
          </a:p>
          <a:p>
            <a:r>
              <a:rPr lang="en-US" altLang="ko-KR" dirty="0">
                <a:solidFill>
                  <a:srgbClr val="002060"/>
                </a:solidFill>
              </a:rPr>
              <a:t>      </a:t>
            </a:r>
            <a:r>
              <a:rPr lang="ko-KR" altLang="en-US" dirty="0" smtClean="0">
                <a:solidFill>
                  <a:srgbClr val="002060"/>
                </a:solidFill>
              </a:rPr>
              <a:t>③</a:t>
            </a:r>
            <a:r>
              <a:rPr lang="en-US" altLang="ko-KR" dirty="0" smtClean="0">
                <a:solidFill>
                  <a:srgbClr val="002060"/>
                </a:solidFill>
              </a:rPr>
              <a:t>;</a:t>
            </a:r>
          </a:p>
          <a:p>
            <a:r>
              <a:rPr lang="ko-KR" altLang="en-US" dirty="0" smtClean="0">
                <a:solidFill>
                  <a:srgbClr val="002060"/>
                </a:solidFill>
              </a:rPr>
              <a:t>      ④</a:t>
            </a:r>
            <a:r>
              <a:rPr lang="en-US" altLang="ko-KR" dirty="0" smtClean="0">
                <a:solidFill>
                  <a:srgbClr val="002060"/>
                </a:solidFill>
              </a:rPr>
              <a:t>;</a:t>
            </a:r>
            <a:endParaRPr lang="en-US" altLang="ko-KR" dirty="0">
              <a:solidFill>
                <a:srgbClr val="002060"/>
              </a:solidFill>
            </a:endParaRPr>
          </a:p>
          <a:p>
            <a:r>
              <a:rPr lang="en-US" altLang="ko-KR" dirty="0">
                <a:solidFill>
                  <a:srgbClr val="002060"/>
                </a:solidFill>
              </a:rPr>
              <a:t>}</a:t>
            </a:r>
          </a:p>
          <a:p>
            <a:pPr marL="514350" indent="-514350">
              <a:buFont typeface="+mj-ea"/>
              <a:buAutoNum type="circleNumDbPlain"/>
            </a:pPr>
            <a:r>
              <a:rPr lang="en-US" altLang="ko-KR" dirty="0"/>
              <a:t>i=1;</a:t>
            </a:r>
          </a:p>
          <a:p>
            <a:pPr marL="514350" indent="-514350">
              <a:buFont typeface="+mj-ea"/>
              <a:buAutoNum type="circleNumDbPlain"/>
            </a:pPr>
            <a:r>
              <a:rPr lang="en-US" altLang="ko-KR" dirty="0"/>
              <a:t>i++</a:t>
            </a:r>
          </a:p>
          <a:p>
            <a:pPr marL="514350" indent="-514350">
              <a:buFont typeface="+mj-ea"/>
              <a:buAutoNum type="circleNumDbPlain"/>
            </a:pPr>
            <a:r>
              <a:rPr lang="en-US" altLang="ko-KR" dirty="0"/>
              <a:t>i&lt;=5;</a:t>
            </a:r>
          </a:p>
          <a:p>
            <a:pPr marL="514350" indent="-514350">
              <a:buFont typeface="+mj-ea"/>
              <a:buAutoNum type="circleNumDbPlain"/>
            </a:pPr>
            <a:r>
              <a:rPr lang="en-US" altLang="ko-KR" b="1" dirty="0" err="1"/>
              <a:t>System.out.println</a:t>
            </a:r>
            <a:r>
              <a:rPr lang="en-US" altLang="ko-KR" b="1" dirty="0"/>
              <a:t>(i);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176120" y="5877272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슬라이드</a:t>
            </a:r>
            <a:r>
              <a:rPr lang="en-US" altLang="ko-KR" dirty="0"/>
              <a:t>14, </a:t>
            </a:r>
            <a:r>
              <a:rPr lang="ko-KR" altLang="en-US" dirty="0"/>
              <a:t>③</a:t>
            </a:r>
          </a:p>
        </p:txBody>
      </p:sp>
    </p:spTree>
    <p:extLst>
      <p:ext uri="{BB962C8B-B14F-4D97-AF65-F5344CB8AC3E}">
        <p14:creationId xmlns:p14="http://schemas.microsoft.com/office/powerpoint/2010/main" val="5913632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정 리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ko-KR" dirty="0"/>
              <a:t>1. if~ else</a:t>
            </a:r>
            <a:r>
              <a:rPr lang="ko-KR" altLang="en-US" dirty="0"/>
              <a:t>문 </a:t>
            </a:r>
          </a:p>
          <a:p>
            <a:pPr>
              <a:lnSpc>
                <a:spcPct val="150000"/>
              </a:lnSpc>
            </a:pPr>
            <a:r>
              <a:rPr lang="en-US" altLang="ko-KR" dirty="0"/>
              <a:t>2. if~ else if</a:t>
            </a:r>
            <a:r>
              <a:rPr lang="ko-KR" altLang="en-US" dirty="0"/>
              <a:t>문</a:t>
            </a:r>
          </a:p>
          <a:p>
            <a:pPr>
              <a:lnSpc>
                <a:spcPct val="150000"/>
              </a:lnSpc>
            </a:pPr>
            <a:r>
              <a:rPr lang="en-US" altLang="ko-KR" dirty="0"/>
              <a:t>3. switch~ case</a:t>
            </a:r>
            <a:r>
              <a:rPr lang="ko-KR" altLang="en-US" dirty="0"/>
              <a:t>문</a:t>
            </a:r>
          </a:p>
          <a:p>
            <a:pPr>
              <a:lnSpc>
                <a:spcPct val="150000"/>
              </a:lnSpc>
            </a:pPr>
            <a:r>
              <a:rPr lang="en-US" altLang="ko-KR" dirty="0"/>
              <a:t>4. for Loop</a:t>
            </a:r>
          </a:p>
          <a:p>
            <a:pPr>
              <a:lnSpc>
                <a:spcPct val="150000"/>
              </a:lnSpc>
            </a:pPr>
            <a:r>
              <a:rPr lang="en-US" altLang="ko-KR" dirty="0"/>
              <a:t>5. break</a:t>
            </a:r>
            <a:r>
              <a:rPr lang="ko-KR" altLang="en-US" dirty="0"/>
              <a:t>와 </a:t>
            </a:r>
            <a:r>
              <a:rPr lang="en-US" altLang="ko-KR" dirty="0"/>
              <a:t>continue</a:t>
            </a:r>
          </a:p>
          <a:p>
            <a:pPr>
              <a:lnSpc>
                <a:spcPct val="150000"/>
              </a:lnSpc>
            </a:pPr>
            <a:r>
              <a:rPr lang="en-US" altLang="ko-KR" dirty="0"/>
              <a:t>6. while Loop</a:t>
            </a:r>
          </a:p>
          <a:p>
            <a:pPr>
              <a:lnSpc>
                <a:spcPct val="150000"/>
              </a:lnSpc>
            </a:pPr>
            <a:r>
              <a:rPr lang="en-US" altLang="ko-KR" dirty="0"/>
              <a:t>7. </a:t>
            </a:r>
            <a:r>
              <a:rPr lang="en-US" altLang="ko-KR" dirty="0" err="1"/>
              <a:t>do~while</a:t>
            </a:r>
            <a:r>
              <a:rPr lang="en-US" altLang="ko-KR" dirty="0"/>
              <a:t> Loop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816214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2528359" y="2967335"/>
            <a:ext cx="713528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72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수고하셨습니다</a:t>
            </a:r>
            <a:r>
              <a:rPr lang="en-US" altLang="ko-KR" sz="72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~</a:t>
            </a:r>
            <a:endParaRPr lang="en-US" altLang="ko-KR" sz="72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178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Intro.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z="2200"/>
              <a:t>순차적인 프로그래밍에서는 프로그램의 처음 문장에서 다음 문장으로 물 흐르듯이 명령을 수행한다</a:t>
            </a:r>
            <a:r>
              <a:rPr lang="en-US" altLang="ko-KR" sz="2200"/>
              <a:t>. </a:t>
            </a:r>
            <a:r>
              <a:rPr lang="ko-KR" altLang="en-US" sz="2200"/>
              <a:t>제어 구조란</a:t>
            </a:r>
            <a:r>
              <a:rPr lang="en-US" altLang="ko-KR" sz="2200"/>
              <a:t>, </a:t>
            </a:r>
            <a:r>
              <a:rPr lang="ko-KR" altLang="en-US" sz="2200"/>
              <a:t>이러한 순차적인 구조를 명령 흐름의 순서를 바꾸어 주는 구조를 말한다</a:t>
            </a:r>
            <a:r>
              <a:rPr lang="en-US" altLang="ko-KR" sz="2200"/>
              <a:t>. </a:t>
            </a:r>
            <a:r>
              <a:rPr lang="ko-KR" altLang="en-US" sz="2200"/>
              <a:t>제어 구조는 크게 선택 구조</a:t>
            </a:r>
            <a:r>
              <a:rPr lang="en-US" altLang="ko-KR" sz="2200"/>
              <a:t>(Selection Constructions)</a:t>
            </a:r>
            <a:r>
              <a:rPr lang="ko-KR" altLang="en-US" sz="2200"/>
              <a:t>와 반복 구조</a:t>
            </a:r>
            <a:r>
              <a:rPr lang="en-US" altLang="ko-KR" sz="2200"/>
              <a:t>(Repetiton Constructions)</a:t>
            </a:r>
            <a:r>
              <a:rPr lang="ko-KR" altLang="en-US" sz="2200"/>
              <a:t>로 나뉜다</a:t>
            </a:r>
            <a:r>
              <a:rPr lang="en-US" altLang="ko-KR" sz="2200"/>
              <a:t>. </a:t>
            </a:r>
          </a:p>
          <a:p>
            <a:r>
              <a:rPr lang="ko-KR" altLang="en-US" sz="2200"/>
              <a:t>이번장에서는 선택 구조의 </a:t>
            </a:r>
            <a:r>
              <a:rPr lang="en-US" altLang="ko-KR" sz="2200"/>
              <a:t>if </a:t>
            </a:r>
            <a:r>
              <a:rPr lang="ko-KR" altLang="en-US" sz="2200"/>
              <a:t>문과 </a:t>
            </a:r>
            <a:r>
              <a:rPr lang="en-US" altLang="ko-KR" sz="2200"/>
              <a:t>select</a:t>
            </a:r>
            <a:r>
              <a:rPr lang="ko-KR" altLang="en-US" sz="2200"/>
              <a:t> </a:t>
            </a:r>
            <a:r>
              <a:rPr lang="en-US" altLang="ko-KR" sz="2200"/>
              <a:t>case</a:t>
            </a:r>
            <a:r>
              <a:rPr lang="ko-KR" altLang="en-US" sz="2200"/>
              <a:t>문에 대해서 알아보도록하며 특히</a:t>
            </a:r>
            <a:r>
              <a:rPr lang="en-US" altLang="ko-KR" sz="2200"/>
              <a:t>if</a:t>
            </a:r>
            <a:r>
              <a:rPr lang="ko-KR" altLang="en-US" sz="2200"/>
              <a:t>문은 다음과 같은 </a:t>
            </a:r>
            <a:r>
              <a:rPr lang="en-US" altLang="ko-KR" sz="2200"/>
              <a:t>3</a:t>
            </a:r>
            <a:r>
              <a:rPr lang="ko-KR" altLang="en-US" sz="2200"/>
              <a:t>가지의 경우로 나타날 수 있다</a:t>
            </a:r>
            <a:r>
              <a:rPr lang="en-US" altLang="ko-KR" sz="2200"/>
              <a:t>.</a:t>
            </a:r>
          </a:p>
          <a:p>
            <a:endParaRPr lang="ko-KR" altLang="en-US" sz="220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795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795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795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6145" name="_x78002968" descr="EMB0000056c14e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706" y="3571876"/>
            <a:ext cx="2950253" cy="2014124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6147" name="_x78002888" descr="EMB0000056c14e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11144" y="3571876"/>
            <a:ext cx="3034246" cy="231732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6149" name="_x78002888" descr="EMB0000056c14e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575" y="3571878"/>
            <a:ext cx="4285722" cy="2763641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154565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if~ else</a:t>
            </a:r>
            <a:r>
              <a:rPr lang="ko-KR" altLang="en-US" dirty="0" smtClean="0"/>
              <a:t>문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if</a:t>
            </a:r>
            <a:r>
              <a:rPr lang="ko-KR" altLang="en-US" smtClean="0"/>
              <a:t>문은 조건을 만족할 때만 명령문을 수행하는 문장으로 형식은 다음과 같다</a:t>
            </a:r>
            <a:r>
              <a:rPr lang="en-US" altLang="ko-KR" smtClean="0"/>
              <a:t>.</a:t>
            </a:r>
            <a:endParaRPr lang="ko-KR" altLang="en-US"/>
          </a:p>
        </p:txBody>
      </p:sp>
      <p:sp>
        <p:nvSpPr>
          <p:cNvPr id="5" name="직사각형 4"/>
          <p:cNvSpPr/>
          <p:nvPr/>
        </p:nvSpPr>
        <p:spPr bwMode="auto">
          <a:xfrm>
            <a:off x="476943" y="2857496"/>
            <a:ext cx="4190484" cy="1643074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ko-KR" sz="2400">
                <a:latin typeface="HY강B" pitchFamily="18" charset="-127"/>
                <a:ea typeface="HY강B" pitchFamily="18" charset="-127"/>
              </a:rPr>
              <a:t>if (</a:t>
            </a:r>
            <a:r>
              <a:rPr lang="ko-KR" altLang="en-US" sz="2400">
                <a:latin typeface="HY강B" pitchFamily="18" charset="-127"/>
                <a:ea typeface="HY강B" pitchFamily="18" charset="-127"/>
              </a:rPr>
              <a:t>조건</a:t>
            </a:r>
            <a:r>
              <a:rPr lang="en-US" altLang="ko-KR" sz="2400">
                <a:latin typeface="HY강B" pitchFamily="18" charset="-127"/>
                <a:ea typeface="HY강B" pitchFamily="18" charset="-127"/>
              </a:rPr>
              <a:t>)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ko-KR" sz="2400">
                <a:latin typeface="HY강B" pitchFamily="18" charset="-127"/>
                <a:ea typeface="HY강B" pitchFamily="18" charset="-127"/>
              </a:rPr>
              <a:t>   </a:t>
            </a:r>
            <a:r>
              <a:rPr lang="ko-KR" altLang="en-US" sz="2400">
                <a:latin typeface="HY강B" pitchFamily="18" charset="-127"/>
                <a:ea typeface="HY강B" pitchFamily="18" charset="-127"/>
              </a:rPr>
              <a:t>수행문</a:t>
            </a:r>
            <a:r>
              <a:rPr lang="en-US" altLang="ko-KR" sz="2400">
                <a:latin typeface="HY강B" pitchFamily="18" charset="-127"/>
                <a:ea typeface="HY강B" pitchFamily="18" charset="-127"/>
              </a:rPr>
              <a:t>…;</a:t>
            </a:r>
            <a:endParaRPr lang="ko-KR" altLang="en-US" sz="2400">
              <a:latin typeface="HY강B" pitchFamily="18" charset="-127"/>
              <a:ea typeface="HY강B" pitchFamily="18" charset="-127"/>
            </a:endParaRPr>
          </a:p>
        </p:txBody>
      </p:sp>
      <p:sp>
        <p:nvSpPr>
          <p:cNvPr id="6" name="직사각형 5"/>
          <p:cNvSpPr/>
          <p:nvPr/>
        </p:nvSpPr>
        <p:spPr bwMode="auto">
          <a:xfrm>
            <a:off x="5905524" y="2857496"/>
            <a:ext cx="4190484" cy="1643074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ko-KR" sz="2400">
                <a:latin typeface="HY강B" pitchFamily="18" charset="-127"/>
                <a:ea typeface="HY강B" pitchFamily="18" charset="-127"/>
              </a:rPr>
              <a:t>if (</a:t>
            </a:r>
            <a:r>
              <a:rPr lang="ko-KR" altLang="en-US" sz="2400">
                <a:latin typeface="HY강B" pitchFamily="18" charset="-127"/>
                <a:ea typeface="HY강B" pitchFamily="18" charset="-127"/>
              </a:rPr>
              <a:t>조건</a:t>
            </a:r>
            <a:r>
              <a:rPr lang="en-US" altLang="ko-KR" sz="2400">
                <a:latin typeface="HY강B" pitchFamily="18" charset="-127"/>
                <a:ea typeface="HY강B" pitchFamily="18" charset="-127"/>
              </a:rPr>
              <a:t>)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ko-KR" sz="2400">
                <a:latin typeface="HY강B" pitchFamily="18" charset="-127"/>
                <a:ea typeface="HY강B" pitchFamily="18" charset="-127"/>
              </a:rPr>
              <a:t>   </a:t>
            </a:r>
            <a:r>
              <a:rPr lang="ko-KR" altLang="en-US" sz="2400">
                <a:latin typeface="HY강B" pitchFamily="18" charset="-127"/>
                <a:ea typeface="HY강B" pitchFamily="18" charset="-127"/>
              </a:rPr>
              <a:t>수행문</a:t>
            </a:r>
            <a:r>
              <a:rPr lang="en-US" altLang="ko-KR" sz="2400">
                <a:latin typeface="HY강B" pitchFamily="18" charset="-127"/>
                <a:ea typeface="HY강B" pitchFamily="18" charset="-127"/>
              </a:rPr>
              <a:t>1…;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ko-KR" sz="2400">
                <a:latin typeface="HY강B" pitchFamily="18" charset="-127"/>
                <a:ea typeface="HY강B" pitchFamily="18" charset="-127"/>
              </a:rPr>
              <a:t>else</a:t>
            </a:r>
          </a:p>
          <a:p>
            <a:r>
              <a:rPr lang="ko-KR" altLang="en-US" sz="2400">
                <a:latin typeface="HY강B" pitchFamily="18" charset="-127"/>
                <a:ea typeface="HY강B" pitchFamily="18" charset="-127"/>
              </a:rPr>
              <a:t>   수행문</a:t>
            </a:r>
            <a:r>
              <a:rPr lang="en-US" altLang="ko-KR" sz="2400">
                <a:latin typeface="HY강B" pitchFamily="18" charset="-127"/>
                <a:ea typeface="HY강B" pitchFamily="18" charset="-127"/>
              </a:rPr>
              <a:t>2…;</a:t>
            </a:r>
            <a:endParaRPr lang="ko-KR" altLang="en-US" sz="2400">
              <a:latin typeface="HY강B" pitchFamily="18" charset="-127"/>
              <a:ea typeface="HY강B" pitchFamily="18" charset="-127"/>
            </a:endParaRPr>
          </a:p>
        </p:txBody>
      </p:sp>
      <p:pic>
        <p:nvPicPr>
          <p:cNvPr id="7" name="_x78002968" descr="EMB0000056c14e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518" y="4357694"/>
            <a:ext cx="2950253" cy="2014124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8" name="_x78002888" descr="EMB0000056c14e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67435" y="4143380"/>
            <a:ext cx="3034246" cy="231732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2618260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381704" y="1500174"/>
            <a:ext cx="11333354" cy="4929222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ko-KR" sz="1600" dirty="0"/>
              <a:t>import </a:t>
            </a:r>
            <a:r>
              <a:rPr lang="en-US" altLang="ko-KR" sz="1600" dirty="0" err="1"/>
              <a:t>javax.swing.JOptionPane</a:t>
            </a:r>
            <a:r>
              <a:rPr lang="en-US" altLang="ko-KR" sz="1600" dirty="0"/>
              <a:t>;</a:t>
            </a:r>
          </a:p>
          <a:p>
            <a:endParaRPr lang="en-US" altLang="ko-KR" sz="1600" dirty="0"/>
          </a:p>
          <a:p>
            <a:r>
              <a:rPr lang="en-US" altLang="ko-KR" sz="1600" dirty="0"/>
              <a:t>public class </a:t>
            </a:r>
            <a:r>
              <a:rPr lang="en-US" altLang="ko-KR" sz="1600" dirty="0" err="1"/>
              <a:t>IfElseTest</a:t>
            </a:r>
            <a:r>
              <a:rPr lang="en-US" altLang="ko-KR" sz="1600" dirty="0"/>
              <a:t> {</a:t>
            </a:r>
          </a:p>
          <a:p>
            <a:endParaRPr lang="en-US" altLang="ko-KR" sz="1600" dirty="0"/>
          </a:p>
          <a:p>
            <a:r>
              <a:rPr lang="en-US" altLang="ko-KR" sz="1600" dirty="0"/>
              <a:t>	public static void main(String[] </a:t>
            </a:r>
            <a:r>
              <a:rPr lang="en-US" altLang="ko-KR" sz="1600" dirty="0" err="1"/>
              <a:t>args</a:t>
            </a:r>
            <a:r>
              <a:rPr lang="en-US" altLang="ko-KR" sz="1600" dirty="0"/>
              <a:t>) {</a:t>
            </a:r>
          </a:p>
          <a:p>
            <a:r>
              <a:rPr lang="en-US" altLang="ko-KR" sz="1600" dirty="0"/>
              <a:t>		// TODO Auto-generated method stub</a:t>
            </a:r>
          </a:p>
          <a:p>
            <a:r>
              <a:rPr lang="en-US" altLang="ko-KR" sz="1600" dirty="0"/>
              <a:t>		   </a:t>
            </a:r>
            <a:r>
              <a:rPr lang="en-US" altLang="ko-KR" sz="1600" dirty="0" err="1"/>
              <a:t>int</a:t>
            </a:r>
            <a:r>
              <a:rPr lang="en-US" altLang="ko-KR" sz="1600" dirty="0"/>
              <a:t> </a:t>
            </a:r>
            <a:r>
              <a:rPr lang="en-US" altLang="ko-KR" sz="1600" dirty="0" err="1"/>
              <a:t>dat</a:t>
            </a:r>
            <a:r>
              <a:rPr lang="en-US" altLang="ko-KR" sz="1600" dirty="0"/>
              <a:t>;</a:t>
            </a:r>
          </a:p>
          <a:p>
            <a:r>
              <a:rPr lang="en-US" altLang="ko-KR" sz="1600" dirty="0"/>
              <a:t>		 </a:t>
            </a:r>
          </a:p>
          <a:p>
            <a:r>
              <a:rPr lang="en-US" altLang="ko-KR" sz="1600" dirty="0"/>
              <a:t>		   </a:t>
            </a:r>
            <a:r>
              <a:rPr lang="en-US" altLang="ko-KR" sz="1600" dirty="0" err="1"/>
              <a:t>dat</a:t>
            </a:r>
            <a:r>
              <a:rPr lang="en-US" altLang="ko-KR" sz="1600" dirty="0"/>
              <a:t>=</a:t>
            </a:r>
            <a:r>
              <a:rPr lang="en-US" altLang="ko-KR" sz="1600" dirty="0" err="1"/>
              <a:t>Integer.parseInt</a:t>
            </a:r>
            <a:r>
              <a:rPr lang="en-US" altLang="ko-KR" sz="1600" dirty="0"/>
              <a:t>(</a:t>
            </a:r>
            <a:r>
              <a:rPr lang="en-US" altLang="ko-KR" sz="1600" dirty="0" err="1"/>
              <a:t>JOptionPane.showInputDialog</a:t>
            </a:r>
            <a:r>
              <a:rPr lang="en-US" altLang="ko-KR" sz="1600" dirty="0"/>
              <a:t>("</a:t>
            </a:r>
            <a:r>
              <a:rPr lang="ko-KR" altLang="en-US" sz="1600" dirty="0" err="1"/>
              <a:t>값입력</a:t>
            </a:r>
            <a:r>
              <a:rPr lang="ko-KR" altLang="en-US" sz="1600" dirty="0"/>
              <a:t> </a:t>
            </a:r>
            <a:r>
              <a:rPr lang="en-US" altLang="ko-KR" sz="1600" dirty="0"/>
              <a:t>: "));</a:t>
            </a:r>
          </a:p>
          <a:p>
            <a:r>
              <a:rPr lang="en-US" altLang="ko-KR" sz="1600" dirty="0"/>
              <a:t>		   if(dat%10 == 0){</a:t>
            </a:r>
          </a:p>
          <a:p>
            <a:r>
              <a:rPr lang="en-US" altLang="ko-KR" sz="1600" dirty="0"/>
              <a:t>			   </a:t>
            </a:r>
            <a:r>
              <a:rPr lang="en-US" altLang="ko-KR" sz="1600" dirty="0" err="1"/>
              <a:t>System.out.println</a:t>
            </a:r>
            <a:r>
              <a:rPr lang="en-US" altLang="ko-KR" sz="1600" dirty="0"/>
              <a:t>(</a:t>
            </a:r>
            <a:r>
              <a:rPr lang="en-US" altLang="ko-KR" sz="1600" dirty="0" err="1"/>
              <a:t>dat</a:t>
            </a:r>
            <a:r>
              <a:rPr lang="en-US" altLang="ko-KR" sz="1600" dirty="0"/>
              <a:t>+"(</a:t>
            </a:r>
            <a:r>
              <a:rPr lang="ko-KR" altLang="en-US" sz="1600" dirty="0"/>
              <a:t>은</a:t>
            </a:r>
            <a:r>
              <a:rPr lang="en-US" altLang="ko-KR" sz="1600" dirty="0"/>
              <a:t>)</a:t>
            </a:r>
            <a:r>
              <a:rPr lang="ko-KR" altLang="en-US" sz="1600" dirty="0"/>
              <a:t>는 </a:t>
            </a:r>
            <a:r>
              <a:rPr lang="en-US" altLang="ko-KR" sz="1600" dirty="0"/>
              <a:t>10</a:t>
            </a:r>
            <a:r>
              <a:rPr lang="ko-KR" altLang="en-US" sz="1600" dirty="0"/>
              <a:t>의 배수입니다</a:t>
            </a:r>
            <a:r>
              <a:rPr lang="en-US" altLang="ko-KR" sz="1600" dirty="0"/>
              <a:t>");</a:t>
            </a:r>
          </a:p>
          <a:p>
            <a:r>
              <a:rPr lang="en-US" altLang="ko-KR" sz="1600" dirty="0"/>
              <a:t>		   }</a:t>
            </a:r>
          </a:p>
          <a:p>
            <a:r>
              <a:rPr lang="en-US" altLang="ko-KR" sz="1600" dirty="0"/>
              <a:t>		   else{</a:t>
            </a:r>
          </a:p>
          <a:p>
            <a:r>
              <a:rPr lang="en-US" altLang="ko-KR" sz="1600" dirty="0"/>
              <a:t>			   </a:t>
            </a:r>
            <a:r>
              <a:rPr lang="en-US" altLang="ko-KR" sz="1600" dirty="0" err="1"/>
              <a:t>System.out.println</a:t>
            </a:r>
            <a:r>
              <a:rPr lang="en-US" altLang="ko-KR" sz="1600" dirty="0"/>
              <a:t>(</a:t>
            </a:r>
            <a:r>
              <a:rPr lang="en-US" altLang="ko-KR" sz="1600" dirty="0" err="1"/>
              <a:t>dat</a:t>
            </a:r>
            <a:r>
              <a:rPr lang="en-US" altLang="ko-KR" sz="1600" dirty="0"/>
              <a:t>+"(</a:t>
            </a:r>
            <a:r>
              <a:rPr lang="ko-KR" altLang="en-US" sz="1600" dirty="0"/>
              <a:t>은</a:t>
            </a:r>
            <a:r>
              <a:rPr lang="en-US" altLang="ko-KR" sz="1600" dirty="0"/>
              <a:t>)</a:t>
            </a:r>
            <a:r>
              <a:rPr lang="ko-KR" altLang="en-US" sz="1600" dirty="0"/>
              <a:t>는 </a:t>
            </a:r>
            <a:r>
              <a:rPr lang="en-US" altLang="ko-KR" sz="1600" dirty="0"/>
              <a:t>10</a:t>
            </a:r>
            <a:r>
              <a:rPr lang="ko-KR" altLang="en-US" sz="1600" dirty="0"/>
              <a:t>의 배수가 아닙니다</a:t>
            </a:r>
            <a:r>
              <a:rPr lang="en-US" altLang="ko-KR" sz="1600" dirty="0"/>
              <a:t>");</a:t>
            </a:r>
          </a:p>
          <a:p>
            <a:r>
              <a:rPr lang="en-US" altLang="ko-KR" sz="1600" dirty="0"/>
              <a:t>		   }</a:t>
            </a:r>
          </a:p>
          <a:p>
            <a:r>
              <a:rPr lang="en-US" altLang="ko-KR" sz="1600" dirty="0"/>
              <a:t>		   </a:t>
            </a:r>
          </a:p>
          <a:p>
            <a:r>
              <a:rPr lang="en-US" altLang="ko-KR" sz="1600" dirty="0"/>
              <a:t>	}</a:t>
            </a:r>
          </a:p>
          <a:p>
            <a:r>
              <a:rPr lang="en-US" altLang="ko-KR" sz="1600" dirty="0"/>
              <a:t>}</a:t>
            </a:r>
          </a:p>
        </p:txBody>
      </p:sp>
      <p:sp>
        <p:nvSpPr>
          <p:cNvPr id="6" name="모서리가 둥근 직사각형 5"/>
          <p:cNvSpPr/>
          <p:nvPr/>
        </p:nvSpPr>
        <p:spPr bwMode="auto">
          <a:xfrm>
            <a:off x="381704" y="714356"/>
            <a:ext cx="2190480" cy="50006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예제 </a:t>
            </a:r>
            <a:r>
              <a:rPr lang="en-US" altLang="ko-KR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1</a:t>
            </a:r>
            <a:endParaRPr lang="ko-KR" altLang="en-US" dirty="0">
              <a:solidFill>
                <a:schemeClr val="tx1"/>
              </a:solidFill>
              <a:latin typeface="HY강B" pitchFamily="18" charset="-127"/>
              <a:ea typeface="HY강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9412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if~ else if</a:t>
            </a:r>
            <a:r>
              <a:rPr lang="ko-KR" altLang="en-US" dirty="0" smtClean="0"/>
              <a:t>문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/>
              <a:t>비교대상이 참과 거짓으로만 결과가 나오는것이 아니라 여러가지 경우의 수로 나올경우에 사용할 수 있는 문장이다</a:t>
            </a:r>
            <a:r>
              <a:rPr lang="en-US" altLang="ko-KR"/>
              <a:t>.</a:t>
            </a:r>
          </a:p>
          <a:p>
            <a:r>
              <a:rPr lang="ko-KR" altLang="en-US"/>
              <a:t>예를 들어 성적처리 할 경우 </a:t>
            </a:r>
            <a:r>
              <a:rPr lang="en-US" altLang="ko-KR"/>
              <a:t>90</a:t>
            </a:r>
            <a:r>
              <a:rPr lang="ko-KR" altLang="en-US"/>
              <a:t>이상인 경우</a:t>
            </a:r>
            <a:r>
              <a:rPr lang="en-US" altLang="ko-KR"/>
              <a:t>, 80</a:t>
            </a:r>
            <a:r>
              <a:rPr lang="ko-KR" altLang="en-US"/>
              <a:t> 이상인 경우</a:t>
            </a:r>
            <a:r>
              <a:rPr lang="en-US" altLang="ko-KR"/>
              <a:t>, 70</a:t>
            </a:r>
            <a:r>
              <a:rPr lang="ko-KR" altLang="en-US"/>
              <a:t> 이상인 경우</a:t>
            </a:r>
            <a:r>
              <a:rPr lang="en-US" altLang="ko-KR"/>
              <a:t>, 60</a:t>
            </a:r>
            <a:r>
              <a:rPr lang="ko-KR" altLang="en-US"/>
              <a:t> 이상인 경우에따라서 결과가 각각 </a:t>
            </a:r>
            <a:r>
              <a:rPr lang="en-US" altLang="ko-KR"/>
              <a:t>A, B, C, D, F</a:t>
            </a:r>
            <a:r>
              <a:rPr lang="ko-KR" altLang="en-US"/>
              <a:t>학점으로 달라지는 경우에 해당한다</a:t>
            </a:r>
            <a:r>
              <a:rPr lang="en-US" altLang="ko-KR"/>
              <a:t>.</a:t>
            </a:r>
            <a:endParaRPr lang="ko-KR" altLang="en-US"/>
          </a:p>
        </p:txBody>
      </p:sp>
      <p:pic>
        <p:nvPicPr>
          <p:cNvPr id="4" name="_x78002888" descr="EMB0000056c14e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8872" y="2851911"/>
            <a:ext cx="4000007" cy="3620897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3652913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381704" y="1500174"/>
            <a:ext cx="11333354" cy="4929222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ko-KR" sz="1400" b="1" dirty="0"/>
              <a:t>import </a:t>
            </a:r>
            <a:r>
              <a:rPr lang="en-US" altLang="ko-KR" sz="1400" b="1" dirty="0" err="1"/>
              <a:t>javax.swing.JOptionPane</a:t>
            </a:r>
            <a:r>
              <a:rPr lang="en-US" altLang="ko-KR" sz="1400" b="1" dirty="0"/>
              <a:t>;</a:t>
            </a:r>
          </a:p>
          <a:p>
            <a:r>
              <a:rPr lang="en-US" altLang="ko-KR" sz="1400" b="1" dirty="0"/>
              <a:t>public class </a:t>
            </a:r>
            <a:r>
              <a:rPr lang="en-US" altLang="ko-KR" sz="1400" b="1" dirty="0" err="1"/>
              <a:t>HakJum</a:t>
            </a:r>
            <a:r>
              <a:rPr lang="en-US" altLang="ko-KR" sz="1400" b="1" dirty="0"/>
              <a:t> {</a:t>
            </a:r>
          </a:p>
          <a:p>
            <a:r>
              <a:rPr lang="en-US" altLang="ko-KR" sz="1400" b="1" dirty="0"/>
              <a:t>	public static void main(String[] </a:t>
            </a:r>
            <a:r>
              <a:rPr lang="en-US" altLang="ko-KR" sz="1400" b="1" dirty="0" err="1"/>
              <a:t>args</a:t>
            </a:r>
            <a:r>
              <a:rPr lang="en-US" altLang="ko-KR" sz="1400" b="1" dirty="0"/>
              <a:t>) {</a:t>
            </a:r>
          </a:p>
          <a:p>
            <a:r>
              <a:rPr lang="en-US" altLang="ko-KR" sz="1400" b="1" dirty="0"/>
              <a:t>		// TODO Auto-generated method stub</a:t>
            </a:r>
          </a:p>
          <a:p>
            <a:r>
              <a:rPr lang="en-US" altLang="ko-KR" sz="1400" b="1" dirty="0"/>
              <a:t>	</a:t>
            </a:r>
            <a:r>
              <a:rPr lang="en-US" altLang="ko-KR" sz="1400" b="1" dirty="0" err="1"/>
              <a:t>int</a:t>
            </a:r>
            <a:r>
              <a:rPr lang="en-US" altLang="ko-KR" sz="1400" b="1" dirty="0"/>
              <a:t> </a:t>
            </a:r>
            <a:r>
              <a:rPr lang="en-US" altLang="ko-KR" sz="1400" b="1" dirty="0" err="1"/>
              <a:t>JumSu</a:t>
            </a:r>
            <a:r>
              <a:rPr lang="en-US" altLang="ko-KR" sz="1400" b="1" dirty="0"/>
              <a:t> ;</a:t>
            </a:r>
          </a:p>
          <a:p>
            <a:r>
              <a:rPr lang="en-US" altLang="ko-KR" sz="1400" b="1" dirty="0"/>
              <a:t>	char </a:t>
            </a:r>
            <a:r>
              <a:rPr lang="en-US" altLang="ko-KR" sz="1400" b="1" dirty="0" err="1"/>
              <a:t>HakJum</a:t>
            </a:r>
            <a:r>
              <a:rPr lang="en-US" altLang="ko-KR" sz="1400" b="1" dirty="0"/>
              <a:t>;</a:t>
            </a:r>
          </a:p>
          <a:p>
            <a:r>
              <a:rPr lang="en-US" altLang="ko-KR" sz="1400" b="1" dirty="0"/>
              <a:t>	</a:t>
            </a:r>
            <a:r>
              <a:rPr lang="en-US" altLang="ko-KR" sz="1400" b="1" dirty="0" err="1"/>
              <a:t>JumSu</a:t>
            </a:r>
            <a:r>
              <a:rPr lang="en-US" altLang="ko-KR" sz="1400" b="1" dirty="0"/>
              <a:t>=</a:t>
            </a:r>
            <a:r>
              <a:rPr lang="en-US" altLang="ko-KR" sz="1400" b="1" dirty="0" err="1"/>
              <a:t>Integer.parseInt</a:t>
            </a:r>
            <a:r>
              <a:rPr lang="en-US" altLang="ko-KR" sz="1400" b="1" dirty="0"/>
              <a:t>(</a:t>
            </a:r>
            <a:r>
              <a:rPr lang="en-US" altLang="ko-KR" sz="1400" b="1" dirty="0" err="1"/>
              <a:t>JOptionPane.showInputDialog</a:t>
            </a:r>
            <a:r>
              <a:rPr lang="en-US" altLang="ko-KR" sz="1400" b="1" dirty="0"/>
              <a:t>("</a:t>
            </a:r>
            <a:r>
              <a:rPr lang="ko-KR" altLang="en-US" sz="1400" b="1" dirty="0"/>
              <a:t>점수 입력 </a:t>
            </a:r>
            <a:r>
              <a:rPr lang="en-US" altLang="ko-KR" sz="1400" b="1" dirty="0"/>
              <a:t>: "));</a:t>
            </a:r>
          </a:p>
          <a:p>
            <a:r>
              <a:rPr lang="en-US" altLang="ko-KR" sz="1400" b="1" dirty="0"/>
              <a:t>		   </a:t>
            </a:r>
          </a:p>
          <a:p>
            <a:r>
              <a:rPr lang="en-US" altLang="ko-KR" sz="1400" b="1" dirty="0"/>
              <a:t>	if (</a:t>
            </a:r>
            <a:r>
              <a:rPr lang="en-US" altLang="ko-KR" sz="1400" b="1" dirty="0" err="1"/>
              <a:t>JumSu</a:t>
            </a:r>
            <a:r>
              <a:rPr lang="en-US" altLang="ko-KR" sz="1400" b="1" dirty="0"/>
              <a:t> &gt;= 90) </a:t>
            </a:r>
          </a:p>
          <a:p>
            <a:r>
              <a:rPr lang="en-US" altLang="ko-KR" sz="1400" b="1" dirty="0"/>
              <a:t>		 </a:t>
            </a:r>
            <a:r>
              <a:rPr lang="en-US" altLang="ko-KR" sz="1400" b="1" dirty="0" err="1"/>
              <a:t>HakJum</a:t>
            </a:r>
            <a:r>
              <a:rPr lang="en-US" altLang="ko-KR" sz="1400" b="1" dirty="0"/>
              <a:t> = 'A';</a:t>
            </a:r>
          </a:p>
          <a:p>
            <a:r>
              <a:rPr lang="en-US" altLang="ko-KR" sz="1400" b="1" dirty="0"/>
              <a:t>	else if(</a:t>
            </a:r>
            <a:r>
              <a:rPr lang="en-US" altLang="ko-KR" sz="1400" b="1" dirty="0" err="1"/>
              <a:t>JumSu</a:t>
            </a:r>
            <a:r>
              <a:rPr lang="en-US" altLang="ko-KR" sz="1400" b="1" dirty="0"/>
              <a:t> &gt;= 80) </a:t>
            </a:r>
          </a:p>
          <a:p>
            <a:r>
              <a:rPr lang="en-US" altLang="ko-KR" sz="1400" b="1" dirty="0"/>
              <a:t>		 </a:t>
            </a:r>
            <a:r>
              <a:rPr lang="en-US" altLang="ko-KR" sz="1400" b="1" dirty="0" err="1"/>
              <a:t>HakJum</a:t>
            </a:r>
            <a:r>
              <a:rPr lang="en-US" altLang="ko-KR" sz="1400" b="1" dirty="0"/>
              <a:t> = 'B';</a:t>
            </a:r>
          </a:p>
          <a:p>
            <a:r>
              <a:rPr lang="en-US" altLang="ko-KR" sz="1400" b="1" dirty="0"/>
              <a:t>	else if(</a:t>
            </a:r>
            <a:r>
              <a:rPr lang="en-US" altLang="ko-KR" sz="1400" b="1" dirty="0" err="1"/>
              <a:t>JumSu</a:t>
            </a:r>
            <a:r>
              <a:rPr lang="en-US" altLang="ko-KR" sz="1400" b="1" dirty="0"/>
              <a:t> &gt;= 70) </a:t>
            </a:r>
          </a:p>
          <a:p>
            <a:r>
              <a:rPr lang="en-US" altLang="ko-KR" sz="1400" b="1" dirty="0"/>
              <a:t>		 </a:t>
            </a:r>
            <a:r>
              <a:rPr lang="en-US" altLang="ko-KR" sz="1400" b="1" dirty="0" err="1"/>
              <a:t>HakJum</a:t>
            </a:r>
            <a:r>
              <a:rPr lang="en-US" altLang="ko-KR" sz="1400" b="1" dirty="0"/>
              <a:t> = 'C';</a:t>
            </a:r>
          </a:p>
          <a:p>
            <a:r>
              <a:rPr lang="en-US" altLang="ko-KR" sz="1400" b="1" dirty="0"/>
              <a:t>	else if(</a:t>
            </a:r>
            <a:r>
              <a:rPr lang="en-US" altLang="ko-KR" sz="1400" b="1" dirty="0" err="1"/>
              <a:t>JumSu</a:t>
            </a:r>
            <a:r>
              <a:rPr lang="en-US" altLang="ko-KR" sz="1400" b="1" dirty="0"/>
              <a:t> &gt;= 60) </a:t>
            </a:r>
          </a:p>
          <a:p>
            <a:r>
              <a:rPr lang="en-US" altLang="ko-KR" sz="1400" b="1" dirty="0"/>
              <a:t>		 </a:t>
            </a:r>
            <a:r>
              <a:rPr lang="en-US" altLang="ko-KR" sz="1400" b="1" dirty="0" err="1"/>
              <a:t>HakJum</a:t>
            </a:r>
            <a:r>
              <a:rPr lang="en-US" altLang="ko-KR" sz="1400" b="1" dirty="0"/>
              <a:t> = 'D';</a:t>
            </a:r>
          </a:p>
          <a:p>
            <a:r>
              <a:rPr lang="en-US" altLang="ko-KR" sz="1400" b="1" dirty="0"/>
              <a:t>	else</a:t>
            </a:r>
          </a:p>
          <a:p>
            <a:r>
              <a:rPr lang="en-US" altLang="ko-KR" sz="1400" b="1" dirty="0"/>
              <a:t>		 </a:t>
            </a:r>
            <a:r>
              <a:rPr lang="en-US" altLang="ko-KR" sz="1400" b="1" dirty="0" err="1"/>
              <a:t>HakJum</a:t>
            </a:r>
            <a:r>
              <a:rPr lang="en-US" altLang="ko-KR" sz="1400" b="1" dirty="0"/>
              <a:t> = 'F';</a:t>
            </a:r>
          </a:p>
          <a:p>
            <a:endParaRPr lang="en-US" altLang="ko-KR" sz="1400" b="1" dirty="0"/>
          </a:p>
          <a:p>
            <a:r>
              <a:rPr lang="en-US" altLang="ko-KR" sz="1400" b="1" dirty="0"/>
              <a:t>	</a:t>
            </a:r>
            <a:r>
              <a:rPr lang="en-US" altLang="ko-KR" sz="1400" b="1" dirty="0" err="1"/>
              <a:t>System.out.println</a:t>
            </a:r>
            <a:r>
              <a:rPr lang="en-US" altLang="ko-KR" sz="1400" b="1" dirty="0"/>
              <a:t>("</a:t>
            </a:r>
            <a:r>
              <a:rPr lang="ko-KR" altLang="en-US" sz="1400" b="1" dirty="0"/>
              <a:t>취득한 학점은 </a:t>
            </a:r>
            <a:r>
              <a:rPr lang="en-US" altLang="ko-KR" sz="1400" b="1" dirty="0"/>
              <a:t>"+ </a:t>
            </a:r>
            <a:r>
              <a:rPr lang="en-US" altLang="ko-KR" sz="1400" b="1" dirty="0" err="1"/>
              <a:t>HakJum</a:t>
            </a:r>
            <a:r>
              <a:rPr lang="en-US" altLang="ko-KR" sz="1400" b="1" dirty="0"/>
              <a:t>  +" </a:t>
            </a:r>
            <a:r>
              <a:rPr lang="ko-KR" altLang="en-US" sz="1400" b="1" dirty="0"/>
              <a:t>입니다</a:t>
            </a:r>
            <a:r>
              <a:rPr lang="en-US" altLang="ko-KR" sz="1400" b="1" dirty="0"/>
              <a:t>."  );</a:t>
            </a:r>
          </a:p>
          <a:p>
            <a:r>
              <a:rPr lang="en-US" altLang="ko-KR" sz="1400" b="1" dirty="0"/>
              <a:t>	}</a:t>
            </a:r>
          </a:p>
          <a:p>
            <a:r>
              <a:rPr lang="en-US" altLang="ko-KR" sz="1400" b="1" dirty="0"/>
              <a:t>}</a:t>
            </a:r>
          </a:p>
        </p:txBody>
      </p:sp>
      <p:sp>
        <p:nvSpPr>
          <p:cNvPr id="6" name="모서리가 둥근 직사각형 5"/>
          <p:cNvSpPr/>
          <p:nvPr/>
        </p:nvSpPr>
        <p:spPr bwMode="auto">
          <a:xfrm>
            <a:off x="381704" y="714356"/>
            <a:ext cx="2190480" cy="50006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예제 </a:t>
            </a:r>
            <a:r>
              <a:rPr lang="en-US" altLang="ko-KR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2</a:t>
            </a:r>
            <a:endParaRPr lang="ko-KR" altLang="en-US" dirty="0">
              <a:solidFill>
                <a:schemeClr val="tx1"/>
              </a:solidFill>
              <a:latin typeface="HY강B" pitchFamily="18" charset="-127"/>
              <a:ea typeface="HY강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17455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3. switch~ case</a:t>
            </a:r>
            <a:r>
              <a:rPr lang="ko-KR" altLang="en-US" dirty="0" smtClean="0"/>
              <a:t>문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3960" y="707119"/>
            <a:ext cx="6599185" cy="5765689"/>
          </a:xfrm>
        </p:spPr>
        <p:txBody>
          <a:bodyPr/>
          <a:lstStyle/>
          <a:p>
            <a:r>
              <a:rPr lang="en-US" altLang="ko-KR" dirty="0"/>
              <a:t>switch ~ case</a:t>
            </a:r>
            <a:r>
              <a:rPr lang="ko-KR" altLang="en-US" dirty="0"/>
              <a:t>문은 </a:t>
            </a:r>
            <a:r>
              <a:rPr lang="en-US" altLang="ko-KR" dirty="0"/>
              <a:t>1</a:t>
            </a:r>
            <a:r>
              <a:rPr lang="ko-KR" altLang="en-US" dirty="0"/>
              <a:t>개 변수 또는 수식이 여러 값을 가질 때의 선택구조이다</a:t>
            </a:r>
            <a:r>
              <a:rPr lang="en-US" altLang="ko-KR" dirty="0"/>
              <a:t>. </a:t>
            </a:r>
          </a:p>
          <a:p>
            <a:r>
              <a:rPr lang="en-US" altLang="ko-KR" dirty="0"/>
              <a:t>switch </a:t>
            </a:r>
            <a:r>
              <a:rPr lang="ko-KR" altLang="en-US" dirty="0"/>
              <a:t>옆 </a:t>
            </a:r>
            <a:r>
              <a:rPr lang="en-US" altLang="ko-KR" dirty="0"/>
              <a:t>(  )</a:t>
            </a:r>
            <a:r>
              <a:rPr lang="ko-KR" altLang="en-US" dirty="0"/>
              <a:t>안의 변수 또는 수식의 값과 </a:t>
            </a:r>
            <a:r>
              <a:rPr lang="en-US" altLang="ko-KR" dirty="0"/>
              <a:t>case</a:t>
            </a:r>
            <a:r>
              <a:rPr lang="ko-KR" altLang="en-US" dirty="0"/>
              <a:t>문 뒤의 값과 일치하는 </a:t>
            </a:r>
            <a:r>
              <a:rPr lang="en-US" altLang="ko-KR" dirty="0"/>
              <a:t>case</a:t>
            </a:r>
            <a:r>
              <a:rPr lang="ko-KR" altLang="en-US" dirty="0"/>
              <a:t>문 뒤의 </a:t>
            </a:r>
            <a:r>
              <a:rPr lang="ko-KR" altLang="en-US" dirty="0" err="1"/>
              <a:t>수행문장을</a:t>
            </a:r>
            <a:r>
              <a:rPr lang="ko-KR" altLang="en-US" dirty="0"/>
              <a:t> 수행한다</a:t>
            </a:r>
            <a:r>
              <a:rPr lang="en-US" altLang="ko-KR" dirty="0"/>
              <a:t>. </a:t>
            </a:r>
            <a:r>
              <a:rPr lang="ko-KR" altLang="en-US" dirty="0"/>
              <a:t>만약에 일치하는 값이 하나도 없을 때는 </a:t>
            </a:r>
            <a:r>
              <a:rPr lang="en-US" altLang="ko-KR" dirty="0"/>
              <a:t>default </a:t>
            </a:r>
            <a:r>
              <a:rPr lang="ko-KR" altLang="en-US" dirty="0"/>
              <a:t>문 뒤의 수행문장들을 수행한다</a:t>
            </a:r>
            <a:r>
              <a:rPr lang="en-US" altLang="ko-KR" dirty="0"/>
              <a:t>. </a:t>
            </a:r>
          </a:p>
          <a:p>
            <a:endParaRPr lang="ko-KR" altLang="en-US" dirty="0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795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7649" name="_x78002808" descr="EMB0000056c14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3145" y="1714488"/>
            <a:ext cx="4857152" cy="35719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27693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381704" y="1500174"/>
            <a:ext cx="11333354" cy="4929222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ko-KR" sz="1400" b="1" dirty="0"/>
              <a:t>import </a:t>
            </a:r>
            <a:r>
              <a:rPr lang="en-US" altLang="ko-KR" sz="1400" b="1" dirty="0" err="1"/>
              <a:t>javax.swing.JOptionPane</a:t>
            </a:r>
            <a:r>
              <a:rPr lang="en-US" altLang="ko-KR" sz="1400" b="1" dirty="0"/>
              <a:t>;</a:t>
            </a:r>
          </a:p>
          <a:p>
            <a:r>
              <a:rPr lang="en-US" altLang="ko-KR" sz="1400" b="1" dirty="0"/>
              <a:t>public class </a:t>
            </a:r>
            <a:r>
              <a:rPr lang="en-US" altLang="ko-KR" sz="1400" b="1" dirty="0" err="1"/>
              <a:t>SwitchTest</a:t>
            </a:r>
            <a:r>
              <a:rPr lang="en-US" altLang="ko-KR" sz="1400" b="1" dirty="0"/>
              <a:t> {</a:t>
            </a:r>
          </a:p>
          <a:p>
            <a:endParaRPr lang="en-US" altLang="ko-KR" sz="1400" b="1" dirty="0"/>
          </a:p>
          <a:p>
            <a:r>
              <a:rPr lang="en-US" altLang="ko-KR" sz="1400" b="1" dirty="0"/>
              <a:t>	public static void main(String[] </a:t>
            </a:r>
            <a:r>
              <a:rPr lang="en-US" altLang="ko-KR" sz="1400" b="1" dirty="0" err="1"/>
              <a:t>args</a:t>
            </a:r>
            <a:r>
              <a:rPr lang="en-US" altLang="ko-KR" sz="1400" b="1" dirty="0"/>
              <a:t>) {</a:t>
            </a:r>
          </a:p>
          <a:p>
            <a:r>
              <a:rPr lang="en-US" altLang="ko-KR" sz="1400" b="1" dirty="0"/>
              <a:t>		// TODO Auto-generated method stub</a:t>
            </a:r>
          </a:p>
          <a:p>
            <a:r>
              <a:rPr lang="en-US" altLang="ko-KR" sz="1400" b="1" dirty="0"/>
              <a:t>		</a:t>
            </a:r>
            <a:r>
              <a:rPr lang="en-US" altLang="ko-KR" sz="1400" b="1" dirty="0" err="1"/>
              <a:t>int</a:t>
            </a:r>
            <a:r>
              <a:rPr lang="en-US" altLang="ko-KR" sz="1400" b="1" dirty="0"/>
              <a:t> </a:t>
            </a:r>
            <a:r>
              <a:rPr lang="en-US" altLang="ko-KR" sz="1400" b="1" dirty="0" err="1"/>
              <a:t>In_Num</a:t>
            </a:r>
            <a:r>
              <a:rPr lang="en-US" altLang="ko-KR" sz="1400" b="1" dirty="0"/>
              <a:t>; </a:t>
            </a:r>
          </a:p>
          <a:p>
            <a:r>
              <a:rPr lang="en-US" altLang="ko-KR" sz="1400" b="1" dirty="0"/>
              <a:t>		</a:t>
            </a:r>
            <a:r>
              <a:rPr lang="en-US" altLang="ko-KR" sz="1400" b="1" dirty="0" err="1"/>
              <a:t>In_Num</a:t>
            </a:r>
            <a:r>
              <a:rPr lang="en-US" altLang="ko-KR" sz="1400" b="1" dirty="0"/>
              <a:t>=</a:t>
            </a:r>
            <a:r>
              <a:rPr lang="en-US" altLang="ko-KR" sz="1400" b="1" dirty="0" err="1"/>
              <a:t>Integer.parseInt</a:t>
            </a:r>
            <a:r>
              <a:rPr lang="en-US" altLang="ko-KR" sz="1400" b="1" dirty="0"/>
              <a:t>(</a:t>
            </a:r>
            <a:r>
              <a:rPr lang="en-US" altLang="ko-KR" sz="1400" b="1" dirty="0" err="1"/>
              <a:t>JOptionPane.showInputDialog</a:t>
            </a:r>
            <a:r>
              <a:rPr lang="en-US" altLang="ko-KR" sz="1400" b="1" dirty="0"/>
              <a:t>("</a:t>
            </a:r>
            <a:r>
              <a:rPr lang="ko-KR" altLang="en-US" sz="1400" b="1" dirty="0"/>
              <a:t>번호입력 </a:t>
            </a:r>
            <a:r>
              <a:rPr lang="en-US" altLang="ko-KR" sz="1400" b="1" dirty="0"/>
              <a:t>: "));</a:t>
            </a:r>
          </a:p>
          <a:p>
            <a:r>
              <a:rPr lang="en-US" altLang="ko-KR" sz="1400" b="1" dirty="0"/>
              <a:t>		   </a:t>
            </a:r>
          </a:p>
          <a:p>
            <a:r>
              <a:rPr lang="en-US" altLang="ko-KR" sz="1400" b="1" dirty="0"/>
              <a:t>		switch(</a:t>
            </a:r>
            <a:r>
              <a:rPr lang="en-US" altLang="ko-KR" sz="1400" b="1" dirty="0" err="1"/>
              <a:t>In_Num</a:t>
            </a:r>
            <a:r>
              <a:rPr lang="en-US" altLang="ko-KR" sz="1400" b="1" dirty="0"/>
              <a:t>){</a:t>
            </a:r>
          </a:p>
          <a:p>
            <a:r>
              <a:rPr lang="en-US" altLang="ko-KR" sz="1400" b="1" dirty="0"/>
              <a:t>		    case 1 :</a:t>
            </a:r>
          </a:p>
          <a:p>
            <a:r>
              <a:rPr lang="en-US" altLang="ko-KR" sz="1400" b="1" dirty="0"/>
              <a:t>		        </a:t>
            </a:r>
            <a:r>
              <a:rPr lang="en-US" altLang="ko-KR" sz="1400" b="1" dirty="0" err="1"/>
              <a:t>System.out.println</a:t>
            </a:r>
            <a:r>
              <a:rPr lang="en-US" altLang="ko-KR" sz="1400" b="1" dirty="0"/>
              <a:t>("</a:t>
            </a:r>
            <a:r>
              <a:rPr lang="ko-KR" altLang="en-US" sz="1400" b="1" dirty="0"/>
              <a:t>예금조회를 선택하셨습니다</a:t>
            </a:r>
            <a:r>
              <a:rPr lang="en-US" altLang="ko-KR" sz="1400" b="1" dirty="0"/>
              <a:t>." ); break;</a:t>
            </a:r>
          </a:p>
          <a:p>
            <a:r>
              <a:rPr lang="en-US" altLang="ko-KR" sz="1400" b="1" dirty="0"/>
              <a:t>		    case 2 :</a:t>
            </a:r>
          </a:p>
          <a:p>
            <a:r>
              <a:rPr lang="en-US" altLang="ko-KR" sz="1400" b="1" dirty="0"/>
              <a:t>		    	</a:t>
            </a:r>
            <a:r>
              <a:rPr lang="en-US" altLang="ko-KR" sz="1400" b="1" dirty="0" err="1"/>
              <a:t>System.out.println</a:t>
            </a:r>
            <a:r>
              <a:rPr lang="en-US" altLang="ko-KR" sz="1400" b="1" dirty="0"/>
              <a:t>("</a:t>
            </a:r>
            <a:r>
              <a:rPr lang="ko-KR" altLang="en-US" sz="1400" b="1" dirty="0"/>
              <a:t>예금출금을 선택하셨습니다</a:t>
            </a:r>
            <a:r>
              <a:rPr lang="en-US" altLang="ko-KR" sz="1400" b="1" dirty="0"/>
              <a:t>." ); break;</a:t>
            </a:r>
          </a:p>
          <a:p>
            <a:r>
              <a:rPr lang="en-US" altLang="ko-KR" sz="1400" b="1" dirty="0"/>
              <a:t>		    case 3 :</a:t>
            </a:r>
          </a:p>
          <a:p>
            <a:r>
              <a:rPr lang="en-US" altLang="ko-KR" sz="1400" b="1" dirty="0"/>
              <a:t>		    	</a:t>
            </a:r>
            <a:r>
              <a:rPr lang="en-US" altLang="ko-KR" sz="1400" b="1" dirty="0" err="1"/>
              <a:t>System.out.println</a:t>
            </a:r>
            <a:r>
              <a:rPr lang="en-US" altLang="ko-KR" sz="1400" b="1" dirty="0"/>
              <a:t>("</a:t>
            </a:r>
            <a:r>
              <a:rPr lang="ko-KR" altLang="en-US" sz="1400" b="1" dirty="0"/>
              <a:t>예금입금을 선택하셨습니다</a:t>
            </a:r>
            <a:r>
              <a:rPr lang="en-US" altLang="ko-KR" sz="1400" b="1" dirty="0"/>
              <a:t>." ); break;</a:t>
            </a:r>
          </a:p>
          <a:p>
            <a:r>
              <a:rPr lang="en-US" altLang="ko-KR" sz="1400" b="1" dirty="0"/>
              <a:t>		    case 4 :</a:t>
            </a:r>
          </a:p>
          <a:p>
            <a:r>
              <a:rPr lang="en-US" altLang="ko-KR" sz="1400" b="1" dirty="0"/>
              <a:t>		    	</a:t>
            </a:r>
            <a:r>
              <a:rPr lang="en-US" altLang="ko-KR" sz="1400" b="1" dirty="0" err="1"/>
              <a:t>System.out.println</a:t>
            </a:r>
            <a:r>
              <a:rPr lang="en-US" altLang="ko-KR" sz="1400" b="1" dirty="0"/>
              <a:t>("</a:t>
            </a:r>
            <a:r>
              <a:rPr lang="ko-KR" altLang="en-US" sz="1400" b="1" dirty="0"/>
              <a:t>예금이체를 선택하셨습니다</a:t>
            </a:r>
            <a:r>
              <a:rPr lang="en-US" altLang="ko-KR" sz="1400" b="1" dirty="0"/>
              <a:t>." ); break;</a:t>
            </a:r>
          </a:p>
          <a:p>
            <a:r>
              <a:rPr lang="en-US" altLang="ko-KR" sz="1400" b="1" dirty="0"/>
              <a:t>		    default : </a:t>
            </a:r>
          </a:p>
          <a:p>
            <a:r>
              <a:rPr lang="en-US" altLang="ko-KR" sz="1400" b="1" dirty="0"/>
              <a:t>		    	</a:t>
            </a:r>
            <a:r>
              <a:rPr lang="en-US" altLang="ko-KR" sz="1400" b="1" dirty="0" err="1"/>
              <a:t>System.out.println</a:t>
            </a:r>
            <a:r>
              <a:rPr lang="en-US" altLang="ko-KR" sz="1400" b="1" dirty="0"/>
              <a:t>("</a:t>
            </a:r>
            <a:r>
              <a:rPr lang="ko-KR" altLang="en-US" sz="1400" b="1" dirty="0"/>
              <a:t>번호를 잘못 누르셨습니다</a:t>
            </a:r>
            <a:r>
              <a:rPr lang="en-US" altLang="ko-KR" sz="1400" b="1" dirty="0"/>
              <a:t>." ); </a:t>
            </a:r>
          </a:p>
          <a:p>
            <a:r>
              <a:rPr lang="en-US" altLang="ko-KR" sz="1400" b="1" dirty="0"/>
              <a:t>		   } /* switch</a:t>
            </a:r>
            <a:r>
              <a:rPr lang="ko-KR" altLang="en-US" sz="1400" b="1" dirty="0"/>
              <a:t>문을 닫아줌 *</a:t>
            </a:r>
            <a:r>
              <a:rPr lang="en-US" altLang="ko-KR" sz="1400" b="1" dirty="0"/>
              <a:t>/</a:t>
            </a:r>
          </a:p>
          <a:p>
            <a:r>
              <a:rPr lang="en-US" altLang="ko-KR" sz="1400" b="1" dirty="0"/>
              <a:t>	}</a:t>
            </a:r>
          </a:p>
          <a:p>
            <a:r>
              <a:rPr lang="en-US" altLang="ko-KR" sz="1400" b="1" dirty="0"/>
              <a:t>}</a:t>
            </a:r>
          </a:p>
          <a:p>
            <a:endParaRPr lang="en-US" altLang="ko-KR" sz="1400" b="1" dirty="0"/>
          </a:p>
        </p:txBody>
      </p:sp>
      <p:sp>
        <p:nvSpPr>
          <p:cNvPr id="6" name="모서리가 둥근 직사각형 5"/>
          <p:cNvSpPr/>
          <p:nvPr/>
        </p:nvSpPr>
        <p:spPr bwMode="auto">
          <a:xfrm>
            <a:off x="381704" y="714356"/>
            <a:ext cx="2190480" cy="50006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예제 </a:t>
            </a:r>
            <a:r>
              <a:rPr lang="en-US" altLang="ko-KR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3</a:t>
            </a:r>
            <a:endParaRPr lang="ko-KR" altLang="en-US" dirty="0">
              <a:solidFill>
                <a:schemeClr val="tx1"/>
              </a:solidFill>
              <a:latin typeface="HY강B" pitchFamily="18" charset="-127"/>
              <a:ea typeface="HY강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3753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9987</TotalTime>
  <Words>983</Words>
  <Application>Microsoft Office PowerPoint</Application>
  <PresentationFormat>와이드스크린</PresentationFormat>
  <Paragraphs>212</Paragraphs>
  <Slides>27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27</vt:i4>
      </vt:variant>
    </vt:vector>
  </HeadingPairs>
  <TitlesOfParts>
    <vt:vector size="33" baseType="lpstr">
      <vt:lpstr>HY강B</vt:lpstr>
      <vt:lpstr>KoPub돋움체 Bold</vt:lpstr>
      <vt:lpstr>나눔스퀘어라운드 Bold</vt:lpstr>
      <vt:lpstr>맑은 고딕</vt:lpstr>
      <vt:lpstr>Corbel</vt:lpstr>
      <vt:lpstr>기본</vt:lpstr>
      <vt:lpstr>PowerPoint 프레젠테이션</vt:lpstr>
      <vt:lpstr>Index</vt:lpstr>
      <vt:lpstr>Intro.</vt:lpstr>
      <vt:lpstr>1. if~ else문 </vt:lpstr>
      <vt:lpstr>PowerPoint 프레젠테이션</vt:lpstr>
      <vt:lpstr>2. if~ else if문</vt:lpstr>
      <vt:lpstr>PowerPoint 프레젠테이션</vt:lpstr>
      <vt:lpstr>3. switch~ case문</vt:lpstr>
      <vt:lpstr>PowerPoint 프레젠테이션</vt:lpstr>
      <vt:lpstr>4. for Loop</vt:lpstr>
      <vt:lpstr>PowerPoint 프레젠테이션</vt:lpstr>
      <vt:lpstr>PowerPoint 프레젠테이션</vt:lpstr>
      <vt:lpstr>PowerPoint 프레젠테이션</vt:lpstr>
      <vt:lpstr>5. break와 continue</vt:lpstr>
      <vt:lpstr>PowerPoint 프레젠테이션</vt:lpstr>
      <vt:lpstr>PowerPoint 프레젠테이션</vt:lpstr>
      <vt:lpstr>6. while Loop</vt:lpstr>
      <vt:lpstr>PowerPoint 프레젠테이션</vt:lpstr>
      <vt:lpstr>PowerPoint 프레젠테이션</vt:lpstr>
      <vt:lpstr>7. do~while Loop</vt:lpstr>
      <vt:lpstr>PowerPoint 프레젠테이션</vt:lpstr>
      <vt:lpstr>PowerPoint 프레젠테이션</vt:lpstr>
      <vt:lpstr>PowerPoint 프레젠테이션</vt:lpstr>
      <vt:lpstr>문제1</vt:lpstr>
      <vt:lpstr>문제2</vt:lpstr>
      <vt:lpstr>정 리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406강사</cp:lastModifiedBy>
  <cp:revision>75</cp:revision>
  <dcterms:created xsi:type="dcterms:W3CDTF">2019-04-16T14:11:50Z</dcterms:created>
  <dcterms:modified xsi:type="dcterms:W3CDTF">2023-07-21T08:36:37Z</dcterms:modified>
</cp:coreProperties>
</file>