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1"/>
  </p:notesMasterIdLst>
  <p:handoutMasterIdLst>
    <p:handoutMasterId r:id="rId22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28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43918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1" r:id="rId7"/>
    <p:sldLayoutId id="2147483732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12.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배열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Java4)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1048372" y="1643050"/>
            <a:ext cx="7714300" cy="200026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 int A[ 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 A = new int[5];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1048373" y="4357694"/>
            <a:ext cx="9428589" cy="200026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선언과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동시에 메모리 할당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int A[ ] = new int[5];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1713" y="371475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또는</a:t>
            </a:r>
            <a:endParaRPr lang="ko-KR" altLang="en-US" sz="2800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4381712" y="642918"/>
            <a:ext cx="3047625" cy="642942"/>
          </a:xfrm>
          <a:prstGeom prst="round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배열의 메모리할당</a:t>
            </a:r>
          </a:p>
        </p:txBody>
      </p:sp>
    </p:spTree>
    <p:extLst>
      <p:ext uri="{BB962C8B-B14F-4D97-AF65-F5344CB8AC3E}">
        <p14:creationId xmlns:p14="http://schemas.microsoft.com/office/powerpoint/2010/main" val="257470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b="1"/>
              <a:t>package pk12;</a:t>
            </a:r>
          </a:p>
          <a:p>
            <a:endParaRPr lang="en-US" altLang="ko-KR" b="1"/>
          </a:p>
          <a:p>
            <a:r>
              <a:rPr lang="en-US" altLang="ko-KR" b="1"/>
              <a:t>public class ArrayTest1 {</a:t>
            </a:r>
          </a:p>
          <a:p>
            <a:endParaRPr lang="en-US" altLang="ko-KR" b="1"/>
          </a:p>
          <a:p>
            <a:r>
              <a:rPr lang="en-US" altLang="ko-KR" b="1"/>
              <a:t>	public static void main(String[] args) {</a:t>
            </a:r>
          </a:p>
          <a:p>
            <a:r>
              <a:rPr lang="en-US" altLang="ko-KR" b="1"/>
              <a:t>		// TODO Auto-generated method stub</a:t>
            </a:r>
          </a:p>
          <a:p>
            <a:r>
              <a:rPr lang="en-US" altLang="ko-KR" b="1"/>
              <a:t>		int arr[]={10,20,30,40,50};</a:t>
            </a:r>
          </a:p>
          <a:p>
            <a:r>
              <a:rPr lang="en-US" altLang="ko-KR" b="1"/>
              <a:t>		int i;</a:t>
            </a:r>
          </a:p>
          <a:p>
            <a:r>
              <a:rPr lang="en-US" altLang="ko-KR" b="1"/>
              <a:t>		</a:t>
            </a:r>
          </a:p>
          <a:p>
            <a:r>
              <a:rPr lang="en-US" altLang="ko-KR" b="1"/>
              <a:t>		System.out.println("</a:t>
            </a:r>
            <a:r>
              <a:rPr lang="ko-KR" altLang="en-US" b="1"/>
              <a:t>배열 원소의 값출력</a:t>
            </a:r>
            <a:r>
              <a:rPr lang="en-US" altLang="ko-KR" b="1"/>
              <a:t>");</a:t>
            </a:r>
          </a:p>
          <a:p>
            <a:r>
              <a:rPr lang="en-US" altLang="ko-KR" b="1"/>
              <a:t>		for(i=0; i&lt;arr.length; i++)</a:t>
            </a:r>
          </a:p>
          <a:p>
            <a:r>
              <a:rPr lang="en-US" altLang="ko-KR" b="1"/>
              <a:t>			System.out.println(arr[i]);</a:t>
            </a:r>
          </a:p>
          <a:p>
            <a:r>
              <a:rPr lang="en-US" altLang="ko-KR" b="1"/>
              <a:t>	}</a:t>
            </a:r>
          </a:p>
          <a:p>
            <a:r>
              <a:rPr lang="en-US" altLang="ko-KR" b="1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75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/>
              <a:t>package pk12;</a:t>
            </a:r>
          </a:p>
          <a:p>
            <a:r>
              <a:rPr lang="en-US" altLang="ko-KR" sz="1600" b="1"/>
              <a:t>import javax.swing.JOptionPane;</a:t>
            </a:r>
          </a:p>
          <a:p>
            <a:endParaRPr lang="en-US" altLang="ko-KR" sz="1600" b="1"/>
          </a:p>
          <a:p>
            <a:r>
              <a:rPr lang="en-US" altLang="ko-KR" sz="1600" b="1"/>
              <a:t>public class ArrayTest2 {</a:t>
            </a:r>
          </a:p>
          <a:p>
            <a:endParaRPr lang="en-US" altLang="ko-KR" sz="1600" b="1"/>
          </a:p>
          <a:p>
            <a:r>
              <a:rPr lang="en-US" altLang="ko-KR" sz="1600" b="1"/>
              <a:t>	public static void main(String[] args) {</a:t>
            </a:r>
          </a:p>
          <a:p>
            <a:r>
              <a:rPr lang="en-US" altLang="ko-KR" sz="1600" b="1"/>
              <a:t>		// TODO Auto-generated method stub</a:t>
            </a:r>
          </a:p>
          <a:p>
            <a:endParaRPr lang="en-US" altLang="ko-KR" sz="1600" b="1"/>
          </a:p>
          <a:p>
            <a:r>
              <a:rPr lang="en-US" altLang="ko-KR" sz="1600" b="1"/>
              <a:t>		String str[]={"ab111","cd222","ef333","gh444","ij555"};</a:t>
            </a:r>
          </a:p>
          <a:p>
            <a:r>
              <a:rPr lang="en-US" altLang="ko-KR" sz="1600" b="1"/>
              <a:t>		String res="";</a:t>
            </a:r>
          </a:p>
          <a:p>
            <a:r>
              <a:rPr lang="en-US" altLang="ko-KR" sz="1600" b="1"/>
              <a:t>		int i;</a:t>
            </a:r>
          </a:p>
          <a:p>
            <a:r>
              <a:rPr lang="en-US" altLang="ko-KR" sz="1600" b="1"/>
              <a:t>		for(i=0; i&lt;str.length; i++)</a:t>
            </a:r>
          </a:p>
          <a:p>
            <a:r>
              <a:rPr lang="en-US" altLang="ko-KR" sz="1600" b="1"/>
              <a:t>			res=res+str[i]+"\n";</a:t>
            </a:r>
          </a:p>
          <a:p>
            <a:r>
              <a:rPr lang="en-US" altLang="ko-KR" sz="1600" b="1"/>
              <a:t>		System.out.println(res);</a:t>
            </a:r>
          </a:p>
          <a:p>
            <a:r>
              <a:rPr lang="en-US" altLang="ko-KR" sz="1600" b="1"/>
              <a:t>		</a:t>
            </a:r>
          </a:p>
          <a:p>
            <a:r>
              <a:rPr lang="en-US" altLang="ko-KR" sz="1600" b="1"/>
              <a:t>		JOptionPane.showMessageDialog(null,"</a:t>
            </a:r>
            <a:r>
              <a:rPr lang="ko-KR" altLang="en-US" sz="1600" b="1"/>
              <a:t>배열원소의 값</a:t>
            </a:r>
            <a:r>
              <a:rPr lang="en-US" altLang="ko-KR" sz="1600" b="1"/>
              <a:t>" +res);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904" y="571480"/>
            <a:ext cx="4666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latin typeface="HY강B" pitchFamily="18" charset="-127"/>
                <a:ea typeface="HY강B" pitchFamily="18" charset="-127"/>
              </a:rPr>
              <a:t>입력대화상자를 이용한 예제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682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3. </a:t>
            </a:r>
            <a:r>
              <a:rPr lang="ko-KR" altLang="en-US" smtClean="0"/>
              <a:t>다 차원배열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2</a:t>
            </a:r>
            <a:r>
              <a:rPr lang="ko-KR" altLang="en-US" dirty="0"/>
              <a:t>차원 이상의 배열을 다차원 배열이라고 하며</a:t>
            </a:r>
            <a:r>
              <a:rPr lang="en-US" altLang="ko-KR" dirty="0"/>
              <a:t>, 2</a:t>
            </a:r>
            <a:r>
              <a:rPr lang="ko-KR" altLang="en-US" dirty="0"/>
              <a:t>차원 이상의 다차원 배열을 허용하고 있으나 </a:t>
            </a:r>
            <a:r>
              <a:rPr lang="en-US" altLang="ko-KR" dirty="0"/>
              <a:t>3</a:t>
            </a:r>
            <a:r>
              <a:rPr lang="ko-KR" altLang="en-US" dirty="0"/>
              <a:t>차원 이상의 배열은 실제로 프로그램 상에서는 사용되지 않고 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그 이유로는 다차원 배열이 메모리상의 </a:t>
            </a:r>
            <a:r>
              <a:rPr lang="en-US" altLang="ko-KR" dirty="0"/>
              <a:t>byte</a:t>
            </a:r>
            <a:r>
              <a:rPr lang="ko-KR" altLang="en-US" dirty="0"/>
              <a:t>를 많이 차지하게 되므로 프로그램상의 처리 시간을 느리게 만드는  원인이 되기 때문이다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2</a:t>
            </a:r>
            <a:r>
              <a:rPr lang="ko-KR" altLang="en-US" dirty="0"/>
              <a:t>차원 배열은 행과 열의 양쪽방향으로 요소가 늘어나는 배열로 첨자도 </a:t>
            </a:r>
            <a:r>
              <a:rPr lang="ko-KR" altLang="en-US" dirty="0" err="1"/>
              <a:t>두개로</a:t>
            </a:r>
            <a:r>
              <a:rPr lang="ko-KR" altLang="en-US" dirty="0"/>
              <a:t> 표시되는 배열이다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337" name="_x100847992" descr="EMB000013a04b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3339" y="4737112"/>
            <a:ext cx="4306857" cy="15446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00613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1048372" y="1643050"/>
            <a:ext cx="7714300" cy="200026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 int A[ ][ 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 A = new int[2][3];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1048373" y="4357694"/>
            <a:ext cx="9428589" cy="200026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선언과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동시에 메모리 할당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int A[ ][ ] = new int[2][3]; 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1713" y="371475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또는</a:t>
            </a:r>
            <a:endParaRPr lang="ko-KR" altLang="en-US" sz="2800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762661" y="642918"/>
            <a:ext cx="5047628" cy="642942"/>
          </a:xfrm>
          <a:prstGeom prst="round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2</a:t>
            </a:r>
            <a:r>
              <a:rPr lang="ko-KR" altLang="en-US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차원 배열의 선언과 메모리할당</a:t>
            </a:r>
          </a:p>
        </p:txBody>
      </p:sp>
    </p:spTree>
    <p:extLst>
      <p:ext uri="{BB962C8B-B14F-4D97-AF65-F5344CB8AC3E}">
        <p14:creationId xmlns:p14="http://schemas.microsoft.com/office/powerpoint/2010/main" val="58673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76943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2000" b="1" dirty="0"/>
              <a:t>package pk12;</a:t>
            </a:r>
          </a:p>
          <a:p>
            <a:endParaRPr lang="en-US" altLang="ko-KR" sz="2000" b="1" dirty="0"/>
          </a:p>
          <a:p>
            <a:r>
              <a:rPr lang="en-US" altLang="ko-KR" sz="2000" b="1" dirty="0"/>
              <a:t>public class ArrayTest3 {</a:t>
            </a:r>
          </a:p>
          <a:p>
            <a:endParaRPr lang="en-US" altLang="ko-KR" sz="2000" b="1" dirty="0"/>
          </a:p>
          <a:p>
            <a:r>
              <a:rPr lang="en-US" altLang="ko-KR" sz="2000" b="1" dirty="0"/>
              <a:t>	public static void main(String[] </a:t>
            </a:r>
            <a:r>
              <a:rPr lang="en-US" altLang="ko-KR" sz="2000" b="1" dirty="0" err="1"/>
              <a:t>args</a:t>
            </a:r>
            <a:r>
              <a:rPr lang="en-US" altLang="ko-KR" sz="2000" b="1" dirty="0"/>
              <a:t>) {</a:t>
            </a:r>
          </a:p>
          <a:p>
            <a:r>
              <a:rPr lang="en-US" altLang="ko-KR" sz="2000" b="1" dirty="0"/>
              <a:t>		// TODO Auto-generated method stub</a:t>
            </a:r>
          </a:p>
          <a:p>
            <a:r>
              <a:rPr lang="en-US" altLang="ko-KR" sz="2000" b="1" dirty="0"/>
              <a:t>		</a:t>
            </a:r>
            <a:r>
              <a:rPr lang="en-US" altLang="ko-KR" sz="2000" b="1" dirty="0" err="1"/>
              <a:t>int</a:t>
            </a:r>
            <a:r>
              <a:rPr lang="en-US" altLang="ko-KR" sz="2000" b="1" dirty="0"/>
              <a:t> A[][] = {{10,20,30},{40,50,60}};</a:t>
            </a:r>
          </a:p>
          <a:p>
            <a:r>
              <a:rPr lang="en-US" altLang="ko-KR" sz="2000" b="1" dirty="0"/>
              <a:t>		</a:t>
            </a:r>
          </a:p>
          <a:p>
            <a:r>
              <a:rPr lang="en-US" altLang="ko-KR" sz="2000" b="1" dirty="0"/>
              <a:t>		for(</a:t>
            </a:r>
            <a:r>
              <a:rPr lang="en-US" altLang="ko-KR" sz="2000" b="1" dirty="0" err="1"/>
              <a:t>int</a:t>
            </a:r>
            <a:r>
              <a:rPr lang="en-US" altLang="ko-KR" sz="2000" b="1" dirty="0"/>
              <a:t> i=0; </a:t>
            </a:r>
            <a:r>
              <a:rPr lang="en-US" altLang="ko-KR" sz="2000" b="1" dirty="0"/>
              <a:t>i </a:t>
            </a:r>
            <a:r>
              <a:rPr lang="en-US" altLang="ko-KR" sz="2000" b="1" dirty="0"/>
              <a:t>&lt; </a:t>
            </a:r>
            <a:r>
              <a:rPr lang="en-US" altLang="ko-KR" sz="2000" b="1" dirty="0" err="1">
                <a:solidFill>
                  <a:srgbClr val="0000FF"/>
                </a:solidFill>
              </a:rPr>
              <a:t>A.length</a:t>
            </a:r>
            <a:r>
              <a:rPr lang="en-US" altLang="ko-KR" sz="2000" b="1" dirty="0"/>
              <a:t>; i++)//</a:t>
            </a:r>
            <a:r>
              <a:rPr lang="ko-KR" altLang="en-US" sz="2000" b="1" dirty="0"/>
              <a:t>행의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수</a:t>
            </a:r>
            <a:endParaRPr lang="en-US" altLang="ko-KR" sz="2000" b="1" dirty="0"/>
          </a:p>
          <a:p>
            <a:r>
              <a:rPr lang="en-US" altLang="ko-KR" sz="2000" b="1" dirty="0"/>
              <a:t>			for(</a:t>
            </a:r>
            <a:r>
              <a:rPr lang="en-US" altLang="ko-KR" sz="2000" b="1" dirty="0" err="1"/>
              <a:t>int</a:t>
            </a:r>
            <a:r>
              <a:rPr lang="en-US" altLang="ko-KR" sz="2000" b="1" dirty="0"/>
              <a:t> j=0; j &lt; </a:t>
            </a:r>
            <a:r>
              <a:rPr lang="en-US" altLang="ko-KR" sz="2000" b="1" dirty="0">
                <a:solidFill>
                  <a:srgbClr val="0000FF"/>
                </a:solidFill>
              </a:rPr>
              <a:t>A[1].length</a:t>
            </a:r>
            <a:r>
              <a:rPr lang="en-US" altLang="ko-KR" sz="2000" b="1" dirty="0"/>
              <a:t>; j++)//</a:t>
            </a:r>
            <a:r>
              <a:rPr lang="ko-KR" altLang="en-US" sz="2000" b="1" dirty="0"/>
              <a:t>열의 수</a:t>
            </a:r>
            <a:endParaRPr lang="en-US" altLang="ko-KR" sz="2000" b="1" dirty="0"/>
          </a:p>
          <a:p>
            <a:r>
              <a:rPr lang="en-US" altLang="ko-KR" sz="2000" b="1" dirty="0"/>
              <a:t>				</a:t>
            </a:r>
            <a:r>
              <a:rPr lang="en-US" altLang="ko-KR" sz="2000" b="1" dirty="0" err="1"/>
              <a:t>System.out.println</a:t>
            </a:r>
            <a:r>
              <a:rPr lang="en-US" altLang="ko-KR" sz="2000" b="1" dirty="0"/>
              <a:t>(A[i][j]);</a:t>
            </a:r>
          </a:p>
          <a:p>
            <a:r>
              <a:rPr lang="en-US" altLang="ko-KR" sz="2000" b="1" dirty="0"/>
              <a:t>		</a:t>
            </a:r>
          </a:p>
          <a:p>
            <a:r>
              <a:rPr lang="en-US" altLang="ko-KR" sz="2000" b="1" dirty="0"/>
              <a:t>	}</a:t>
            </a:r>
          </a:p>
          <a:p>
            <a:r>
              <a:rPr lang="en-US" altLang="ko-KR" sz="2000" b="1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713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</a:t>
            </a:r>
            <a:r>
              <a:rPr lang="ko-KR" altLang="en-US" dirty="0" smtClean="0"/>
              <a:t>음 중 의미가 다른 하나는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Index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첨자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Sub script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bracket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36160" y="544522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7, </a:t>
            </a:r>
            <a:r>
              <a:rPr lang="ko-KR" altLang="en-US" dirty="0"/>
              <a:t>④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9501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다음 중 의미가 다른 하나는</a:t>
            </a:r>
            <a:r>
              <a:rPr lang="en-US" altLang="ko-KR" dirty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Row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줄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행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column</a:t>
            </a:r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36160" y="544522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/>
              <a:t>14, </a:t>
            </a:r>
            <a:r>
              <a:rPr lang="ko-KR" altLang="en-US" dirty="0"/>
              <a:t>④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9435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배열의 개념</a:t>
            </a:r>
          </a:p>
          <a:p>
            <a:pPr>
              <a:lnSpc>
                <a:spcPct val="200000"/>
              </a:lnSpc>
            </a:pPr>
            <a:r>
              <a:rPr lang="en-US" altLang="ko-KR" dirty="0"/>
              <a:t>2. 1 </a:t>
            </a:r>
            <a:r>
              <a:rPr lang="ko-KR" altLang="en-US" dirty="0"/>
              <a:t>차원배열</a:t>
            </a:r>
          </a:p>
          <a:p>
            <a:pPr>
              <a:lnSpc>
                <a:spcPct val="200000"/>
              </a:lnSpc>
            </a:pPr>
            <a:r>
              <a:rPr lang="en-US" altLang="ko-KR" dirty="0"/>
              <a:t>3. </a:t>
            </a:r>
            <a:r>
              <a:rPr lang="ko-KR" altLang="en-US" dirty="0"/>
              <a:t>다 차원배열</a:t>
            </a:r>
          </a:p>
        </p:txBody>
      </p:sp>
    </p:spTree>
    <p:extLst>
      <p:ext uri="{BB962C8B-B14F-4D97-AF65-F5344CB8AC3E}">
        <p14:creationId xmlns:p14="http://schemas.microsoft.com/office/powerpoint/2010/main" val="1303114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배열의 개념</a:t>
            </a:r>
          </a:p>
          <a:p>
            <a:pPr>
              <a:lnSpc>
                <a:spcPct val="200000"/>
              </a:lnSpc>
            </a:pPr>
            <a:r>
              <a:rPr lang="en-US" altLang="ko-KR" dirty="0"/>
              <a:t>2. 1 </a:t>
            </a:r>
            <a:r>
              <a:rPr lang="ko-KR" altLang="en-US" dirty="0"/>
              <a:t>차원배열</a:t>
            </a:r>
          </a:p>
          <a:p>
            <a:pPr>
              <a:lnSpc>
                <a:spcPct val="200000"/>
              </a:lnSpc>
            </a:pPr>
            <a:r>
              <a:rPr lang="en-US" altLang="ko-KR" dirty="0"/>
              <a:t>3. </a:t>
            </a:r>
            <a:r>
              <a:rPr lang="ko-KR" altLang="en-US" dirty="0"/>
              <a:t>다 차원배열</a:t>
            </a:r>
          </a:p>
        </p:txBody>
      </p:sp>
    </p:spTree>
    <p:extLst>
      <p:ext uri="{BB962C8B-B14F-4D97-AF65-F5344CB8AC3E}">
        <p14:creationId xmlns:p14="http://schemas.microsoft.com/office/powerpoint/2010/main" val="4224806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Intro.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400" dirty="0"/>
              <a:t>지금까지 우리가 프로그램에서 사용한 변수들은 오직 한 개의 값만을 저장할 수 있는 기억장소의 이름이었다</a:t>
            </a:r>
            <a:r>
              <a:rPr lang="en-US" altLang="ko-KR" sz="2400" dirty="0"/>
              <a:t>. </a:t>
            </a:r>
            <a:r>
              <a:rPr lang="ko-KR" altLang="en-US" sz="2400" dirty="0"/>
              <a:t>그러나 프로그램을 </a:t>
            </a:r>
            <a:r>
              <a:rPr lang="ko-KR" altLang="en-US" sz="2400" dirty="0" err="1"/>
              <a:t>작성하다보면</a:t>
            </a:r>
            <a:r>
              <a:rPr lang="ko-KR" altLang="en-US" sz="2400" dirty="0"/>
              <a:t> 변수의 개념만 가지고는 충분하지 못한 경우가 발생하게 된다</a:t>
            </a:r>
            <a:r>
              <a:rPr lang="en-US" altLang="ko-KR" sz="2400" dirty="0"/>
              <a:t>. </a:t>
            </a:r>
          </a:p>
          <a:p>
            <a:r>
              <a:rPr lang="ko-KR" altLang="en-US" sz="2400" dirty="0"/>
              <a:t>예를 들면</a:t>
            </a:r>
            <a:r>
              <a:rPr lang="en-US" altLang="ko-KR" sz="2400" dirty="0"/>
              <a:t>, </a:t>
            </a:r>
            <a:r>
              <a:rPr lang="ko-KR" altLang="en-US" sz="2400" dirty="0"/>
              <a:t>한 학생의 각 과목에 대해 평균을 낸다고 할 때 </a:t>
            </a:r>
            <a:r>
              <a:rPr lang="en-US" altLang="ko-KR" sz="2400" dirty="0"/>
              <a:t>5</a:t>
            </a:r>
            <a:r>
              <a:rPr lang="ko-KR" altLang="en-US" sz="2400" dirty="0"/>
              <a:t>과목 이라면 각 과목의 점수를 저장하는 변수가 </a:t>
            </a:r>
            <a:r>
              <a:rPr lang="en-US" altLang="ko-KR" sz="2400" dirty="0"/>
              <a:t>5</a:t>
            </a:r>
            <a:r>
              <a:rPr lang="ko-KR" altLang="en-US" sz="2400" dirty="0"/>
              <a:t>개 필요하며</a:t>
            </a:r>
            <a:r>
              <a:rPr lang="en-US" altLang="ko-KR" sz="2400" dirty="0"/>
              <a:t>, </a:t>
            </a:r>
            <a:r>
              <a:rPr lang="ko-KR" altLang="en-US" sz="2400" dirty="0"/>
              <a:t>평균을 저장할 변수도 필요할 것이다</a:t>
            </a:r>
            <a:r>
              <a:rPr lang="en-US" altLang="ko-KR" sz="2400" dirty="0"/>
              <a:t>.  </a:t>
            </a:r>
          </a:p>
          <a:p>
            <a:r>
              <a:rPr lang="ko-KR" altLang="en-US" sz="2400" dirty="0"/>
              <a:t>이 경우 그렇게 큰 어려움이 없지만</a:t>
            </a:r>
            <a:r>
              <a:rPr lang="en-US" altLang="ko-KR" sz="2400" dirty="0"/>
              <a:t>, </a:t>
            </a:r>
            <a:r>
              <a:rPr lang="ko-KR" altLang="en-US" sz="2400" dirty="0"/>
              <a:t>만약 </a:t>
            </a:r>
            <a:r>
              <a:rPr lang="en-US" altLang="ko-KR" sz="2400" dirty="0"/>
              <a:t>100</a:t>
            </a:r>
            <a:r>
              <a:rPr lang="ko-KR" altLang="en-US" sz="2400" dirty="0"/>
              <a:t>명의 성적을 각 과목에 대해 평균을 낸다고 가정해 보라</a:t>
            </a:r>
            <a:r>
              <a:rPr lang="en-US" altLang="ko-KR" sz="2400" dirty="0"/>
              <a:t>. </a:t>
            </a:r>
            <a:r>
              <a:rPr lang="ko-KR" altLang="en-US" sz="2400" dirty="0"/>
              <a:t>과목당 필요한 변수만도 </a:t>
            </a:r>
            <a:r>
              <a:rPr lang="en-US" altLang="ko-KR" sz="2400" dirty="0"/>
              <a:t>500</a:t>
            </a:r>
            <a:r>
              <a:rPr lang="ko-KR" altLang="en-US" sz="2400" dirty="0"/>
              <a:t>개나 된다</a:t>
            </a:r>
            <a:r>
              <a:rPr lang="en-US" altLang="ko-KR" sz="2400" dirty="0"/>
              <a:t>.  </a:t>
            </a:r>
          </a:p>
          <a:p>
            <a:r>
              <a:rPr lang="ko-KR" altLang="en-US" sz="2400" dirty="0"/>
              <a:t>프로그래머는 자신이 작성해 놓고도 변수가 </a:t>
            </a:r>
            <a:r>
              <a:rPr lang="en-US" altLang="ko-KR" sz="2400" dirty="0"/>
              <a:t>500</a:t>
            </a:r>
            <a:r>
              <a:rPr lang="ko-KR" altLang="en-US" sz="2400" dirty="0"/>
              <a:t>개나 되므로 각 변수에 대해 구분을 쉽게 하지 못할 것이다</a:t>
            </a:r>
            <a:r>
              <a:rPr lang="en-US" altLang="ko-KR" sz="2400" dirty="0"/>
              <a:t>. </a:t>
            </a:r>
          </a:p>
          <a:p>
            <a:r>
              <a:rPr lang="ko-KR" altLang="en-US" sz="2400" dirty="0"/>
              <a:t>매우 바람직하지 못한 프로그램이 된다</a:t>
            </a:r>
            <a:r>
              <a:rPr lang="en-US" altLang="ko-KR" sz="2400" dirty="0"/>
              <a:t>. </a:t>
            </a:r>
            <a:r>
              <a:rPr lang="ko-KR" altLang="en-US" sz="2400" dirty="0"/>
              <a:t>뭔가 대책이 있어야 할 것이다</a:t>
            </a:r>
            <a:r>
              <a:rPr lang="en-US" altLang="ko-K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323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1. </a:t>
            </a:r>
            <a:r>
              <a:rPr lang="ko-KR" altLang="en-US" smtClean="0"/>
              <a:t>배열의 개념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3000" dirty="0"/>
              <a:t>이런 경우에 해결책으로 나온 것이 바로 배열</a:t>
            </a:r>
            <a:r>
              <a:rPr lang="en-US" altLang="ko-KR" sz="3000" dirty="0"/>
              <a:t>(ARRAY)</a:t>
            </a:r>
            <a:r>
              <a:rPr lang="ko-KR" altLang="en-US" sz="3000" dirty="0"/>
              <a:t>이다</a:t>
            </a:r>
            <a:r>
              <a:rPr lang="en-US" altLang="ko-KR" sz="3000" dirty="0"/>
              <a:t>. </a:t>
            </a:r>
            <a:r>
              <a:rPr lang="ko-KR" altLang="en-US" sz="3000" dirty="0"/>
              <a:t>한 개의 변수가 오직 </a:t>
            </a:r>
            <a:r>
              <a:rPr lang="ko-KR" altLang="en-US" sz="3000" dirty="0" err="1"/>
              <a:t>한개</a:t>
            </a:r>
            <a:r>
              <a:rPr lang="ko-KR" altLang="en-US" sz="3000" dirty="0"/>
              <a:t> 값만을 가질 수 있는 것이 비해</a:t>
            </a:r>
            <a:r>
              <a:rPr lang="en-US" altLang="ko-KR" sz="3000" dirty="0"/>
              <a:t>, </a:t>
            </a:r>
            <a:r>
              <a:rPr lang="ko-KR" altLang="en-US" sz="3000" dirty="0"/>
              <a:t>한 개의 배열은 그 배열의 이름으로 여러 개의 값을 가질 수 있다</a:t>
            </a:r>
            <a:r>
              <a:rPr lang="en-US" altLang="ko-KR" sz="3000" dirty="0"/>
              <a:t>. </a:t>
            </a:r>
          </a:p>
          <a:p>
            <a:r>
              <a:rPr lang="ko-KR" altLang="en-US" sz="3000" dirty="0"/>
              <a:t>다시 말해서</a:t>
            </a:r>
            <a:r>
              <a:rPr lang="en-US" altLang="ko-KR" sz="3000" dirty="0"/>
              <a:t>, </a:t>
            </a:r>
            <a:r>
              <a:rPr lang="ko-KR" altLang="en-US" sz="3000" dirty="0"/>
              <a:t>변수는 주 기억장치</a:t>
            </a:r>
            <a:r>
              <a:rPr lang="en-US" altLang="ko-KR" sz="3000" dirty="0"/>
              <a:t>(memory)</a:t>
            </a:r>
            <a:r>
              <a:rPr lang="ko-KR" altLang="en-US" sz="3000" dirty="0"/>
              <a:t>의 임의의 위치로부터 </a:t>
            </a:r>
            <a:r>
              <a:rPr lang="ko-KR" altLang="en-US" sz="3000" dirty="0" err="1"/>
              <a:t>한개</a:t>
            </a:r>
            <a:r>
              <a:rPr lang="ko-KR" altLang="en-US" sz="3000" dirty="0"/>
              <a:t> 기억장소 이름이고 한 개 변수는 한 개 값만을 저장할 수 있으며</a:t>
            </a:r>
            <a:r>
              <a:rPr lang="en-US" altLang="ko-KR" sz="3000" dirty="0"/>
              <a:t>, </a:t>
            </a:r>
            <a:r>
              <a:rPr lang="ko-KR" altLang="en-US" sz="3000" dirty="0"/>
              <a:t>배열은 기억장치</a:t>
            </a:r>
            <a:r>
              <a:rPr lang="en-US" altLang="ko-KR" sz="3000" dirty="0"/>
              <a:t>(memory)</a:t>
            </a:r>
            <a:r>
              <a:rPr lang="ko-KR" altLang="en-US" sz="3000" dirty="0"/>
              <a:t>의 임의의 위치로부터 같은 </a:t>
            </a:r>
            <a:r>
              <a:rPr lang="ko-KR" altLang="en-US" sz="3000" dirty="0" err="1"/>
              <a:t>자료형의</a:t>
            </a:r>
            <a:r>
              <a:rPr lang="ko-KR" altLang="en-US" sz="3000" dirty="0"/>
              <a:t> 여러 개의 기억장소의 이름이며</a:t>
            </a:r>
            <a:r>
              <a:rPr lang="en-US" altLang="ko-KR" sz="3000" dirty="0"/>
              <a:t>, </a:t>
            </a:r>
            <a:r>
              <a:rPr lang="ko-KR" altLang="en-US" sz="3000" dirty="0"/>
              <a:t>한 배열 이름으로 여러 개의 값을 가질 수 있다</a:t>
            </a:r>
            <a:r>
              <a:rPr lang="en-US" altLang="ko-KR" sz="3000" dirty="0"/>
              <a:t>. </a:t>
            </a:r>
          </a:p>
          <a:p>
            <a:r>
              <a:rPr lang="ko-KR" altLang="en-US" sz="3000" dirty="0"/>
              <a:t>이것을 그림으로 나타내면 다음과 같다</a:t>
            </a:r>
            <a:r>
              <a:rPr lang="en-US" altLang="ko-KR" sz="3000" dirty="0"/>
              <a:t>.</a:t>
            </a:r>
          </a:p>
          <a:p>
            <a:endParaRPr lang="en-US" altLang="ko-KR" sz="3000" dirty="0"/>
          </a:p>
          <a:p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11710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400"/>
              <a:t>그런데</a:t>
            </a:r>
            <a:r>
              <a:rPr lang="en-US" altLang="ko-KR" sz="2400"/>
              <a:t>, </a:t>
            </a:r>
            <a:r>
              <a:rPr lang="ko-KR" altLang="en-US" sz="2400"/>
              <a:t>문제점이 발생 했다</a:t>
            </a:r>
            <a:r>
              <a:rPr lang="en-US" altLang="ko-KR" sz="2400"/>
              <a:t>. </a:t>
            </a:r>
            <a:r>
              <a:rPr lang="ko-KR" altLang="en-US" sz="2400"/>
              <a:t>그림에서 변수 </a:t>
            </a:r>
            <a:r>
              <a:rPr lang="en-US" altLang="ko-KR" sz="2400"/>
              <a:t>A</a:t>
            </a:r>
            <a:r>
              <a:rPr lang="ko-KR" altLang="en-US" sz="2400"/>
              <a:t>같은 경우 ‘</a:t>
            </a:r>
            <a:r>
              <a:rPr lang="en-US" altLang="ko-KR" sz="2400"/>
              <a:t>A</a:t>
            </a:r>
            <a:r>
              <a:rPr lang="ko-KR" altLang="en-US" sz="2400"/>
              <a:t>에 </a:t>
            </a:r>
            <a:r>
              <a:rPr lang="en-US" altLang="ko-KR" sz="2400"/>
              <a:t>20</a:t>
            </a:r>
            <a:r>
              <a:rPr lang="ko-KR" altLang="en-US" sz="2400"/>
              <a:t>을 넣어라</a:t>
            </a:r>
            <a:r>
              <a:rPr lang="en-US" altLang="ko-KR" sz="2400"/>
              <a:t>(A=20; </a:t>
            </a:r>
            <a:r>
              <a:rPr lang="ko-KR" altLang="en-US" sz="2400"/>
              <a:t>와 같은</a:t>
            </a:r>
            <a:r>
              <a:rPr lang="en-US" altLang="ko-KR" sz="2400"/>
              <a:t>)’ </a:t>
            </a:r>
            <a:r>
              <a:rPr lang="ko-KR" altLang="en-US" sz="2400"/>
              <a:t>라는 수행문이 나왔을 때 쉽게 변수 </a:t>
            </a:r>
            <a:r>
              <a:rPr lang="en-US" altLang="ko-KR" sz="2400"/>
              <a:t>A</a:t>
            </a:r>
            <a:r>
              <a:rPr lang="ko-KR" altLang="en-US" sz="2400"/>
              <a:t>의 값을 </a:t>
            </a:r>
            <a:r>
              <a:rPr lang="en-US" altLang="ko-KR" sz="2400"/>
              <a:t>20</a:t>
            </a:r>
            <a:r>
              <a:rPr lang="ko-KR" altLang="en-US" sz="2400"/>
              <a:t>으로 변경할 수 있으나 배열</a:t>
            </a:r>
            <a:r>
              <a:rPr lang="en-US" altLang="ko-KR" sz="2400"/>
              <a:t>A</a:t>
            </a:r>
            <a:r>
              <a:rPr lang="ko-KR" altLang="en-US" sz="2400"/>
              <a:t>의 경우 선언된 기억장소가 모두 배열 </a:t>
            </a:r>
            <a:r>
              <a:rPr lang="en-US" altLang="ko-KR" sz="2400"/>
              <a:t>A</a:t>
            </a:r>
            <a:r>
              <a:rPr lang="ko-KR" altLang="en-US" sz="2400"/>
              <a:t>이므로 어디에다가 </a:t>
            </a:r>
            <a:r>
              <a:rPr lang="en-US" altLang="ko-KR" sz="2400"/>
              <a:t>20</a:t>
            </a:r>
            <a:r>
              <a:rPr lang="ko-KR" altLang="en-US" sz="2400"/>
              <a:t>을 넣어야 할까</a:t>
            </a:r>
            <a:r>
              <a:rPr lang="en-US" altLang="ko-KR" sz="2400"/>
              <a:t>?  </a:t>
            </a:r>
            <a:endParaRPr lang="ko-KR" altLang="en-US" sz="240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8" name="그룹 27"/>
          <p:cNvGrpSpPr/>
          <p:nvPr/>
        </p:nvGrpSpPr>
        <p:grpSpPr>
          <a:xfrm>
            <a:off x="1238850" y="3357562"/>
            <a:ext cx="9345983" cy="2743200"/>
            <a:chOff x="928662" y="3357562"/>
            <a:chExt cx="7010400" cy="2743200"/>
          </a:xfrm>
        </p:grpSpPr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3357562"/>
              <a:ext cx="7010400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TextBox 19"/>
            <p:cNvSpPr txBox="1"/>
            <p:nvPr/>
          </p:nvSpPr>
          <p:spPr>
            <a:xfrm>
              <a:off x="2071670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14810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57752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29256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72198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715140" y="4643446"/>
              <a:ext cx="214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/>
                <a:t>4</a:t>
              </a:r>
              <a:endParaRPr lang="ko-KR" altLang="en-US" sz="1600" b="1"/>
            </a:p>
          </p:txBody>
        </p:sp>
      </p:grpSp>
    </p:spTree>
    <p:extLst>
      <p:ext uri="{BB962C8B-B14F-4D97-AF65-F5344CB8AC3E}">
        <p14:creationId xmlns:p14="http://schemas.microsoft.com/office/powerpoint/2010/main" val="2816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따라서 배열은 선언된 개수만큼의 기억장소를 서로 구분해주기 위해서 첨자</a:t>
            </a:r>
            <a:r>
              <a:rPr lang="en-US" altLang="ko-KR" dirty="0"/>
              <a:t>(index </a:t>
            </a:r>
            <a:r>
              <a:rPr lang="ko-KR" altLang="en-US" dirty="0"/>
              <a:t>또는 </a:t>
            </a:r>
            <a:r>
              <a:rPr lang="en-US" altLang="ko-KR" dirty="0"/>
              <a:t>subscript)</a:t>
            </a:r>
            <a:r>
              <a:rPr lang="ko-KR" altLang="en-US" dirty="0"/>
              <a:t>라는 것을 이용한다</a:t>
            </a:r>
            <a:r>
              <a:rPr lang="en-US" altLang="ko-KR" dirty="0"/>
              <a:t>. (</a:t>
            </a:r>
            <a:r>
              <a:rPr lang="ko-KR" altLang="en-US" dirty="0"/>
              <a:t>마치 같은 반에 홍길동이라는 학생이 </a:t>
            </a:r>
            <a:r>
              <a:rPr lang="en-US" altLang="ko-KR" dirty="0"/>
              <a:t>2</a:t>
            </a:r>
            <a:r>
              <a:rPr lang="ko-KR" altLang="en-US" dirty="0"/>
              <a:t>명 있으면 홍길동하고 불렀을 때 </a:t>
            </a:r>
            <a:r>
              <a:rPr lang="en-US" altLang="ko-KR" dirty="0"/>
              <a:t>2</a:t>
            </a:r>
            <a:r>
              <a:rPr lang="ko-KR" altLang="en-US" dirty="0"/>
              <a:t>명 다 모두 대답을 하므로 선생님이 그 학생들을 구분하기 위해서 홍길동</a:t>
            </a:r>
            <a:r>
              <a:rPr lang="en-US" altLang="ko-KR" dirty="0"/>
              <a:t>a, </a:t>
            </a:r>
            <a:r>
              <a:rPr lang="ko-KR" altLang="en-US" dirty="0"/>
              <a:t>홍길동</a:t>
            </a:r>
            <a:r>
              <a:rPr lang="en-US" altLang="ko-KR" dirty="0"/>
              <a:t>b</a:t>
            </a:r>
            <a:r>
              <a:rPr lang="ko-KR" altLang="en-US" dirty="0"/>
              <a:t>라고 부르는 것과 마찬가지의 의미이다</a:t>
            </a:r>
            <a:r>
              <a:rPr lang="en-US" altLang="ko-KR" dirty="0"/>
              <a:t>.)</a:t>
            </a:r>
          </a:p>
          <a:p>
            <a:r>
              <a:rPr lang="ko-KR" altLang="en-US" dirty="0"/>
              <a:t>자바에서의 배열의 첨자</a:t>
            </a:r>
            <a:r>
              <a:rPr lang="en-US" altLang="ko-KR" dirty="0"/>
              <a:t>(index </a:t>
            </a:r>
            <a:r>
              <a:rPr lang="ko-KR" altLang="en-US" dirty="0"/>
              <a:t>또는 </a:t>
            </a:r>
            <a:r>
              <a:rPr lang="en-US" altLang="ko-KR" dirty="0"/>
              <a:t>subscript)</a:t>
            </a:r>
            <a:r>
              <a:rPr lang="ko-KR" altLang="en-US" dirty="0"/>
              <a:t>는 숫자 </a:t>
            </a:r>
            <a:r>
              <a:rPr lang="en-US" altLang="ko-KR" dirty="0"/>
              <a:t>0(zero)</a:t>
            </a:r>
            <a:r>
              <a:rPr lang="ko-KR" altLang="en-US" dirty="0"/>
              <a:t>부터 시작한다</a:t>
            </a:r>
            <a:r>
              <a:rPr lang="en-US" altLang="ko-KR" dirty="0"/>
              <a:t>. </a:t>
            </a:r>
            <a:r>
              <a:rPr lang="ko-KR" altLang="en-US" dirty="0"/>
              <a:t>대부분의 언어들은 숫자 </a:t>
            </a:r>
            <a:r>
              <a:rPr lang="en-US" altLang="ko-KR" dirty="0"/>
              <a:t>1</a:t>
            </a:r>
            <a:r>
              <a:rPr lang="ko-KR" altLang="en-US" dirty="0"/>
              <a:t>부터 시작하나 그리고 첨자는 각괄호</a:t>
            </a:r>
            <a:r>
              <a:rPr lang="en-US" altLang="ko-KR" dirty="0"/>
              <a:t>(bracket)</a:t>
            </a:r>
            <a:r>
              <a:rPr lang="ko-KR" altLang="en-US" dirty="0"/>
              <a:t>라고 불리는</a:t>
            </a:r>
            <a:r>
              <a:rPr lang="en-US" altLang="ko-KR" dirty="0"/>
              <a:t>[ ]</a:t>
            </a:r>
            <a:r>
              <a:rPr lang="ko-KR" altLang="en-US" dirty="0"/>
              <a:t>안에 써주어야 한다</a:t>
            </a:r>
            <a:r>
              <a:rPr lang="en-US" altLang="ko-KR" dirty="0"/>
              <a:t>.(A[0], A[1], A[2] ...   </a:t>
            </a:r>
            <a:r>
              <a:rPr lang="ko-KR" altLang="en-US" dirty="0"/>
              <a:t>등과 같이</a:t>
            </a:r>
            <a:r>
              <a:rPr lang="en-US" altLang="ko-KR" dirty="0"/>
              <a:t>) 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5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앞 그림의 배열 부분만 다시 첨자를 사용해서 그림으로 표현해 보면 다음과 같다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519" y="2857496"/>
            <a:ext cx="7906825" cy="36688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762662" y="2928934"/>
            <a:ext cx="558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A[0]</a:t>
            </a:r>
            <a:endParaRPr lang="ko-KR" altLang="en-US" sz="1600"/>
          </a:p>
        </p:txBody>
      </p:sp>
      <p:sp>
        <p:nvSpPr>
          <p:cNvPr id="15" name="TextBox 14"/>
          <p:cNvSpPr txBox="1"/>
          <p:nvPr/>
        </p:nvSpPr>
        <p:spPr>
          <a:xfrm>
            <a:off x="3548379" y="2928934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A[1]</a:t>
            </a:r>
            <a:endParaRPr lang="ko-KR" altLang="en-US" sz="1600"/>
          </a:p>
        </p:txBody>
      </p:sp>
      <p:sp>
        <p:nvSpPr>
          <p:cNvPr id="16" name="TextBox 15"/>
          <p:cNvSpPr txBox="1"/>
          <p:nvPr/>
        </p:nvSpPr>
        <p:spPr>
          <a:xfrm>
            <a:off x="4334095" y="2928934"/>
            <a:ext cx="558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A[2]</a:t>
            </a:r>
            <a:endParaRPr lang="ko-KR" altLang="en-US" sz="1600"/>
          </a:p>
        </p:txBody>
      </p:sp>
      <p:sp>
        <p:nvSpPr>
          <p:cNvPr id="17" name="TextBox 16"/>
          <p:cNvSpPr txBox="1"/>
          <p:nvPr/>
        </p:nvSpPr>
        <p:spPr>
          <a:xfrm>
            <a:off x="5119811" y="2928934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A[3]</a:t>
            </a:r>
            <a:endParaRPr lang="ko-KR" altLang="en-US" sz="1600"/>
          </a:p>
        </p:txBody>
      </p:sp>
      <p:sp>
        <p:nvSpPr>
          <p:cNvPr id="18" name="TextBox 17"/>
          <p:cNvSpPr txBox="1"/>
          <p:nvPr/>
        </p:nvSpPr>
        <p:spPr>
          <a:xfrm>
            <a:off x="5905525" y="2928934"/>
            <a:ext cx="558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A[4]</a:t>
            </a:r>
            <a:endParaRPr lang="ko-KR" altLang="en-US" sz="1600"/>
          </a:p>
        </p:txBody>
      </p:sp>
      <p:cxnSp>
        <p:nvCxnSpPr>
          <p:cNvPr id="20" name="직선 화살표 연결선 19"/>
          <p:cNvCxnSpPr/>
          <p:nvPr/>
        </p:nvCxnSpPr>
        <p:spPr bwMode="auto">
          <a:xfrm rot="10800000">
            <a:off x="6762669" y="3143248"/>
            <a:ext cx="857144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직선 연결선 21"/>
          <p:cNvCxnSpPr/>
          <p:nvPr/>
        </p:nvCxnSpPr>
        <p:spPr bwMode="auto">
          <a:xfrm>
            <a:off x="7334098" y="2857496"/>
            <a:ext cx="228571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6269508" y="4857760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/>
              <a:t>5</a:t>
            </a:r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7492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2. 1 </a:t>
            </a:r>
            <a:r>
              <a:rPr lang="ko-KR" altLang="en-US" smtClean="0"/>
              <a:t>차원배열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/>
              <a:t>1</a:t>
            </a:r>
            <a:r>
              <a:rPr lang="ko-KR" altLang="en-US" sz="2400"/>
              <a:t>차원 배열은 한쪽으로만 자료의 수가 늘어나는 배열로 반드시 사용 전에 선언되어야한다</a:t>
            </a:r>
            <a:r>
              <a:rPr lang="en-US" altLang="ko-KR" sz="2400"/>
              <a:t>.</a:t>
            </a:r>
          </a:p>
          <a:p>
            <a:r>
              <a:rPr lang="ko-KR" altLang="en-US" sz="2400"/>
              <a:t>자바언어에서</a:t>
            </a:r>
            <a:r>
              <a:rPr lang="en-US" altLang="ko-KR" sz="2400"/>
              <a:t> </a:t>
            </a:r>
            <a:r>
              <a:rPr lang="ko-KR" altLang="en-US" sz="2400"/>
              <a:t>배열의 이름은 그 배열의 시작주소를 가리키고 있는 레퍼런스 변수역할을 한다</a:t>
            </a:r>
            <a:r>
              <a:rPr lang="en-US" altLang="ko-KR" sz="2400"/>
              <a:t>.</a:t>
            </a:r>
          </a:p>
          <a:p>
            <a:r>
              <a:rPr lang="en-US" altLang="ko-KR" sz="2400"/>
              <a:t>1</a:t>
            </a:r>
            <a:r>
              <a:rPr lang="ko-KR" altLang="en-US" sz="2400"/>
              <a:t>차원 배열의 선언 방법은 다음과 같다</a:t>
            </a:r>
            <a:r>
              <a:rPr lang="en-US" altLang="ko-KR" sz="2400"/>
              <a:t>.</a:t>
            </a:r>
          </a:p>
          <a:p>
            <a:r>
              <a:rPr lang="ko-KR" altLang="en-US" sz="2400"/>
              <a:t>배열의 크기는 원소의 수이며</a:t>
            </a:r>
            <a:r>
              <a:rPr lang="en-US" altLang="ko-KR" sz="2400"/>
              <a:t>, </a:t>
            </a:r>
            <a:r>
              <a:rPr lang="ko-KR" altLang="en-US" sz="2400"/>
              <a:t>배열 </a:t>
            </a:r>
            <a:r>
              <a:rPr lang="en-US" altLang="ko-KR" sz="2400"/>
              <a:t>A</a:t>
            </a:r>
            <a:r>
              <a:rPr lang="ko-KR" altLang="en-US" sz="2400"/>
              <a:t>의 </a:t>
            </a:r>
            <a:r>
              <a:rPr lang="en-US" altLang="ko-KR" sz="2400"/>
              <a:t>A.length</a:t>
            </a:r>
            <a:r>
              <a:rPr lang="ko-KR" altLang="en-US" sz="2400"/>
              <a:t>를 사용해 크기를 알 수 있다</a:t>
            </a:r>
            <a:r>
              <a:rPr lang="en-US" altLang="ko-KR" sz="2400"/>
              <a:t>.</a:t>
            </a:r>
          </a:p>
          <a:p>
            <a:endParaRPr lang="en-US" altLang="ko-KR" sz="2400"/>
          </a:p>
        </p:txBody>
      </p:sp>
      <p:sp>
        <p:nvSpPr>
          <p:cNvPr id="4" name="직사각형 3"/>
          <p:cNvSpPr/>
          <p:nvPr/>
        </p:nvSpPr>
        <p:spPr bwMode="auto">
          <a:xfrm>
            <a:off x="857896" y="4500570"/>
            <a:ext cx="7714300" cy="200026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 int A[ ];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2400">
                <a:latin typeface="HY강B" pitchFamily="18" charset="-127"/>
                <a:ea typeface="HY강B" pitchFamily="18" charset="-127"/>
              </a:rPr>
              <a:t>       또는</a:t>
            </a:r>
            <a:endParaRPr lang="en-US" altLang="ko-KR" sz="2400">
              <a:latin typeface="HY강B" pitchFamily="18" charset="-127"/>
              <a:ea typeface="HY강B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 </a:t>
            </a:r>
            <a:r>
              <a:rPr lang="en-US" altLang="ko-KR" sz="24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int[ ] A;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//int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타입의 배열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A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를 선언</a:t>
            </a:r>
          </a:p>
        </p:txBody>
      </p:sp>
    </p:spTree>
    <p:extLst>
      <p:ext uri="{BB962C8B-B14F-4D97-AF65-F5344CB8AC3E}">
        <p14:creationId xmlns:p14="http://schemas.microsoft.com/office/powerpoint/2010/main" val="266630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배열을 사용하기 위해서는 즉</a:t>
            </a:r>
            <a:r>
              <a:rPr lang="en-US" altLang="ko-KR" smtClean="0"/>
              <a:t>, </a:t>
            </a:r>
            <a:r>
              <a:rPr lang="ko-KR" altLang="en-US" smtClean="0"/>
              <a:t>값을 넣기 위해서는 키워드 </a:t>
            </a:r>
            <a:r>
              <a:rPr lang="en-US" altLang="ko-KR" smtClean="0"/>
              <a:t>new</a:t>
            </a:r>
            <a:r>
              <a:rPr lang="ko-KR" altLang="en-US" smtClean="0"/>
              <a:t>를 사용해야 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예</a:t>
            </a:r>
            <a:r>
              <a:rPr lang="en-US" altLang="ko-KR" smtClean="0"/>
              <a:t>) </a:t>
            </a:r>
            <a:r>
              <a:rPr lang="en-US" altLang="ko-KR" smtClean="0">
                <a:solidFill>
                  <a:srgbClr val="FF00FF"/>
                </a:solidFill>
              </a:rPr>
              <a:t>A = new int[5];</a:t>
            </a:r>
          </a:p>
          <a:p>
            <a:r>
              <a:rPr lang="ko-KR" altLang="en-US" smtClean="0"/>
              <a:t>배열의 메모리 할당이 완료되면 각 데이터의 기본값으로 초기화된다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예를 들면</a:t>
            </a:r>
            <a:r>
              <a:rPr lang="en-US" altLang="ko-KR" smtClean="0"/>
              <a:t>, </a:t>
            </a:r>
            <a:r>
              <a:rPr lang="ko-KR" altLang="en-US" smtClean="0"/>
              <a:t>숫자는 </a:t>
            </a:r>
            <a:r>
              <a:rPr lang="en-US" altLang="ko-KR" smtClean="0"/>
              <a:t>0</a:t>
            </a:r>
            <a:r>
              <a:rPr lang="ko-KR" altLang="en-US" smtClean="0"/>
              <a:t>으로</a:t>
            </a:r>
            <a:r>
              <a:rPr lang="en-US" altLang="ko-KR" smtClean="0"/>
              <a:t>, boolean</a:t>
            </a:r>
            <a:r>
              <a:rPr lang="ko-KR" altLang="en-US" smtClean="0"/>
              <a:t>타입은 </a:t>
            </a:r>
            <a:r>
              <a:rPr lang="en-US" altLang="ko-KR" smtClean="0"/>
              <a:t>false</a:t>
            </a:r>
            <a:r>
              <a:rPr lang="ko-KR" altLang="en-US" smtClean="0"/>
              <a:t>로</a:t>
            </a:r>
            <a:r>
              <a:rPr lang="en-US" altLang="ko-KR" smtClean="0"/>
              <a:t>, </a:t>
            </a:r>
            <a:r>
              <a:rPr lang="ko-KR" altLang="en-US" smtClean="0"/>
              <a:t>레퍼런스 데이타타입은 </a:t>
            </a:r>
            <a:r>
              <a:rPr lang="en-US" altLang="ko-KR" smtClean="0"/>
              <a:t>null</a:t>
            </a:r>
            <a:r>
              <a:rPr lang="ko-KR" altLang="en-US" smtClean="0"/>
              <a:t>로 각각 최기화된다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212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9988</TotalTime>
  <Words>780</Words>
  <Application>Microsoft Office PowerPoint</Application>
  <PresentationFormat>와이드스크린</PresentationFormat>
  <Paragraphs>133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5" baseType="lpstr">
      <vt:lpstr>HY강B</vt:lpstr>
      <vt:lpstr>KoPub돋움체 Bold</vt:lpstr>
      <vt:lpstr>나눔스퀘어라운드 Bold</vt:lpstr>
      <vt:lpstr>맑은 고딕</vt:lpstr>
      <vt:lpstr>Corbel</vt:lpstr>
      <vt:lpstr>기본</vt:lpstr>
      <vt:lpstr>PowerPoint 프레젠테이션</vt:lpstr>
      <vt:lpstr>Index</vt:lpstr>
      <vt:lpstr>Intro.</vt:lpstr>
      <vt:lpstr>1. 배열의 개념</vt:lpstr>
      <vt:lpstr>PowerPoint 프레젠테이션</vt:lpstr>
      <vt:lpstr>PowerPoint 프레젠테이션</vt:lpstr>
      <vt:lpstr>PowerPoint 프레젠테이션</vt:lpstr>
      <vt:lpstr>2. 1 차원배열</vt:lpstr>
      <vt:lpstr>PowerPoint 프레젠테이션</vt:lpstr>
      <vt:lpstr>PowerPoint 프레젠테이션</vt:lpstr>
      <vt:lpstr>PowerPoint 프레젠테이션</vt:lpstr>
      <vt:lpstr>PowerPoint 프레젠테이션</vt:lpstr>
      <vt:lpstr>3. 다 차원배열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406강사</cp:lastModifiedBy>
  <cp:revision>75</cp:revision>
  <dcterms:created xsi:type="dcterms:W3CDTF">2019-04-16T14:11:50Z</dcterms:created>
  <dcterms:modified xsi:type="dcterms:W3CDTF">2023-07-21T08:38:27Z</dcterms:modified>
</cp:coreProperties>
</file>