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4"/>
  </p:notesMasterIdLst>
  <p:handoutMasterIdLst>
    <p:handoutMasterId r:id="rId25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5" r:id="rId16"/>
    <p:sldId id="306" r:id="rId17"/>
    <p:sldId id="307" r:id="rId18"/>
    <p:sldId id="308" r:id="rId19"/>
    <p:sldId id="323" r:id="rId20"/>
    <p:sldId id="324" r:id="rId21"/>
    <p:sldId id="325" r:id="rId22"/>
    <p:sldId id="28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14.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객체지향프로그래밍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(Java6)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200" b="1" dirty="0"/>
              <a:t>                     public void Disp2(){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분류  </a:t>
            </a:r>
            <a:r>
              <a:rPr lang="en-US" altLang="ko-KR" sz="1200" b="1" dirty="0"/>
              <a:t>: "+ sort);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계절  </a:t>
            </a:r>
            <a:r>
              <a:rPr lang="en-US" altLang="ko-KR" sz="1200" b="1" dirty="0"/>
              <a:t>: "+ season);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이름  </a:t>
            </a:r>
            <a:r>
              <a:rPr lang="en-US" altLang="ko-KR" sz="1200" b="1" dirty="0"/>
              <a:t>: "+ super.name);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	public void Disp3(){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색상  </a:t>
            </a:r>
            <a:r>
              <a:rPr lang="en-US" altLang="ko-KR" sz="1200" b="1" dirty="0"/>
              <a:t>: "+ color);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가격  </a:t>
            </a:r>
            <a:r>
              <a:rPr lang="en-US" altLang="ko-KR" sz="1200" b="1" dirty="0"/>
              <a:t>: "+ price);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이름  </a:t>
            </a:r>
            <a:r>
              <a:rPr lang="en-US" altLang="ko-KR" sz="1200" b="1" dirty="0"/>
              <a:t>: "+ name);</a:t>
            </a:r>
          </a:p>
          <a:p>
            <a:r>
              <a:rPr lang="en-US" altLang="ko-KR" sz="1200" b="1" dirty="0"/>
              <a:t>	}	</a:t>
            </a:r>
          </a:p>
          <a:p>
            <a:r>
              <a:rPr lang="en-US" altLang="ko-KR" sz="1200" b="1" dirty="0"/>
              <a:t>}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class </a:t>
            </a:r>
            <a:r>
              <a:rPr lang="en-US" altLang="ko-KR" sz="1200" b="1" dirty="0" err="1"/>
              <a:t>SuperTest</a:t>
            </a:r>
            <a:r>
              <a:rPr lang="en-US" altLang="ko-KR" sz="1200" b="1" dirty="0"/>
              <a:t>{</a:t>
            </a:r>
          </a:p>
          <a:p>
            <a:r>
              <a:rPr lang="en-US" altLang="ko-KR" sz="1200" b="1" dirty="0"/>
              <a:t>	public static void main(String[] </a:t>
            </a:r>
            <a:r>
              <a:rPr lang="en-US" altLang="ko-KR" sz="1200" b="1" dirty="0" err="1"/>
              <a:t>args</a:t>
            </a:r>
            <a:r>
              <a:rPr lang="en-US" altLang="ko-KR" sz="1200" b="1" dirty="0"/>
              <a:t>) {</a:t>
            </a:r>
          </a:p>
          <a:p>
            <a:r>
              <a:rPr lang="en-US" altLang="ko-KR" sz="1200" b="1" dirty="0"/>
              <a:t>		// TODO Auto-generated method stub</a:t>
            </a:r>
          </a:p>
          <a:p>
            <a:r>
              <a:rPr lang="en-US" altLang="ko-KR" sz="1200" b="1" dirty="0"/>
              <a:t>		Paprika </a:t>
            </a:r>
            <a:r>
              <a:rPr lang="en-US" altLang="ko-KR" sz="1200" b="1" dirty="0" err="1"/>
              <a:t>obj</a:t>
            </a:r>
            <a:r>
              <a:rPr lang="en-US" altLang="ko-KR" sz="1200" b="1" dirty="0"/>
              <a:t> = new Paprika();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		obj.Set1("</a:t>
            </a:r>
            <a:r>
              <a:rPr lang="ko-KR" altLang="en-US" sz="1200" b="1" dirty="0" err="1"/>
              <a:t>피망류</a:t>
            </a:r>
            <a:r>
              <a:rPr lang="en-US" altLang="ko-KR" sz="1200" b="1" dirty="0"/>
              <a:t>","</a:t>
            </a:r>
            <a:r>
              <a:rPr lang="ko-KR" altLang="en-US" sz="1200" b="1" dirty="0"/>
              <a:t>여름</a:t>
            </a:r>
            <a:r>
              <a:rPr lang="en-US" altLang="ko-KR" sz="1200" b="1" dirty="0"/>
              <a:t>","</a:t>
            </a:r>
            <a:r>
              <a:rPr lang="ko-KR" altLang="en-US" sz="1200" b="1" dirty="0"/>
              <a:t>노란파프리카</a:t>
            </a:r>
            <a:r>
              <a:rPr lang="en-US" altLang="ko-KR" sz="1200" b="1" dirty="0"/>
              <a:t>");</a:t>
            </a:r>
          </a:p>
          <a:p>
            <a:r>
              <a:rPr lang="en-US" altLang="ko-KR" sz="1200" b="1" dirty="0"/>
              <a:t>		obj.Set3("</a:t>
            </a:r>
            <a:r>
              <a:rPr lang="ko-KR" altLang="en-US" sz="1200" b="1" dirty="0"/>
              <a:t>빨강</a:t>
            </a:r>
            <a:r>
              <a:rPr lang="en-US" altLang="ko-KR" sz="1200" b="1" dirty="0"/>
              <a:t>",2000,"</a:t>
            </a:r>
            <a:r>
              <a:rPr lang="ko-KR" altLang="en-US" sz="1200" b="1" dirty="0" err="1"/>
              <a:t>빨간파프리카</a:t>
            </a:r>
            <a:r>
              <a:rPr lang="en-US" altLang="ko-KR" sz="1200" b="1" dirty="0"/>
              <a:t>");</a:t>
            </a:r>
          </a:p>
          <a:p>
            <a:r>
              <a:rPr lang="en-US" altLang="ko-KR" sz="1200" b="1" dirty="0"/>
              <a:t>		obj.Disp1();</a:t>
            </a:r>
          </a:p>
          <a:p>
            <a:r>
              <a:rPr lang="en-US" altLang="ko-KR" sz="1200" b="1" dirty="0"/>
              <a:t>		obj.Disp2();</a:t>
            </a:r>
          </a:p>
          <a:p>
            <a:r>
              <a:rPr lang="en-US" altLang="ko-KR" sz="1200" b="1" dirty="0"/>
              <a:t>		obj.Disp3();			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3596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108" y="96188"/>
            <a:ext cx="6047885" cy="67618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528106" y="5085184"/>
            <a:ext cx="2015962" cy="151216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300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3. </a:t>
            </a:r>
            <a:r>
              <a:rPr lang="ko-KR" altLang="en-US" smtClean="0"/>
              <a:t>오버라이딩</a:t>
            </a:r>
            <a:r>
              <a:rPr lang="en-US" altLang="ko-KR" smtClean="0"/>
              <a:t>(overriding)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오버라이딩</a:t>
            </a:r>
            <a:r>
              <a:rPr lang="en-US" altLang="ko-KR" smtClean="0"/>
              <a:t>(overriding)</a:t>
            </a:r>
            <a:r>
              <a:rPr lang="ko-KR" altLang="en-US" smtClean="0"/>
              <a:t>이란</a:t>
            </a:r>
            <a:r>
              <a:rPr lang="en-US" altLang="ko-KR" smtClean="0"/>
              <a:t>, </a:t>
            </a:r>
            <a:r>
              <a:rPr lang="ko-KR" altLang="en-US" smtClean="0"/>
              <a:t>상속받은 클래스에서 상속해준 클래스의 메소드와 동일한 이름의 메소드를 재정의하는 것을 의미한다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즉</a:t>
            </a:r>
            <a:r>
              <a:rPr lang="en-US" altLang="ko-KR" smtClean="0"/>
              <a:t>, </a:t>
            </a:r>
            <a:r>
              <a:rPr lang="ko-KR" altLang="en-US" smtClean="0"/>
              <a:t>메소드 오버로딩과 비슷한 개념이지만</a:t>
            </a:r>
            <a:r>
              <a:rPr lang="en-US" altLang="ko-KR" smtClean="0"/>
              <a:t>, </a:t>
            </a:r>
            <a:r>
              <a:rPr lang="ko-KR" altLang="en-US" smtClean="0"/>
              <a:t>상속이라는 전제 하에서 생각하게 되는 개념이라는 것이다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다시말해서 부모클래스와 자식 클래스간에 동일한 이름의 메소드가 존재할 때 </a:t>
            </a:r>
            <a:r>
              <a:rPr lang="ko-KR" altLang="en-US" smtClean="0">
                <a:solidFill>
                  <a:srgbClr val="FF00FF"/>
                </a:solidFill>
              </a:rPr>
              <a:t>부모클래스의 메소드는 무시</a:t>
            </a:r>
            <a:r>
              <a:rPr lang="en-US" altLang="ko-KR" smtClean="0">
                <a:solidFill>
                  <a:srgbClr val="FF00FF"/>
                </a:solidFill>
              </a:rPr>
              <a:t>(override)</a:t>
            </a:r>
            <a:r>
              <a:rPr lang="ko-KR" altLang="en-US" smtClean="0">
                <a:solidFill>
                  <a:srgbClr val="FF00FF"/>
                </a:solidFill>
              </a:rPr>
              <a:t>된다</a:t>
            </a:r>
            <a:r>
              <a:rPr lang="ko-KR" altLang="en-US" smtClean="0"/>
              <a:t>는 의미이다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805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340768"/>
            <a:ext cx="11333354" cy="54006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200" b="1" dirty="0"/>
              <a:t>package pk18_1;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class Vegetable{</a:t>
            </a:r>
          </a:p>
          <a:p>
            <a:r>
              <a:rPr lang="en-US" altLang="ko-KR" sz="1200" b="1" dirty="0"/>
              <a:t>	String sort;</a:t>
            </a:r>
          </a:p>
          <a:p>
            <a:r>
              <a:rPr lang="en-US" altLang="ko-KR" sz="1200" b="1" dirty="0"/>
              <a:t>	String season;</a:t>
            </a:r>
          </a:p>
          <a:p>
            <a:r>
              <a:rPr lang="en-US" altLang="ko-KR" sz="1200" b="1" dirty="0"/>
              <a:t>	String name;</a:t>
            </a:r>
          </a:p>
          <a:p>
            <a:r>
              <a:rPr lang="en-US" altLang="ko-KR" sz="1200" b="1" dirty="0"/>
              <a:t>	</a:t>
            </a:r>
          </a:p>
          <a:p>
            <a:r>
              <a:rPr lang="en-US" altLang="ko-KR" sz="1200" b="1" dirty="0"/>
              <a:t>	public void Set1(String a, String b, String c){</a:t>
            </a:r>
          </a:p>
          <a:p>
            <a:r>
              <a:rPr lang="en-US" altLang="ko-KR" sz="1200" b="1" dirty="0"/>
              <a:t>		sort=a; season=b; name=c;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	</a:t>
            </a:r>
          </a:p>
          <a:p>
            <a:r>
              <a:rPr lang="en-US" altLang="ko-KR" sz="1200" b="1" dirty="0"/>
              <a:t>	public void </a:t>
            </a:r>
            <a:r>
              <a:rPr lang="en-US" altLang="ko-KR" sz="1200" b="1" dirty="0" err="1"/>
              <a:t>Disp</a:t>
            </a:r>
            <a:r>
              <a:rPr lang="en-US" altLang="ko-KR" sz="1200" b="1" dirty="0"/>
              <a:t>(){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분류  </a:t>
            </a:r>
            <a:r>
              <a:rPr lang="en-US" altLang="ko-KR" sz="1200" b="1" dirty="0"/>
              <a:t>: "+ sort);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계절  </a:t>
            </a:r>
            <a:r>
              <a:rPr lang="en-US" altLang="ko-KR" sz="1200" b="1" dirty="0"/>
              <a:t>: "+ season);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이름  </a:t>
            </a:r>
            <a:r>
              <a:rPr lang="en-US" altLang="ko-KR" sz="1200" b="1" dirty="0"/>
              <a:t>: "+ name);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}//of class</a:t>
            </a:r>
          </a:p>
          <a:p>
            <a:endParaRPr lang="en-US" altLang="ko-KR" sz="1200" b="1" dirty="0"/>
          </a:p>
          <a:p>
            <a:endParaRPr lang="en-US" altLang="ko-KR" sz="1200" b="1" dirty="0"/>
          </a:p>
          <a:p>
            <a:r>
              <a:rPr lang="en-US" altLang="ko-KR" sz="1200" b="1" dirty="0"/>
              <a:t>class Paprika extends Vegetable{</a:t>
            </a:r>
          </a:p>
          <a:p>
            <a:r>
              <a:rPr lang="en-US" altLang="ko-KR" sz="1200" b="1" dirty="0"/>
              <a:t>	private String color;</a:t>
            </a:r>
          </a:p>
          <a:p>
            <a:r>
              <a:rPr lang="en-US" altLang="ko-KR" sz="1200" b="1" dirty="0"/>
              <a:t>	private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price;</a:t>
            </a:r>
          </a:p>
          <a:p>
            <a:r>
              <a:rPr lang="en-US" altLang="ko-KR" sz="1200" b="1" dirty="0"/>
              <a:t>	private String name;</a:t>
            </a:r>
          </a:p>
          <a:p>
            <a:r>
              <a:rPr lang="en-US" altLang="ko-KR" sz="1200" b="1" dirty="0"/>
              <a:t>    </a:t>
            </a:r>
          </a:p>
          <a:p>
            <a:r>
              <a:rPr lang="en-US" altLang="ko-KR" sz="1200" b="1" dirty="0"/>
              <a:t>	public void Set3(String a,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</a:t>
            </a:r>
            <a:r>
              <a:rPr lang="en-US" altLang="ko-KR" sz="1200" b="1" dirty="0" err="1"/>
              <a:t>b,String</a:t>
            </a:r>
            <a:r>
              <a:rPr lang="en-US" altLang="ko-KR" sz="1200" b="1" dirty="0"/>
              <a:t> c){</a:t>
            </a:r>
          </a:p>
          <a:p>
            <a:r>
              <a:rPr lang="en-US" altLang="ko-KR" sz="1200" b="1" dirty="0"/>
              <a:t>		color=a; price=</a:t>
            </a:r>
            <a:r>
              <a:rPr lang="en-US" altLang="ko-KR" sz="1200" b="1" dirty="0" err="1"/>
              <a:t>b;name</a:t>
            </a:r>
            <a:r>
              <a:rPr lang="en-US" altLang="ko-KR" sz="1200" b="1" dirty="0"/>
              <a:t>=c;</a:t>
            </a:r>
          </a:p>
          <a:p>
            <a:r>
              <a:rPr lang="en-US" altLang="ko-KR" sz="1200" b="1" dirty="0"/>
              <a:t>	}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	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991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200" b="1" dirty="0"/>
              <a:t>public void </a:t>
            </a:r>
            <a:r>
              <a:rPr lang="en-US" altLang="ko-KR" sz="1200" b="1" dirty="0" err="1"/>
              <a:t>Disp</a:t>
            </a:r>
            <a:r>
              <a:rPr lang="en-US" altLang="ko-KR" sz="1200" b="1" dirty="0"/>
              <a:t>(){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색상  </a:t>
            </a:r>
            <a:r>
              <a:rPr lang="en-US" altLang="ko-KR" sz="1200" b="1" dirty="0"/>
              <a:t>: "+ color);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가격  </a:t>
            </a:r>
            <a:r>
              <a:rPr lang="en-US" altLang="ko-KR" sz="1200" b="1" dirty="0"/>
              <a:t>: "+ price);</a:t>
            </a:r>
          </a:p>
          <a:p>
            <a:r>
              <a:rPr lang="en-US" altLang="ko-KR" sz="1200" b="1" dirty="0"/>
              <a:t>	    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이름  </a:t>
            </a:r>
            <a:r>
              <a:rPr lang="en-US" altLang="ko-KR" sz="1200" b="1" dirty="0"/>
              <a:t>: "+ name);</a:t>
            </a:r>
          </a:p>
          <a:p>
            <a:r>
              <a:rPr lang="en-US" altLang="ko-KR" sz="1200" b="1" dirty="0"/>
              <a:t>	}	</a:t>
            </a:r>
          </a:p>
          <a:p>
            <a:r>
              <a:rPr lang="en-US" altLang="ko-KR" sz="1200" b="1" dirty="0"/>
              <a:t>}</a:t>
            </a:r>
          </a:p>
          <a:p>
            <a:r>
              <a:rPr lang="en-US" altLang="ko-KR" sz="1200" b="1" dirty="0"/>
              <a:t>public class </a:t>
            </a:r>
            <a:r>
              <a:rPr lang="en-US" altLang="ko-KR" sz="1200" b="1" dirty="0" err="1"/>
              <a:t>ExOverride</a:t>
            </a:r>
            <a:r>
              <a:rPr lang="en-US" altLang="ko-KR" sz="1200" b="1" dirty="0"/>
              <a:t> {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	public static void main(String[] </a:t>
            </a:r>
            <a:r>
              <a:rPr lang="en-US" altLang="ko-KR" sz="1200" b="1" dirty="0" err="1"/>
              <a:t>args</a:t>
            </a:r>
            <a:r>
              <a:rPr lang="en-US" altLang="ko-KR" sz="1200" b="1" dirty="0"/>
              <a:t>) {</a:t>
            </a:r>
          </a:p>
          <a:p>
            <a:r>
              <a:rPr lang="en-US" altLang="ko-KR" sz="1200" b="1" dirty="0"/>
              <a:t>		Paprika </a:t>
            </a:r>
            <a:r>
              <a:rPr lang="en-US" altLang="ko-KR" sz="1200" b="1" dirty="0" err="1"/>
              <a:t>obj</a:t>
            </a:r>
            <a:r>
              <a:rPr lang="en-US" altLang="ko-KR" sz="1200" b="1" dirty="0"/>
              <a:t> = new Paprika();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		obj.Set1("</a:t>
            </a:r>
            <a:r>
              <a:rPr lang="ko-KR" altLang="en-US" sz="1200" b="1" dirty="0" err="1"/>
              <a:t>피망류</a:t>
            </a:r>
            <a:r>
              <a:rPr lang="en-US" altLang="ko-KR" sz="1200" b="1" dirty="0"/>
              <a:t>","</a:t>
            </a:r>
            <a:r>
              <a:rPr lang="ko-KR" altLang="en-US" sz="1200" b="1" dirty="0"/>
              <a:t>여름</a:t>
            </a:r>
            <a:r>
              <a:rPr lang="en-US" altLang="ko-KR" sz="1200" b="1" dirty="0"/>
              <a:t>","</a:t>
            </a:r>
            <a:r>
              <a:rPr lang="ko-KR" altLang="en-US" sz="1200" b="1" dirty="0"/>
              <a:t>노란파프리카</a:t>
            </a:r>
            <a:r>
              <a:rPr lang="en-US" altLang="ko-KR" sz="1200" b="1" dirty="0"/>
              <a:t>");</a:t>
            </a:r>
          </a:p>
          <a:p>
            <a:r>
              <a:rPr lang="en-US" altLang="ko-KR" sz="1200" b="1" dirty="0"/>
              <a:t>		obj.Set3("</a:t>
            </a:r>
            <a:r>
              <a:rPr lang="ko-KR" altLang="en-US" sz="1200" b="1" dirty="0"/>
              <a:t>빨강</a:t>
            </a:r>
            <a:r>
              <a:rPr lang="en-US" altLang="ko-KR" sz="1200" b="1" dirty="0"/>
              <a:t>",2000,"</a:t>
            </a:r>
            <a:r>
              <a:rPr lang="ko-KR" altLang="en-US" sz="1200" b="1" dirty="0" err="1"/>
              <a:t>빨간파프리카</a:t>
            </a:r>
            <a:r>
              <a:rPr lang="en-US" altLang="ko-KR" sz="1200" b="1" dirty="0"/>
              <a:t>");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obj.Disp</a:t>
            </a:r>
            <a:r>
              <a:rPr lang="en-US" altLang="ko-KR" sz="1200" b="1" dirty="0"/>
              <a:t>();</a:t>
            </a:r>
          </a:p>
          <a:p>
            <a:r>
              <a:rPr lang="en-US" altLang="ko-KR" sz="1200" b="1" dirty="0"/>
              <a:t>		</a:t>
            </a:r>
          </a:p>
          <a:p>
            <a:r>
              <a:rPr lang="en-US" altLang="ko-KR" sz="1200" b="1" dirty="0"/>
              <a:t>	}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}</a:t>
            </a:r>
            <a:endParaRPr lang="en-US" altLang="ko-KR" sz="1200" b="1" dirty="0"/>
          </a:p>
        </p:txBody>
      </p:sp>
    </p:spTree>
    <p:extLst>
      <p:ext uri="{BB962C8B-B14F-4D97-AF65-F5344CB8AC3E}">
        <p14:creationId xmlns:p14="http://schemas.microsoft.com/office/powerpoint/2010/main" val="21551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/>
              <a:t>4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다형성의 개념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3000" dirty="0" err="1">
                <a:solidFill>
                  <a:srgbClr val="FF0000"/>
                </a:solidFill>
              </a:rPr>
              <a:t>다형성</a:t>
            </a:r>
            <a:r>
              <a:rPr lang="en-US" altLang="ko-KR" sz="3000" dirty="0">
                <a:solidFill>
                  <a:srgbClr val="FF0000"/>
                </a:solidFill>
              </a:rPr>
              <a:t>(polymorphism)</a:t>
            </a:r>
            <a:r>
              <a:rPr lang="ko-KR" altLang="en-US" sz="3000" dirty="0"/>
              <a:t>이란</a:t>
            </a:r>
            <a:r>
              <a:rPr lang="en-US" altLang="ko-KR" sz="3000" dirty="0"/>
              <a:t>, </a:t>
            </a:r>
            <a:r>
              <a:rPr lang="ko-KR" altLang="en-US" sz="3000" dirty="0"/>
              <a:t>여러 개의 모양을 가지는 특성을 의미하며</a:t>
            </a:r>
            <a:r>
              <a:rPr lang="en-US" altLang="ko-KR" sz="3000" dirty="0"/>
              <a:t>, </a:t>
            </a:r>
            <a:r>
              <a:rPr lang="ko-KR" altLang="en-US" sz="3000" dirty="0"/>
              <a:t>객체지향형 프로그래밍의 또 다른 </a:t>
            </a:r>
            <a:r>
              <a:rPr lang="ko-KR" altLang="en-US" sz="3000" dirty="0" err="1"/>
              <a:t>특성중에</a:t>
            </a:r>
            <a:r>
              <a:rPr lang="ko-KR" altLang="en-US" sz="3000" dirty="0"/>
              <a:t> 하나이다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일종의 융통성을 부여하기 위한 메커니즘이다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다형성은 </a:t>
            </a:r>
            <a:r>
              <a:rPr lang="ko-KR" altLang="en-US" sz="3000" dirty="0" err="1"/>
              <a:t>메소드에서만</a:t>
            </a:r>
            <a:r>
              <a:rPr lang="ko-KR" altLang="en-US" sz="3000" dirty="0"/>
              <a:t> 가능한 개념으로</a:t>
            </a:r>
            <a:r>
              <a:rPr lang="en-US" altLang="ko-KR" sz="3000" dirty="0"/>
              <a:t>, </a:t>
            </a:r>
            <a:r>
              <a:rPr lang="ko-KR" altLang="en-US" sz="3000" dirty="0"/>
              <a:t>슈퍼클래스와 서브클래스에 동일한 이름의 함수가 있고</a:t>
            </a:r>
            <a:r>
              <a:rPr lang="en-US" altLang="ko-KR" sz="3000" dirty="0"/>
              <a:t>, </a:t>
            </a:r>
            <a:r>
              <a:rPr lang="ko-KR" altLang="en-US" sz="3000" dirty="0"/>
              <a:t>서브클래스의 생성되는 객체가 </a:t>
            </a:r>
            <a:r>
              <a:rPr lang="ko-KR" altLang="en-US" sz="3000" dirty="0">
                <a:solidFill>
                  <a:srgbClr val="FF0000"/>
                </a:solidFill>
              </a:rPr>
              <a:t>슈퍼클래스의 </a:t>
            </a:r>
            <a:r>
              <a:rPr lang="ko-KR" altLang="en-US" sz="3000" dirty="0" err="1">
                <a:solidFill>
                  <a:srgbClr val="FF0000"/>
                </a:solidFill>
              </a:rPr>
              <a:t>레퍼런스</a:t>
            </a:r>
            <a:r>
              <a:rPr lang="ko-KR" altLang="en-US" sz="3000" dirty="0">
                <a:solidFill>
                  <a:srgbClr val="FF0000"/>
                </a:solidFill>
              </a:rPr>
              <a:t> 타입으로 선언되었을 때</a:t>
            </a:r>
            <a:r>
              <a:rPr lang="en-US" altLang="ko-KR" sz="3000" dirty="0">
                <a:solidFill>
                  <a:srgbClr val="FF0000"/>
                </a:solidFill>
              </a:rPr>
              <a:t>,</a:t>
            </a:r>
            <a:r>
              <a:rPr lang="en-US" altLang="ko-KR" sz="3000" dirty="0"/>
              <a:t> </a:t>
            </a:r>
            <a:r>
              <a:rPr lang="ko-KR" altLang="en-US" sz="3000" dirty="0"/>
              <a:t>부모의 </a:t>
            </a:r>
            <a:r>
              <a:rPr lang="ko-KR" altLang="en-US" sz="3000" dirty="0" err="1"/>
              <a:t>메소드가</a:t>
            </a:r>
            <a:r>
              <a:rPr lang="ko-KR" altLang="en-US" sz="3000" dirty="0"/>
              <a:t> 수행된다는 의미이다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자식의 관리를 부모가 한다는 의미이다</a:t>
            </a:r>
            <a:r>
              <a:rPr lang="en-US" altLang="ko-KR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55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1945050" y="953344"/>
            <a:ext cx="8690239" cy="590465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package pk19;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class Car{</a:t>
            </a:r>
          </a:p>
          <a:p>
            <a:r>
              <a:rPr lang="en-US" altLang="ko-KR" sz="1400" b="1" dirty="0"/>
              <a:t>	public String run(){</a:t>
            </a:r>
          </a:p>
          <a:p>
            <a:r>
              <a:rPr lang="en-US" altLang="ko-KR" sz="1400" b="1" dirty="0"/>
              <a:t>		return "Car is running.";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}//of class</a:t>
            </a:r>
          </a:p>
          <a:p>
            <a:endParaRPr lang="en-US" altLang="ko-KR" sz="1400" b="1" dirty="0"/>
          </a:p>
          <a:p>
            <a:endParaRPr lang="en-US" altLang="ko-KR" sz="1400" b="1" dirty="0"/>
          </a:p>
          <a:p>
            <a:r>
              <a:rPr lang="en-US" altLang="ko-KR" sz="1400" b="1" dirty="0"/>
              <a:t>class Bus extends Car{</a:t>
            </a:r>
          </a:p>
          <a:p>
            <a:r>
              <a:rPr lang="en-US" altLang="ko-KR" sz="1400" b="1" dirty="0"/>
              <a:t>	public String run(){</a:t>
            </a:r>
          </a:p>
          <a:p>
            <a:r>
              <a:rPr lang="en-US" altLang="ko-KR" sz="1400" b="1" dirty="0"/>
              <a:t>		return "Bus is running.";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}//of class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class Van extends Car{</a:t>
            </a:r>
          </a:p>
          <a:p>
            <a:r>
              <a:rPr lang="en-US" altLang="ko-KR" sz="1400" b="1" dirty="0"/>
              <a:t>	public String run(){</a:t>
            </a:r>
          </a:p>
          <a:p>
            <a:r>
              <a:rPr lang="en-US" altLang="ko-KR" sz="1400" b="1" dirty="0"/>
              <a:t>		return "Van is running.";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}//of class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class </a:t>
            </a:r>
            <a:r>
              <a:rPr lang="en-US" altLang="ko-KR" sz="1400" b="1" dirty="0" err="1"/>
              <a:t>Suv</a:t>
            </a:r>
            <a:r>
              <a:rPr lang="en-US" altLang="ko-KR" sz="1400" b="1" dirty="0"/>
              <a:t> extends Car{</a:t>
            </a:r>
          </a:p>
          <a:p>
            <a:r>
              <a:rPr lang="en-US" altLang="ko-KR" sz="1400" b="1" dirty="0"/>
              <a:t>	public String run(){</a:t>
            </a:r>
          </a:p>
          <a:p>
            <a:r>
              <a:rPr lang="en-US" altLang="ko-KR" sz="1400" b="1" dirty="0"/>
              <a:t>		return "</a:t>
            </a:r>
            <a:r>
              <a:rPr lang="en-US" altLang="ko-KR" sz="1400" b="1" dirty="0" err="1"/>
              <a:t>Suv</a:t>
            </a:r>
            <a:r>
              <a:rPr lang="en-US" altLang="ko-KR" sz="1400" b="1" dirty="0"/>
              <a:t> is running.";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}//of class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4114" y="3326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4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318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1488088" y="620688"/>
            <a:ext cx="8978234" cy="57367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altLang="ko-KR" sz="1400" b="1" dirty="0"/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public class </a:t>
            </a:r>
            <a:r>
              <a:rPr lang="en-US" altLang="ko-KR" sz="1400" b="1" dirty="0" err="1"/>
              <a:t>PolymorphismTest</a:t>
            </a:r>
            <a:r>
              <a:rPr lang="en-US" altLang="ko-KR" sz="1400" b="1" dirty="0"/>
              <a:t> {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public static void main(String[] </a:t>
            </a:r>
            <a:r>
              <a:rPr lang="en-US" altLang="ko-KR" sz="1400" b="1" dirty="0" err="1"/>
              <a:t>args</a:t>
            </a:r>
            <a:r>
              <a:rPr lang="en-US" altLang="ko-KR" sz="1400" b="1" dirty="0"/>
              <a:t>) {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Car 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[];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= new Car[3];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[0]= new Bus();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[1]= new Van();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[2]= new </a:t>
            </a:r>
            <a:r>
              <a:rPr lang="en-US" altLang="ko-KR" sz="1400" b="1" dirty="0" err="1"/>
              <a:t>Suv</a:t>
            </a:r>
            <a:r>
              <a:rPr lang="en-US" altLang="ko-KR" sz="1400" b="1" dirty="0"/>
              <a:t>();	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[0].run());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[1].run());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Arr</a:t>
            </a:r>
            <a:r>
              <a:rPr lang="en-US" altLang="ko-KR" sz="1400" b="1" dirty="0"/>
              <a:t>[2].run());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	}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66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113" y="260648"/>
            <a:ext cx="7613122" cy="642753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336112" y="5229200"/>
            <a:ext cx="1919963" cy="864096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273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다음 중 의미가 다른 하나는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파생</a:t>
            </a:r>
            <a:r>
              <a:rPr lang="en-US" altLang="ko-KR" dirty="0"/>
              <a:t>(derived)</a:t>
            </a:r>
            <a:r>
              <a:rPr lang="ko-KR" altLang="en-US" dirty="0" smtClean="0"/>
              <a:t>클래스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서브클래스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자식 </a:t>
            </a:r>
            <a:r>
              <a:rPr lang="ko-KR" altLang="en-US" dirty="0"/>
              <a:t>클래스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베이스</a:t>
            </a:r>
            <a:r>
              <a:rPr lang="en-US" altLang="ko-KR" dirty="0"/>
              <a:t>(base)</a:t>
            </a:r>
            <a:r>
              <a:rPr lang="ko-KR" altLang="en-US" dirty="0"/>
              <a:t>클래스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88088" y="58052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4, </a:t>
            </a:r>
            <a:r>
              <a:rPr lang="ko-KR" altLang="en-US" dirty="0"/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4701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</a:t>
            </a:r>
            <a:r>
              <a:rPr lang="ko-KR" altLang="en-US" dirty="0"/>
              <a:t>클래스 상속의 개념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2.super</a:t>
            </a:r>
            <a:r>
              <a:rPr lang="ko-KR" altLang="en-US" dirty="0" err="1"/>
              <a:t>레퍼런스와</a:t>
            </a:r>
            <a:r>
              <a:rPr lang="ko-KR" altLang="en-US" dirty="0"/>
              <a:t> </a:t>
            </a:r>
            <a:r>
              <a:rPr lang="en-US" altLang="ko-KR" dirty="0"/>
              <a:t>super()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/>
              <a:t>3.</a:t>
            </a:r>
            <a:r>
              <a:rPr lang="ko-KR" altLang="en-US" dirty="0" err="1"/>
              <a:t>오버라이딩</a:t>
            </a:r>
            <a:r>
              <a:rPr lang="en-US" altLang="ko-KR" dirty="0"/>
              <a:t>(overriding)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</a:t>
            </a:r>
            <a:r>
              <a:rPr lang="ko-KR" altLang="en-US" dirty="0"/>
              <a:t>다형성의 개념</a:t>
            </a:r>
          </a:p>
          <a:p>
            <a:pPr marL="45720" indent="0">
              <a:lnSpc>
                <a:spcPct val="150000"/>
              </a:lnSpc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148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여러 </a:t>
            </a:r>
            <a:r>
              <a:rPr lang="ko-KR" altLang="en-US" dirty="0"/>
              <a:t>개의 모양을 가지는 특성을 의미하며</a:t>
            </a:r>
            <a:r>
              <a:rPr lang="en-US" altLang="ko-KR" dirty="0"/>
              <a:t>, </a:t>
            </a:r>
            <a:r>
              <a:rPr lang="ko-KR" altLang="en-US" dirty="0"/>
              <a:t>객체지향형 프로그래밍의 또 다른 </a:t>
            </a:r>
            <a:r>
              <a:rPr lang="ko-KR" altLang="en-US" dirty="0" smtClean="0"/>
              <a:t>특성 중에 </a:t>
            </a:r>
            <a:r>
              <a:rPr lang="ko-KR" altLang="en-US" dirty="0"/>
              <a:t>하나이다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무엇인가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err="1"/>
              <a:t>다형성</a:t>
            </a:r>
            <a:r>
              <a:rPr lang="en-US" altLang="ko-KR" dirty="0"/>
              <a:t>(polymorphism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상속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은닉화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인터페이스</a:t>
            </a:r>
            <a:r>
              <a:rPr lang="en-US" altLang="ko-KR" dirty="0"/>
              <a:t>(interface)</a:t>
            </a:r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60096" y="58052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17, </a:t>
            </a:r>
            <a:r>
              <a:rPr lang="ko-KR" altLang="en-US" dirty="0"/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45932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</a:t>
            </a:r>
            <a:r>
              <a:rPr lang="ko-KR" altLang="en-US" dirty="0"/>
              <a:t>클래스 상속의 개념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2.super</a:t>
            </a:r>
            <a:r>
              <a:rPr lang="ko-KR" altLang="en-US" dirty="0" err="1"/>
              <a:t>레퍼런스와</a:t>
            </a:r>
            <a:r>
              <a:rPr lang="ko-KR" altLang="en-US" dirty="0"/>
              <a:t> </a:t>
            </a:r>
            <a:r>
              <a:rPr lang="en-US" altLang="ko-KR" dirty="0"/>
              <a:t>super()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/>
              <a:t>3.</a:t>
            </a:r>
            <a:r>
              <a:rPr lang="ko-KR" altLang="en-US" dirty="0" err="1"/>
              <a:t>오버라이딩</a:t>
            </a:r>
            <a:r>
              <a:rPr lang="en-US" altLang="ko-KR" dirty="0"/>
              <a:t>(overriding)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</a:t>
            </a:r>
            <a:r>
              <a:rPr lang="ko-KR" altLang="en-US" dirty="0"/>
              <a:t>다형성의 개념</a:t>
            </a:r>
          </a:p>
          <a:p>
            <a:pPr marL="45720" indent="0">
              <a:lnSpc>
                <a:spcPct val="150000"/>
              </a:lnSpc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489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1. </a:t>
            </a:r>
            <a:r>
              <a:rPr lang="ko-KR" altLang="en-US" smtClean="0"/>
              <a:t>클래스 상속</a:t>
            </a:r>
            <a:r>
              <a:rPr lang="en-US" altLang="ko-KR" smtClean="0"/>
              <a:t>(inheritance)</a:t>
            </a:r>
            <a:r>
              <a:rPr lang="ko-KR" altLang="en-US" smtClean="0"/>
              <a:t>의 개념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3000" dirty="0"/>
              <a:t>객체지향프로그래밍에서의 상속은 새로운 클래스를 만들어 사용할 때 이미 만들어져 </a:t>
            </a:r>
            <a:r>
              <a:rPr lang="ko-KR" altLang="en-US" sz="3000" dirty="0" err="1"/>
              <a:t>있는것은</a:t>
            </a:r>
            <a:r>
              <a:rPr lang="ko-KR" altLang="en-US" sz="3000" dirty="0"/>
              <a:t> 상속이라는 개념으로 이어받고 새로운 것만 정의해서 사용한다는 의미이다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이렇게 하면 중복을 피하게 되므로 프로그램 개발을 위한 비용과 시간을 단축할 수 있기 때문이다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이때</a:t>
            </a:r>
            <a:r>
              <a:rPr lang="en-US" altLang="ko-KR" sz="3000" dirty="0"/>
              <a:t>, </a:t>
            </a:r>
            <a:r>
              <a:rPr lang="ko-KR" altLang="en-US" sz="3000" dirty="0"/>
              <a:t>상속받는 클래스를 </a:t>
            </a:r>
            <a:r>
              <a:rPr lang="ko-KR" altLang="en-US" sz="3000" dirty="0">
                <a:solidFill>
                  <a:srgbClr val="FF0000"/>
                </a:solidFill>
              </a:rPr>
              <a:t>파생</a:t>
            </a:r>
            <a:r>
              <a:rPr lang="en-US" altLang="ko-KR" sz="3000" dirty="0">
                <a:solidFill>
                  <a:srgbClr val="FF0000"/>
                </a:solidFill>
              </a:rPr>
              <a:t>(derived)</a:t>
            </a:r>
            <a:r>
              <a:rPr lang="ko-KR" altLang="en-US" sz="3000" dirty="0">
                <a:solidFill>
                  <a:srgbClr val="FF0000"/>
                </a:solidFill>
              </a:rPr>
              <a:t>클래스</a:t>
            </a:r>
            <a:r>
              <a:rPr lang="en-US" altLang="ko-KR" sz="3000" dirty="0">
                <a:solidFill>
                  <a:srgbClr val="FF0000"/>
                </a:solidFill>
              </a:rPr>
              <a:t>=</a:t>
            </a:r>
            <a:r>
              <a:rPr lang="ko-KR" altLang="en-US" sz="3000" dirty="0">
                <a:solidFill>
                  <a:srgbClr val="FF0000"/>
                </a:solidFill>
              </a:rPr>
              <a:t>서브클래스</a:t>
            </a:r>
            <a:r>
              <a:rPr lang="en-US" altLang="ko-KR" sz="3000" dirty="0">
                <a:solidFill>
                  <a:srgbClr val="FF0000"/>
                </a:solidFill>
              </a:rPr>
              <a:t>=</a:t>
            </a:r>
            <a:r>
              <a:rPr lang="ko-KR" altLang="en-US" sz="3000" dirty="0">
                <a:solidFill>
                  <a:srgbClr val="FF0000"/>
                </a:solidFill>
              </a:rPr>
              <a:t>자식 클래스</a:t>
            </a:r>
            <a:r>
              <a:rPr lang="ko-KR" altLang="en-US" sz="3000" dirty="0"/>
              <a:t>라고 한다</a:t>
            </a:r>
            <a:r>
              <a:rPr lang="en-US" altLang="ko-KR" sz="3000" dirty="0"/>
              <a:t>.</a:t>
            </a:r>
          </a:p>
          <a:p>
            <a:r>
              <a:rPr lang="ko-KR" altLang="en-US" sz="3000" dirty="0"/>
              <a:t>상속해주는 클래스는 </a:t>
            </a:r>
            <a:r>
              <a:rPr lang="ko-KR" altLang="en-US" sz="3000" dirty="0">
                <a:solidFill>
                  <a:srgbClr val="FF0000"/>
                </a:solidFill>
              </a:rPr>
              <a:t>베이스</a:t>
            </a:r>
            <a:r>
              <a:rPr lang="en-US" altLang="ko-KR" sz="3000" dirty="0">
                <a:solidFill>
                  <a:srgbClr val="FF0000"/>
                </a:solidFill>
              </a:rPr>
              <a:t>(base)</a:t>
            </a:r>
            <a:r>
              <a:rPr lang="ko-KR" altLang="en-US" sz="3000" dirty="0">
                <a:solidFill>
                  <a:srgbClr val="FF0000"/>
                </a:solidFill>
              </a:rPr>
              <a:t>클래스</a:t>
            </a:r>
            <a:r>
              <a:rPr lang="en-US" altLang="ko-KR" sz="3000" dirty="0">
                <a:solidFill>
                  <a:srgbClr val="FF0000"/>
                </a:solidFill>
              </a:rPr>
              <a:t>=</a:t>
            </a:r>
            <a:r>
              <a:rPr lang="ko-KR" altLang="en-US" sz="3000" dirty="0">
                <a:solidFill>
                  <a:srgbClr val="FF0000"/>
                </a:solidFill>
              </a:rPr>
              <a:t>슈퍼클래스</a:t>
            </a:r>
            <a:r>
              <a:rPr lang="en-US" altLang="ko-KR" sz="3000" dirty="0">
                <a:solidFill>
                  <a:srgbClr val="FF0000"/>
                </a:solidFill>
              </a:rPr>
              <a:t>=</a:t>
            </a:r>
            <a:r>
              <a:rPr lang="ko-KR" altLang="en-US" sz="3000" dirty="0">
                <a:solidFill>
                  <a:srgbClr val="FF0000"/>
                </a:solidFill>
              </a:rPr>
              <a:t>부모클래스</a:t>
            </a:r>
            <a:r>
              <a:rPr lang="ko-KR" altLang="en-US" sz="3000" dirty="0"/>
              <a:t>라고 한다</a:t>
            </a:r>
            <a:r>
              <a:rPr lang="en-US" altLang="ko-KR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873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569913" y="706438"/>
            <a:ext cx="11622087" cy="5765800"/>
          </a:xfrm>
        </p:spPr>
        <p:txBody>
          <a:bodyPr/>
          <a:lstStyle/>
          <a:p>
            <a:r>
              <a:rPr lang="ko-KR" altLang="en-US" dirty="0" smtClean="0"/>
              <a:t>자바에서의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상속은 키워드 </a:t>
            </a:r>
            <a:r>
              <a:rPr lang="en-US" altLang="ko-KR" dirty="0" smtClean="0"/>
              <a:t>extends</a:t>
            </a:r>
            <a:r>
              <a:rPr lang="ko-KR" altLang="en-US" dirty="0" smtClean="0"/>
              <a:t>를 사용한다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키워드 </a:t>
            </a:r>
            <a:r>
              <a:rPr lang="en-US" altLang="ko-KR" dirty="0" smtClean="0">
                <a:solidFill>
                  <a:srgbClr val="0070C0"/>
                </a:solidFill>
              </a:rPr>
              <a:t>extends</a:t>
            </a:r>
            <a:r>
              <a:rPr lang="ko-KR" altLang="en-US" dirty="0" smtClean="0"/>
              <a:t>를 중심으로 오른쪽이 부모다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1872082" y="4221088"/>
            <a:ext cx="8447839" cy="223224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   class </a:t>
            </a:r>
            <a:r>
              <a:rPr lang="en-US" altLang="ko-KR" sz="32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Bus</a:t>
            </a: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   </a:t>
            </a:r>
            <a:r>
              <a:rPr lang="en-US" altLang="ko-KR" sz="3200">
                <a:solidFill>
                  <a:srgbClr val="FF00FF"/>
                </a:solidFill>
                <a:latin typeface="HY강B" pitchFamily="18" charset="-127"/>
                <a:ea typeface="HY강B" pitchFamily="18" charset="-127"/>
              </a:rPr>
              <a:t>extends   </a:t>
            </a: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lang="en-US" altLang="ko-KR" sz="3200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Car</a:t>
            </a: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{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             …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>
                <a:solidFill>
                  <a:srgbClr val="0000FF"/>
                </a:solidFill>
                <a:latin typeface="HY강B" pitchFamily="18" charset="-127"/>
                <a:ea typeface="HY강B" pitchFamily="18" charset="-127"/>
              </a:rPr>
              <a:t>     }</a:t>
            </a:r>
            <a:endParaRPr lang="ko-KR" altLang="en-US" sz="3200">
              <a:solidFill>
                <a:srgbClr val="0000FF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05450" y="2996952"/>
            <a:ext cx="1569660" cy="92333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>
            <a:spAutoFit/>
          </a:bodyPr>
          <a:lstStyle/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부모클래스</a:t>
            </a:r>
            <a:endParaRPr lang="en-US" altLang="ko-KR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슈퍼클래스</a:t>
            </a:r>
            <a:endParaRPr lang="en-US" altLang="ko-KR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베이스클래스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3070" y="2996952"/>
            <a:ext cx="1338828" cy="92333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>
            <a:spAutoFit/>
          </a:bodyPr>
          <a:lstStyle/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자식클래스</a:t>
            </a:r>
            <a:endParaRPr lang="en-US" altLang="ko-KR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서브클래스</a:t>
            </a:r>
            <a:endParaRPr lang="en-US" altLang="ko-KR">
              <a:solidFill>
                <a:srgbClr val="FF0000"/>
              </a:solidFill>
              <a:latin typeface="HY강B" pitchFamily="18" charset="-127"/>
              <a:ea typeface="HY강B" pitchFamily="18" charset="-127"/>
            </a:endParaRPr>
          </a:p>
          <a:p>
            <a:pPr algn="ctr"/>
            <a:r>
              <a:rPr lang="ko-KR" altLang="en-US">
                <a:solidFill>
                  <a:srgbClr val="FF0000"/>
                </a:solidFill>
                <a:latin typeface="HY강B" pitchFamily="18" charset="-127"/>
                <a:ea typeface="HY강B" pitchFamily="18" charset="-127"/>
              </a:rPr>
              <a:t>파생클래스</a:t>
            </a:r>
          </a:p>
        </p:txBody>
      </p:sp>
      <p:sp>
        <p:nvSpPr>
          <p:cNvPr id="7" name="아래쪽 화살표 6"/>
          <p:cNvSpPr/>
          <p:nvPr/>
        </p:nvSpPr>
        <p:spPr bwMode="auto">
          <a:xfrm>
            <a:off x="8207961" y="3933056"/>
            <a:ext cx="383993" cy="43204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" name="아래쪽 화살표 7"/>
          <p:cNvSpPr/>
          <p:nvPr/>
        </p:nvSpPr>
        <p:spPr bwMode="auto">
          <a:xfrm>
            <a:off x="4272036" y="3933056"/>
            <a:ext cx="383993" cy="43204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66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836712"/>
            <a:ext cx="11333354" cy="590465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package pk18;</a:t>
            </a:r>
          </a:p>
          <a:p>
            <a:r>
              <a:rPr lang="en-US" altLang="ko-KR" sz="1400" b="1" dirty="0"/>
              <a:t>class Fruit {</a:t>
            </a:r>
          </a:p>
          <a:p>
            <a:r>
              <a:rPr lang="en-US" altLang="ko-KR" sz="1400" b="1" dirty="0"/>
              <a:t>	private String sort;</a:t>
            </a:r>
          </a:p>
          <a:p>
            <a:r>
              <a:rPr lang="en-US" altLang="ko-KR" sz="1400" b="1" dirty="0"/>
              <a:t>	private String season;</a:t>
            </a:r>
          </a:p>
          <a:p>
            <a:r>
              <a:rPr lang="en-US" altLang="ko-KR" sz="1400" b="1" dirty="0"/>
              <a:t>	</a:t>
            </a:r>
          </a:p>
          <a:p>
            <a:r>
              <a:rPr lang="en-US" altLang="ko-KR" sz="1400" b="1" dirty="0"/>
              <a:t>	public void Set1(String a, String b){</a:t>
            </a:r>
          </a:p>
          <a:p>
            <a:r>
              <a:rPr lang="en-US" altLang="ko-KR" sz="1400" b="1" dirty="0"/>
              <a:t>		sort=a; season=b;</a:t>
            </a:r>
          </a:p>
          <a:p>
            <a:r>
              <a:rPr lang="en-US" altLang="ko-KR" sz="1400" b="1" dirty="0"/>
              <a:t>	}	</a:t>
            </a:r>
          </a:p>
          <a:p>
            <a:r>
              <a:rPr lang="en-US" altLang="ko-KR" sz="1400" b="1" dirty="0"/>
              <a:t>	public void Disp1(){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분류  </a:t>
            </a:r>
            <a:r>
              <a:rPr lang="en-US" altLang="ko-KR" sz="1400" b="1" dirty="0"/>
              <a:t>: "+ sort);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계절  </a:t>
            </a:r>
            <a:r>
              <a:rPr lang="en-US" altLang="ko-KR" sz="1400" b="1" dirty="0"/>
              <a:t>: "+ season);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}//of class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class Berry extends Fruit{</a:t>
            </a:r>
          </a:p>
          <a:p>
            <a:r>
              <a:rPr lang="en-US" altLang="ko-KR" sz="1400" b="1" dirty="0"/>
              <a:t>	private String size;</a:t>
            </a:r>
          </a:p>
          <a:p>
            <a:r>
              <a:rPr lang="en-US" altLang="ko-KR" sz="1400" b="1" dirty="0"/>
              <a:t>	private String name;</a:t>
            </a:r>
          </a:p>
          <a:p>
            <a:r>
              <a:rPr lang="en-US" altLang="ko-KR" sz="1400" b="1" dirty="0"/>
              <a:t>	</a:t>
            </a:r>
          </a:p>
          <a:p>
            <a:r>
              <a:rPr lang="en-US" altLang="ko-KR" sz="1400" b="1" dirty="0"/>
              <a:t>	public void Set2(String a, String b){</a:t>
            </a:r>
          </a:p>
          <a:p>
            <a:r>
              <a:rPr lang="en-US" altLang="ko-KR" sz="1400" b="1" dirty="0"/>
              <a:t>		size=a; name=b;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	</a:t>
            </a:r>
          </a:p>
          <a:p>
            <a:r>
              <a:rPr lang="en-US" altLang="ko-KR" sz="1400" b="1" dirty="0"/>
              <a:t>	public void Disp2(){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이름  </a:t>
            </a:r>
            <a:r>
              <a:rPr lang="en-US" altLang="ko-KR" sz="1400" b="1" dirty="0"/>
              <a:t>: "+ name);</a:t>
            </a:r>
          </a:p>
          <a:p>
            <a:r>
              <a:rPr lang="en-US" altLang="ko-KR" sz="1400" b="1" dirty="0"/>
              <a:t>	    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크기  </a:t>
            </a:r>
            <a:r>
              <a:rPr lang="en-US" altLang="ko-KR" sz="1400" b="1" dirty="0"/>
              <a:t>: "+ size);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</a:t>
            </a:r>
          </a:p>
          <a:p>
            <a:endParaRPr lang="en-US" altLang="ko-KR" sz="1400" b="1" dirty="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4114" y="3326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246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692696"/>
            <a:ext cx="11333354" cy="57367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400" b="1" dirty="0"/>
              <a:t>class </a:t>
            </a:r>
            <a:r>
              <a:rPr lang="en-US" altLang="ko-KR" sz="1400" b="1" dirty="0" err="1"/>
              <a:t>StrawBerry</a:t>
            </a:r>
            <a:r>
              <a:rPr lang="en-US" altLang="ko-KR" sz="1400" b="1" dirty="0"/>
              <a:t> extends Berry{</a:t>
            </a:r>
          </a:p>
          <a:p>
            <a:r>
              <a:rPr lang="en-US" altLang="ko-KR" sz="1400" b="1" dirty="0"/>
              <a:t>	private String color;</a:t>
            </a:r>
          </a:p>
          <a:p>
            <a:r>
              <a:rPr lang="en-US" altLang="ko-KR" sz="1400" b="1" dirty="0"/>
              <a:t>	private </a:t>
            </a:r>
            <a:r>
              <a:rPr lang="en-US" altLang="ko-KR" sz="1400" b="1" dirty="0" err="1"/>
              <a:t>int</a:t>
            </a:r>
            <a:r>
              <a:rPr lang="en-US" altLang="ko-KR" sz="1400" b="1" dirty="0"/>
              <a:t> price;</a:t>
            </a:r>
          </a:p>
          <a:p>
            <a:r>
              <a:rPr lang="en-US" altLang="ko-KR" sz="1400" b="1" dirty="0"/>
              <a:t>    </a:t>
            </a:r>
          </a:p>
          <a:p>
            <a:r>
              <a:rPr lang="en-US" altLang="ko-KR" sz="1400" b="1" dirty="0"/>
              <a:t>	public void Set3(String a, </a:t>
            </a:r>
            <a:r>
              <a:rPr lang="en-US" altLang="ko-KR" sz="1400" b="1" dirty="0" err="1"/>
              <a:t>int</a:t>
            </a:r>
            <a:r>
              <a:rPr lang="en-US" altLang="ko-KR" sz="1400" b="1" dirty="0"/>
              <a:t> b){</a:t>
            </a:r>
          </a:p>
          <a:p>
            <a:r>
              <a:rPr lang="en-US" altLang="ko-KR" sz="1400" b="1" dirty="0"/>
              <a:t>		color=a; price=b;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	public void Disp3(){</a:t>
            </a:r>
          </a:p>
          <a:p>
            <a:r>
              <a:rPr lang="en-US" altLang="ko-KR" sz="1400" b="1" dirty="0"/>
              <a:t>	    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색상  </a:t>
            </a:r>
            <a:r>
              <a:rPr lang="en-US" altLang="ko-KR" sz="1400" b="1" dirty="0"/>
              <a:t>: "+ color);</a:t>
            </a:r>
          </a:p>
          <a:p>
            <a:r>
              <a:rPr lang="en-US" altLang="ko-KR" sz="1400" b="1" dirty="0"/>
              <a:t>	    </a:t>
            </a:r>
            <a:r>
              <a:rPr lang="en-US" altLang="ko-KR" sz="1400" b="1" dirty="0" err="1"/>
              <a:t>System.out.println</a:t>
            </a:r>
            <a:r>
              <a:rPr lang="en-US" altLang="ko-KR" sz="1400" b="1" dirty="0"/>
              <a:t>("</a:t>
            </a:r>
            <a:r>
              <a:rPr lang="ko-KR" altLang="en-US" sz="1400" b="1" dirty="0"/>
              <a:t>가격  </a:t>
            </a:r>
            <a:r>
              <a:rPr lang="en-US" altLang="ko-KR" sz="1400" b="1" dirty="0"/>
              <a:t>: "+ price);</a:t>
            </a:r>
          </a:p>
          <a:p>
            <a:r>
              <a:rPr lang="en-US" altLang="ko-KR" sz="1400" b="1" dirty="0"/>
              <a:t>	}	</a:t>
            </a:r>
          </a:p>
          <a:p>
            <a:r>
              <a:rPr lang="en-US" altLang="ko-KR" sz="1400" b="1" dirty="0"/>
              <a:t>}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class </a:t>
            </a:r>
            <a:r>
              <a:rPr lang="en-US" altLang="ko-KR" sz="1400" b="1" dirty="0" err="1"/>
              <a:t>InheritanceTest</a:t>
            </a:r>
            <a:r>
              <a:rPr lang="en-US" altLang="ko-KR" sz="1400" b="1" dirty="0"/>
              <a:t> {</a:t>
            </a:r>
          </a:p>
          <a:p>
            <a:r>
              <a:rPr lang="en-US" altLang="ko-KR" sz="1400" b="1" dirty="0"/>
              <a:t>	public static void main(String[] </a:t>
            </a:r>
            <a:r>
              <a:rPr lang="en-US" altLang="ko-KR" sz="1400" b="1" dirty="0" err="1"/>
              <a:t>args</a:t>
            </a:r>
            <a:r>
              <a:rPr lang="en-US" altLang="ko-KR" sz="1400" b="1" dirty="0"/>
              <a:t>) {</a:t>
            </a:r>
          </a:p>
          <a:p>
            <a:r>
              <a:rPr lang="en-US" altLang="ko-KR" sz="1400" b="1" dirty="0"/>
              <a:t>		// TODO Auto-generated method stub</a:t>
            </a:r>
          </a:p>
          <a:p>
            <a:r>
              <a:rPr lang="en-US" altLang="ko-KR" sz="1400" b="1" dirty="0"/>
              <a:t>		</a:t>
            </a:r>
            <a:r>
              <a:rPr lang="en-US" altLang="ko-KR" sz="1400" b="1" dirty="0" err="1"/>
              <a:t>StrawBerry</a:t>
            </a:r>
            <a:r>
              <a:rPr lang="en-US" altLang="ko-KR" sz="1400" b="1" dirty="0"/>
              <a:t> </a:t>
            </a:r>
            <a:r>
              <a:rPr lang="en-US" altLang="ko-KR" sz="1400" b="1" dirty="0" err="1"/>
              <a:t>obj</a:t>
            </a:r>
            <a:r>
              <a:rPr lang="en-US" altLang="ko-KR" sz="1400" b="1" dirty="0"/>
              <a:t> = new </a:t>
            </a:r>
            <a:r>
              <a:rPr lang="en-US" altLang="ko-KR" sz="1400" b="1" dirty="0" err="1"/>
              <a:t>StrawBerry</a:t>
            </a:r>
            <a:r>
              <a:rPr lang="en-US" altLang="ko-KR" sz="1400" b="1" dirty="0"/>
              <a:t>();</a:t>
            </a:r>
          </a:p>
          <a:p>
            <a:endParaRPr lang="en-US" altLang="ko-KR" sz="1400" b="1" dirty="0"/>
          </a:p>
          <a:p>
            <a:r>
              <a:rPr lang="en-US" altLang="ko-KR" sz="1400" b="1" dirty="0"/>
              <a:t>		obj.Set1("Berry</a:t>
            </a:r>
            <a:r>
              <a:rPr lang="ko-KR" altLang="en-US" sz="1400" b="1" dirty="0"/>
              <a:t>류</a:t>
            </a:r>
            <a:r>
              <a:rPr lang="en-US" altLang="ko-KR" sz="1400" b="1" dirty="0"/>
              <a:t>","</a:t>
            </a:r>
            <a:r>
              <a:rPr lang="ko-KR" altLang="en-US" sz="1400" b="1" dirty="0"/>
              <a:t>여름</a:t>
            </a:r>
            <a:r>
              <a:rPr lang="en-US" altLang="ko-KR" sz="1400" b="1" dirty="0"/>
              <a:t>");</a:t>
            </a:r>
          </a:p>
          <a:p>
            <a:r>
              <a:rPr lang="en-US" altLang="ko-KR" sz="1400" b="1" dirty="0"/>
              <a:t>		obj.Set2("</a:t>
            </a:r>
            <a:r>
              <a:rPr lang="ko-KR" altLang="en-US" sz="1400" b="1" dirty="0"/>
              <a:t>딸기</a:t>
            </a:r>
            <a:r>
              <a:rPr lang="en-US" altLang="ko-KR" sz="1400" b="1" dirty="0"/>
              <a:t>","</a:t>
            </a:r>
            <a:r>
              <a:rPr lang="ko-KR" altLang="en-US" sz="1400" b="1" dirty="0"/>
              <a:t>소</a:t>
            </a:r>
            <a:r>
              <a:rPr lang="en-US" altLang="ko-KR" sz="1400" b="1" dirty="0"/>
              <a:t>");</a:t>
            </a:r>
          </a:p>
          <a:p>
            <a:r>
              <a:rPr lang="en-US" altLang="ko-KR" sz="1400" b="1" dirty="0"/>
              <a:t>		obj.Set3("</a:t>
            </a:r>
            <a:r>
              <a:rPr lang="ko-KR" altLang="en-US" sz="1400" b="1" dirty="0"/>
              <a:t>빨강</a:t>
            </a:r>
            <a:r>
              <a:rPr lang="en-US" altLang="ko-KR" sz="1400" b="1" dirty="0"/>
              <a:t>",5000);</a:t>
            </a:r>
          </a:p>
          <a:p>
            <a:r>
              <a:rPr lang="en-US" altLang="ko-KR" sz="1400" b="1" dirty="0"/>
              <a:t>		obj.Disp1();</a:t>
            </a:r>
          </a:p>
          <a:p>
            <a:r>
              <a:rPr lang="en-US" altLang="ko-KR" sz="1400" b="1" dirty="0"/>
              <a:t>		obj.Disp2();</a:t>
            </a:r>
          </a:p>
          <a:p>
            <a:r>
              <a:rPr lang="en-US" altLang="ko-KR" sz="1400" b="1" dirty="0"/>
              <a:t>		obj.Disp3();			</a:t>
            </a:r>
          </a:p>
          <a:p>
            <a:r>
              <a:rPr lang="en-US" altLang="ko-KR" sz="1400" b="1" dirty="0"/>
              <a:t>	}</a:t>
            </a:r>
          </a:p>
          <a:p>
            <a:r>
              <a:rPr lang="en-US" altLang="ko-KR" sz="1400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8038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08" y="260649"/>
            <a:ext cx="6527876" cy="636550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624106" y="5157192"/>
            <a:ext cx="1919963" cy="108012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93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2. super</a:t>
            </a:r>
            <a:r>
              <a:rPr lang="ko-KR" altLang="en-US" smtClean="0"/>
              <a:t>레퍼런스와 </a:t>
            </a:r>
            <a:r>
              <a:rPr lang="en-US" altLang="ko-KR" smtClean="0"/>
              <a:t>super()</a:t>
            </a:r>
            <a:r>
              <a:rPr lang="ko-KR" altLang="en-US" smtClean="0"/>
              <a:t>메소드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super</a:t>
            </a:r>
            <a:r>
              <a:rPr lang="ko-KR" altLang="en-US"/>
              <a:t>레퍼런스는 슈퍼클래스를 가리키는 레퍼런스이고 </a:t>
            </a:r>
            <a:r>
              <a:rPr lang="en-US" altLang="ko-KR"/>
              <a:t>super()</a:t>
            </a:r>
            <a:r>
              <a:rPr lang="ko-KR" altLang="en-US"/>
              <a:t>메소드는</a:t>
            </a:r>
            <a:r>
              <a:rPr lang="en-US" altLang="ko-KR"/>
              <a:t> </a:t>
            </a:r>
            <a:r>
              <a:rPr lang="ko-KR" altLang="en-US"/>
              <a:t>슈퍼클래스의 생성자를 호출하는 메소드이다</a:t>
            </a:r>
            <a:r>
              <a:rPr lang="en-US" altLang="ko-KR"/>
              <a:t>.</a:t>
            </a:r>
          </a:p>
          <a:p>
            <a:r>
              <a:rPr lang="ko-KR" altLang="en-US"/>
              <a:t>앞에서 배운 </a:t>
            </a:r>
            <a:r>
              <a:rPr lang="en-US" altLang="ko-KR"/>
              <a:t>this</a:t>
            </a:r>
            <a:r>
              <a:rPr lang="ko-KR" altLang="en-US"/>
              <a:t>레퍼런스와</a:t>
            </a:r>
            <a:r>
              <a:rPr lang="en-US" altLang="ko-KR"/>
              <a:t> this()</a:t>
            </a:r>
            <a:r>
              <a:rPr lang="ko-KR" altLang="en-US"/>
              <a:t>의 역할과 비슷하다고 볼 수 있다</a:t>
            </a:r>
            <a:r>
              <a:rPr lang="en-US" altLang="ko-KR"/>
              <a:t>.</a:t>
            </a:r>
          </a:p>
          <a:p>
            <a:r>
              <a:rPr lang="en-US" altLang="ko-KR">
                <a:solidFill>
                  <a:srgbClr val="FF0000"/>
                </a:solidFill>
              </a:rPr>
              <a:t>this</a:t>
            </a:r>
            <a:r>
              <a:rPr lang="ko-KR" altLang="en-US">
                <a:solidFill>
                  <a:srgbClr val="FF0000"/>
                </a:solidFill>
              </a:rPr>
              <a:t>레퍼런스와</a:t>
            </a:r>
            <a:r>
              <a:rPr lang="en-US" altLang="ko-KR">
                <a:solidFill>
                  <a:srgbClr val="FF0000"/>
                </a:solidFill>
              </a:rPr>
              <a:t> super</a:t>
            </a:r>
            <a:r>
              <a:rPr lang="ko-KR" altLang="en-US">
                <a:solidFill>
                  <a:srgbClr val="FF0000"/>
                </a:solidFill>
              </a:rPr>
              <a:t>레퍼런스는 </a:t>
            </a:r>
            <a:r>
              <a:rPr lang="en-US" altLang="ko-KR">
                <a:solidFill>
                  <a:srgbClr val="FF0000"/>
                </a:solidFill>
              </a:rPr>
              <a:t>static</a:t>
            </a:r>
            <a:r>
              <a:rPr lang="ko-KR" altLang="en-US">
                <a:solidFill>
                  <a:srgbClr val="FF0000"/>
                </a:solidFill>
              </a:rPr>
              <a:t>이 붙은 메소드에는 사용할 수 없다</a:t>
            </a:r>
            <a:r>
              <a:rPr lang="en-US" altLang="ko-KR">
                <a:solidFill>
                  <a:srgbClr val="FF0000"/>
                </a:solidFill>
              </a:rPr>
              <a:t>. </a:t>
            </a:r>
            <a:r>
              <a:rPr lang="en-US" altLang="ko-KR"/>
              <a:t>(main()</a:t>
            </a:r>
            <a:r>
              <a:rPr lang="ko-KR" altLang="en-US"/>
              <a:t>메소드는 </a:t>
            </a:r>
            <a:r>
              <a:rPr lang="en-US" altLang="ko-KR"/>
              <a:t>static</a:t>
            </a:r>
            <a:r>
              <a:rPr lang="ko-KR" altLang="en-US"/>
              <a:t>으로 선언되기 때문에 이 둘을 사용할수 없다</a:t>
            </a:r>
            <a:r>
              <a:rPr lang="en-US" altLang="ko-KR"/>
              <a:t>)</a:t>
            </a:r>
          </a:p>
          <a:p>
            <a:r>
              <a:rPr lang="en-US" altLang="ko-KR"/>
              <a:t>super</a:t>
            </a:r>
            <a:r>
              <a:rPr lang="ko-KR" altLang="en-US"/>
              <a:t>레퍼런스는 슈퍼클래스</a:t>
            </a:r>
            <a:r>
              <a:rPr lang="en-US" altLang="ko-KR"/>
              <a:t>(</a:t>
            </a:r>
            <a:r>
              <a:rPr lang="ko-KR" altLang="en-US"/>
              <a:t>부모</a:t>
            </a:r>
            <a:r>
              <a:rPr lang="en-US" altLang="ko-KR"/>
              <a:t>)</a:t>
            </a:r>
            <a:r>
              <a:rPr lang="ko-KR" altLang="en-US"/>
              <a:t>와 서브클래스</a:t>
            </a:r>
            <a:r>
              <a:rPr lang="en-US" altLang="ko-KR"/>
              <a:t>(</a:t>
            </a:r>
            <a:r>
              <a:rPr lang="ko-KR" altLang="en-US"/>
              <a:t>자식</a:t>
            </a:r>
            <a:r>
              <a:rPr lang="en-US" altLang="ko-KR"/>
              <a:t>)</a:t>
            </a:r>
            <a:r>
              <a:rPr lang="ko-KR" altLang="en-US"/>
              <a:t>가 서로 같은 이름의 멤버필드를 가지고 있는 경우슈퍼클래스의 멤버필드에 접근할 때 유용하게 사용될 수 있다</a:t>
            </a:r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4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340768"/>
            <a:ext cx="11333354" cy="54006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200" b="1" dirty="0"/>
              <a:t>package pk18;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class Vegetable{</a:t>
            </a:r>
          </a:p>
          <a:p>
            <a:r>
              <a:rPr lang="en-US" altLang="ko-KR" sz="1200" b="1" dirty="0"/>
              <a:t>	String sort;</a:t>
            </a:r>
          </a:p>
          <a:p>
            <a:r>
              <a:rPr lang="en-US" altLang="ko-KR" sz="1200" b="1" dirty="0"/>
              <a:t>	String season;</a:t>
            </a:r>
          </a:p>
          <a:p>
            <a:r>
              <a:rPr lang="en-US" altLang="ko-KR" sz="1200" b="1" dirty="0"/>
              <a:t>	String name;</a:t>
            </a:r>
          </a:p>
          <a:p>
            <a:r>
              <a:rPr lang="en-US" altLang="ko-KR" sz="1200" b="1" dirty="0"/>
              <a:t>	</a:t>
            </a:r>
          </a:p>
          <a:p>
            <a:r>
              <a:rPr lang="en-US" altLang="ko-KR" sz="1200" b="1" dirty="0"/>
              <a:t>	public void Set1(String a, String b, String c){</a:t>
            </a:r>
          </a:p>
          <a:p>
            <a:r>
              <a:rPr lang="en-US" altLang="ko-KR" sz="1200" b="1" dirty="0"/>
              <a:t>		sort=a; season=b; name=c;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	</a:t>
            </a:r>
          </a:p>
          <a:p>
            <a:r>
              <a:rPr lang="en-US" altLang="ko-KR" sz="1200" b="1" dirty="0"/>
              <a:t>	public void Disp1(){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분류  </a:t>
            </a:r>
            <a:r>
              <a:rPr lang="en-US" altLang="ko-KR" sz="1200" b="1" dirty="0"/>
              <a:t>: "+ sort);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계절  </a:t>
            </a:r>
            <a:r>
              <a:rPr lang="en-US" altLang="ko-KR" sz="1200" b="1" dirty="0"/>
              <a:t>: "+ season);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ko-KR" altLang="en-US" sz="1200" b="1" dirty="0"/>
              <a:t>이름  </a:t>
            </a:r>
            <a:r>
              <a:rPr lang="en-US" altLang="ko-KR" sz="1200" b="1" dirty="0"/>
              <a:t>: "+ name);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}//of class</a:t>
            </a:r>
          </a:p>
          <a:p>
            <a:endParaRPr lang="en-US" altLang="ko-KR" sz="1200" b="1" dirty="0"/>
          </a:p>
          <a:p>
            <a:endParaRPr lang="en-US" altLang="ko-KR" sz="1200" b="1" dirty="0"/>
          </a:p>
          <a:p>
            <a:r>
              <a:rPr lang="en-US" altLang="ko-KR" sz="1200" b="1" dirty="0"/>
              <a:t>class Paprika extends Vegetable{</a:t>
            </a:r>
          </a:p>
          <a:p>
            <a:r>
              <a:rPr lang="en-US" altLang="ko-KR" sz="1200" b="1" dirty="0"/>
              <a:t>	private String color;</a:t>
            </a:r>
          </a:p>
          <a:p>
            <a:r>
              <a:rPr lang="en-US" altLang="ko-KR" sz="1200" b="1" dirty="0"/>
              <a:t>	private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price;</a:t>
            </a:r>
          </a:p>
          <a:p>
            <a:r>
              <a:rPr lang="en-US" altLang="ko-KR" sz="1200" b="1" dirty="0"/>
              <a:t>	private String name;</a:t>
            </a:r>
          </a:p>
          <a:p>
            <a:r>
              <a:rPr lang="en-US" altLang="ko-KR" sz="1200" b="1" dirty="0"/>
              <a:t>    </a:t>
            </a:r>
          </a:p>
          <a:p>
            <a:r>
              <a:rPr lang="en-US" altLang="ko-KR" sz="1200" b="1" dirty="0"/>
              <a:t>	public void Set3(String a,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</a:t>
            </a:r>
            <a:r>
              <a:rPr lang="en-US" altLang="ko-KR" sz="1200" b="1" dirty="0" err="1"/>
              <a:t>b,String</a:t>
            </a:r>
            <a:r>
              <a:rPr lang="en-US" altLang="ko-KR" sz="1200" b="1" dirty="0"/>
              <a:t> c){</a:t>
            </a:r>
          </a:p>
          <a:p>
            <a:r>
              <a:rPr lang="en-US" altLang="ko-KR" sz="1200" b="1" dirty="0"/>
              <a:t>		color=a; price=</a:t>
            </a:r>
            <a:r>
              <a:rPr lang="en-US" altLang="ko-KR" sz="1200" b="1" dirty="0" err="1"/>
              <a:t>b;name</a:t>
            </a:r>
            <a:r>
              <a:rPr lang="en-US" altLang="ko-KR" sz="1200" b="1" dirty="0"/>
              <a:t>=c;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	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274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10042</TotalTime>
  <Words>500</Words>
  <Application>Microsoft Office PowerPoint</Application>
  <PresentationFormat>와이드스크린</PresentationFormat>
  <Paragraphs>258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9" baseType="lpstr">
      <vt:lpstr>HY강B</vt:lpstr>
      <vt:lpstr>KoPub돋움체 Bold</vt:lpstr>
      <vt:lpstr>나눔스퀘어라운드 Bold</vt:lpstr>
      <vt:lpstr>맑은 고딕</vt:lpstr>
      <vt:lpstr>Arial</vt:lpstr>
      <vt:lpstr>Corbel</vt:lpstr>
      <vt:lpstr>기본</vt:lpstr>
      <vt:lpstr>PowerPoint 프레젠테이션</vt:lpstr>
      <vt:lpstr>Index</vt:lpstr>
      <vt:lpstr>1. 클래스 상속(inheritance)의 개념</vt:lpstr>
      <vt:lpstr>PowerPoint 프레젠테이션</vt:lpstr>
      <vt:lpstr>PowerPoint 프레젠테이션</vt:lpstr>
      <vt:lpstr>PowerPoint 프레젠테이션</vt:lpstr>
      <vt:lpstr>PowerPoint 프레젠테이션</vt:lpstr>
      <vt:lpstr>2. super레퍼런스와 super()메소드</vt:lpstr>
      <vt:lpstr>PowerPoint 프레젠테이션</vt:lpstr>
      <vt:lpstr>PowerPoint 프레젠테이션</vt:lpstr>
      <vt:lpstr>PowerPoint 프레젠테이션</vt:lpstr>
      <vt:lpstr>3. 오버라이딩(overriding)</vt:lpstr>
      <vt:lpstr>PowerPoint 프레젠테이션</vt:lpstr>
      <vt:lpstr>PowerPoint 프레젠테이션</vt:lpstr>
      <vt:lpstr>4. 다형성의 개념</vt:lpstr>
      <vt:lpstr>PowerPoint 프레젠테이션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79</cp:revision>
  <cp:lastPrinted>2023-07-30T14:55:06Z</cp:lastPrinted>
  <dcterms:created xsi:type="dcterms:W3CDTF">2019-04-16T14:11:50Z</dcterms:created>
  <dcterms:modified xsi:type="dcterms:W3CDTF">2023-07-30T15:30:18Z</dcterms:modified>
</cp:coreProperties>
</file>