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32"/>
  </p:notesMasterIdLst>
  <p:handoutMasterIdLst>
    <p:handoutMasterId r:id="rId33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28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2023-07-23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2023-07-23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2023-07-23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9.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자바의 </a:t>
            </a:r>
            <a:r>
              <a:rPr lang="ko-KR" altLang="en-US" dirty="0" err="1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자료형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(Java1)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266955" y="428606"/>
            <a:ext cx="11638581" cy="6143667"/>
            <a:chOff x="199646" y="428605"/>
            <a:chExt cx="8730072" cy="6143667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9646" y="428605"/>
              <a:ext cx="5115274" cy="600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직사각형 3"/>
            <p:cNvSpPr/>
            <p:nvPr/>
          </p:nvSpPr>
          <p:spPr bwMode="auto">
            <a:xfrm>
              <a:off x="5357818" y="642918"/>
              <a:ext cx="3571900" cy="857256"/>
            </a:xfrm>
            <a:prstGeom prst="rect">
              <a:avLst/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[package]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에 패키지명을 입력한다</a:t>
              </a:r>
            </a:p>
          </p:txBody>
        </p:sp>
        <p:sp>
          <p:nvSpPr>
            <p:cNvPr id="5" name="직사각형 4"/>
            <p:cNvSpPr/>
            <p:nvPr/>
          </p:nvSpPr>
          <p:spPr bwMode="auto">
            <a:xfrm>
              <a:off x="5357818" y="1643050"/>
              <a:ext cx="3571900" cy="857256"/>
            </a:xfrm>
            <a:prstGeom prst="rect">
              <a:avLst/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[Name]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에 클래스명을 입력한다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.</a:t>
              </a:r>
              <a:endParaRPr lang="ko-KR" altLang="en-US" sz="1600"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 bwMode="auto">
            <a:xfrm>
              <a:off x="5357818" y="3857628"/>
              <a:ext cx="3571900" cy="857256"/>
            </a:xfrm>
            <a:prstGeom prst="rect">
              <a:avLst/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[public static void main(String[] args)]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항목은 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main()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메소드가 있는 클래스의 경우 반드시 체크해야한다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.</a:t>
              </a:r>
              <a:endParaRPr lang="ko-KR" altLang="en-US" sz="1600"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5357818" y="4857760"/>
              <a:ext cx="3571900" cy="857256"/>
            </a:xfrm>
            <a:prstGeom prst="rect">
              <a:avLst/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[inherited abstract methods]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는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 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상속의 관계가 존재할 때 체크하는 곳이다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.</a:t>
              </a:r>
            </a:p>
            <a:p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기본적으로 체크되어 있다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.</a:t>
              </a:r>
              <a:endParaRPr lang="ko-KR" altLang="en-US" sz="1600"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8" name="모서리가 둥근 직사각형 7"/>
            <p:cNvSpPr/>
            <p:nvPr/>
          </p:nvSpPr>
          <p:spPr bwMode="auto">
            <a:xfrm>
              <a:off x="1357290" y="1643050"/>
              <a:ext cx="857256" cy="285752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9" name="모서리가 둥근 직사각형 8"/>
            <p:cNvSpPr/>
            <p:nvPr/>
          </p:nvSpPr>
          <p:spPr bwMode="auto">
            <a:xfrm>
              <a:off x="1357290" y="2428868"/>
              <a:ext cx="857256" cy="285752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10" name="모서리가 둥근 직사각형 9"/>
            <p:cNvSpPr/>
            <p:nvPr/>
          </p:nvSpPr>
          <p:spPr bwMode="auto">
            <a:xfrm>
              <a:off x="1285852" y="4286256"/>
              <a:ext cx="2286016" cy="214314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 bwMode="auto">
            <a:xfrm>
              <a:off x="1285852" y="4714884"/>
              <a:ext cx="2286016" cy="214314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 bwMode="auto">
            <a:xfrm>
              <a:off x="3357554" y="6000768"/>
              <a:ext cx="857256" cy="214314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5357818" y="6072206"/>
              <a:ext cx="3571900" cy="500066"/>
            </a:xfrm>
            <a:prstGeom prst="rect">
              <a:avLst/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[Finish]</a:t>
              </a:r>
              <a:r>
                <a:rPr lang="ko-KR" altLang="en-US" sz="1600">
                  <a:latin typeface="HY강B" pitchFamily="18" charset="-127"/>
                  <a:ea typeface="HY강B" pitchFamily="18" charset="-127"/>
                </a:rPr>
                <a:t>버튼을 누른다</a:t>
              </a:r>
              <a:r>
                <a:rPr lang="en-US" altLang="ko-KR" sz="1600">
                  <a:latin typeface="HY강B" pitchFamily="18" charset="-127"/>
                  <a:ea typeface="HY강B" pitchFamily="18" charset="-127"/>
                </a:rPr>
                <a:t>.</a:t>
              </a:r>
              <a:endParaRPr lang="ko-KR" altLang="en-US" sz="1600">
                <a:latin typeface="HY강B" pitchFamily="18" charset="-127"/>
                <a:ea typeface="HY강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75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944" y="1428737"/>
            <a:ext cx="10878617" cy="488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직사각형 2"/>
          <p:cNvSpPr/>
          <p:nvPr/>
        </p:nvSpPr>
        <p:spPr bwMode="auto">
          <a:xfrm>
            <a:off x="667420" y="571480"/>
            <a:ext cx="5904773" cy="714380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>
                <a:latin typeface="HY강B" pitchFamily="18" charset="-127"/>
                <a:ea typeface="HY강B" pitchFamily="18" charset="-127"/>
              </a:rPr>
              <a:t>Eclipse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창에서 다음과 같이 입력한다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582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 bwMode="auto">
          <a:xfrm>
            <a:off x="1143612" y="928670"/>
            <a:ext cx="6000011" cy="642942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>
                <a:latin typeface="HY강B" pitchFamily="18" charset="-127"/>
                <a:ea typeface="HY강B" pitchFamily="18" charset="-127"/>
              </a:rPr>
              <a:t>아래 그림과 같이 차례대로 누른다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392327" y="2000240"/>
            <a:ext cx="11513209" cy="3352800"/>
            <a:chOff x="293687" y="2000240"/>
            <a:chExt cx="8636031" cy="33528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7" y="2000240"/>
              <a:ext cx="8636031" cy="3352800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  <p:sp>
          <p:nvSpPr>
            <p:cNvPr id="4" name="모서리가 둥근 직사각형 3"/>
            <p:cNvSpPr/>
            <p:nvPr/>
          </p:nvSpPr>
          <p:spPr bwMode="auto">
            <a:xfrm>
              <a:off x="1785918" y="2285992"/>
              <a:ext cx="714380" cy="357190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5" name="모서리가 둥근 직사각형 4"/>
            <p:cNvSpPr/>
            <p:nvPr/>
          </p:nvSpPr>
          <p:spPr bwMode="auto">
            <a:xfrm>
              <a:off x="2214546" y="3571876"/>
              <a:ext cx="857256" cy="285752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  <p:sp>
          <p:nvSpPr>
            <p:cNvPr id="6" name="모서리가 둥근 직사각형 5"/>
            <p:cNvSpPr/>
            <p:nvPr/>
          </p:nvSpPr>
          <p:spPr bwMode="auto">
            <a:xfrm>
              <a:off x="6143636" y="3571876"/>
              <a:ext cx="2714644" cy="285752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ko-KR" alt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114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944" y="571480"/>
            <a:ext cx="8812649" cy="593735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3" name="직사각형 2"/>
          <p:cNvSpPr/>
          <p:nvPr/>
        </p:nvSpPr>
        <p:spPr bwMode="auto">
          <a:xfrm>
            <a:off x="7048383" y="1714488"/>
            <a:ext cx="4857152" cy="1285884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>
                <a:latin typeface="HY강B" pitchFamily="18" charset="-127"/>
                <a:ea typeface="HY강B" pitchFamily="18" charset="-127"/>
              </a:rPr>
              <a:t>실행창에 결과값들이 출력된 것을 확인할 수 있다</a:t>
            </a:r>
            <a:r>
              <a:rPr lang="en-US" altLang="ko-KR" sz="1600">
                <a:latin typeface="HY강B" pitchFamily="18" charset="-127"/>
                <a:ea typeface="HY강B" pitchFamily="18" charset="-127"/>
              </a:rPr>
              <a:t>.</a:t>
            </a:r>
            <a:endParaRPr lang="ko-KR" altLang="en-US" sz="160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238850" y="4429132"/>
            <a:ext cx="2380957" cy="1571636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ko-KR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44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4. </a:t>
            </a:r>
            <a:r>
              <a:rPr lang="ko-KR" altLang="en-US" dirty="0" smtClean="0"/>
              <a:t>실수 데이터 타입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실수란 소수점이 있는수를 의미하고</a:t>
            </a:r>
            <a:r>
              <a:rPr lang="en-US" altLang="ko-KR"/>
              <a:t>, </a:t>
            </a:r>
            <a:r>
              <a:rPr lang="ko-KR" altLang="en-US"/>
              <a:t>내부적으로</a:t>
            </a:r>
            <a:r>
              <a:rPr lang="en-US" altLang="ko-KR"/>
              <a:t> </a:t>
            </a:r>
            <a:r>
              <a:rPr lang="ko-KR" altLang="en-US"/>
              <a:t>정수와는 다른 형태로 저장되며</a:t>
            </a:r>
            <a:r>
              <a:rPr lang="en-US" altLang="ko-KR"/>
              <a:t>, </a:t>
            </a:r>
            <a:r>
              <a:rPr lang="ko-KR" altLang="en-US"/>
              <a:t>이를 부동 소수점 방식이라고 한다</a:t>
            </a:r>
            <a:r>
              <a:rPr lang="en-US" altLang="ko-KR"/>
              <a:t>.</a:t>
            </a:r>
          </a:p>
          <a:p>
            <a:r>
              <a:rPr lang="ko-KR" altLang="en-US"/>
              <a:t>부동 소수점방식은 매우 큰 수나 매우 작은 수를 표현할 수 있는 표현방식이다</a:t>
            </a:r>
            <a:r>
              <a:rPr lang="en-US" altLang="ko-KR"/>
              <a:t>.</a:t>
            </a:r>
          </a:p>
          <a:p>
            <a:r>
              <a:rPr lang="ko-KR" altLang="en-US"/>
              <a:t>자바에서의 실수 데이타타입은 </a:t>
            </a:r>
            <a:r>
              <a:rPr lang="en-US" altLang="ko-KR"/>
              <a:t>float, double </a:t>
            </a:r>
            <a:r>
              <a:rPr lang="ko-KR" altLang="en-US"/>
              <a:t>이 있다</a:t>
            </a:r>
            <a:r>
              <a:rPr lang="en-US" altLang="ko-KR"/>
              <a:t>.</a:t>
            </a:r>
          </a:p>
          <a:p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953135" y="4429132"/>
          <a:ext cx="9428587" cy="171451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14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6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6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1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1504"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데이터 타입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크 기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기본값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4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실수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float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4 byte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double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8 byte</a:t>
                      </a:r>
                      <a:endParaRPr lang="ko-KR" altLang="en-US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0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5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&lt;</a:t>
            </a:r>
            <a:r>
              <a:rPr lang="ko-KR" altLang="en-US" smtClean="0"/>
              <a:t>참고</a:t>
            </a:r>
            <a:r>
              <a:rPr lang="en-US" altLang="ko-KR" smtClean="0"/>
              <a:t>&gt; floating point </a:t>
            </a:r>
            <a:r>
              <a:rPr lang="ko-KR" altLang="en-US" smtClean="0"/>
              <a:t>방식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고정 소수점 방식으로도 실수를 표현할 수는 있지만 매우 큰 수나 매우 작은 수를 표현하려면 자릿수가 더 늘어나야 되므로 비경제적이다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따라서 부동소수점</a:t>
            </a:r>
            <a:r>
              <a:rPr lang="en-US" altLang="ko-KR" smtClean="0"/>
              <a:t>(floating point) </a:t>
            </a:r>
            <a:r>
              <a:rPr lang="ko-KR" altLang="en-US" smtClean="0"/>
              <a:t>표현방식을 채택했다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고정소수점 방식에서는 소수점이 고정되어 있다고 생각한다면 부동소수점 방식에서는 소수점이 물에 떠</a:t>
            </a:r>
            <a:r>
              <a:rPr lang="en-US" altLang="ko-KR" smtClean="0"/>
              <a:t>(</a:t>
            </a:r>
            <a:r>
              <a:rPr lang="ko-KR" altLang="en-US" smtClean="0"/>
              <a:t>浮</a:t>
            </a:r>
            <a:r>
              <a:rPr lang="en-US" altLang="ko-KR" smtClean="0"/>
              <a:t>:</a:t>
            </a:r>
            <a:r>
              <a:rPr lang="ko-KR" altLang="en-US" smtClean="0"/>
              <a:t>물에뜰 부</a:t>
            </a:r>
            <a:r>
              <a:rPr lang="en-US" altLang="ko-KR" smtClean="0"/>
              <a:t>) </a:t>
            </a:r>
            <a:r>
              <a:rPr lang="ko-KR" altLang="en-US" smtClean="0"/>
              <a:t>다니듯이 움직인다</a:t>
            </a:r>
            <a:r>
              <a:rPr lang="en-US" altLang="ko-KR" smtClean="0"/>
              <a:t>(</a:t>
            </a:r>
            <a:r>
              <a:rPr lang="ko-KR" altLang="en-US" smtClean="0"/>
              <a:t>動</a:t>
            </a:r>
            <a:r>
              <a:rPr lang="en-US" altLang="ko-KR" smtClean="0"/>
              <a:t>:</a:t>
            </a:r>
            <a:r>
              <a:rPr lang="ko-KR" altLang="en-US" smtClean="0"/>
              <a:t>움직일 동</a:t>
            </a:r>
            <a:r>
              <a:rPr lang="en-US" altLang="ko-KR" smtClean="0"/>
              <a:t>)</a:t>
            </a:r>
            <a:r>
              <a:rPr lang="ko-KR" altLang="en-US" smtClean="0"/>
              <a:t>는 뜻이다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66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81704" y="2143117"/>
            <a:ext cx="11238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latin typeface="HY강B" pitchFamily="18" charset="-127"/>
                <a:ea typeface="HY강B" pitchFamily="18" charset="-127"/>
              </a:rPr>
              <a:t>예를 들어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1234.56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를 부동소수점 방식으로 저장하는 표현에 대해서 알아보자</a:t>
            </a:r>
          </a:p>
          <a:p>
            <a:r>
              <a:rPr lang="ko-KR" altLang="en-US">
                <a:latin typeface="HY강B" pitchFamily="18" charset="-127"/>
                <a:ea typeface="HY강B" pitchFamily="18" charset="-127"/>
              </a:rPr>
              <a:t>먼저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정규화를 시켜야한다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정규화란 모든 유효숫자를 소수첫째자리로 옮기는 것이다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795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572192" y="3429000"/>
            <a:ext cx="5333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>
                <a:latin typeface="HY강B" pitchFamily="18" charset="-127"/>
                <a:ea typeface="HY강B" pitchFamily="18" charset="-127"/>
              </a:rPr>
              <a:t>소수점을 움직였기 때문에 원래의 데이터와 다른 값이 되었으므로 같은 값을 유지하려면 다시 소수점을 반대 방향만큼 돌려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, 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위 예제의 경우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0.123456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에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10000(=10</a:t>
            </a:r>
            <a:r>
              <a:rPr lang="en-US" altLang="ko-KR" baseline="30000">
                <a:latin typeface="HY강B" pitchFamily="18" charset="-127"/>
                <a:ea typeface="HY강B" pitchFamily="18" charset="-127"/>
              </a:rPr>
              <a:t>4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)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을 곱해주어야 처음 데이타의 값과 같아지게 된다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 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705" y="3357564"/>
            <a:ext cx="6095249" cy="293288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706" y="571482"/>
            <a:ext cx="9333285" cy="14763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87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0666686" cy="464347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1600" b="1" dirty="0"/>
              <a:t>package pk03_2;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public class </a:t>
            </a:r>
            <a:r>
              <a:rPr lang="en-US" altLang="ko-KR" sz="1600" b="1" dirty="0" err="1"/>
              <a:t>FloatDoubleVal</a:t>
            </a:r>
            <a:r>
              <a:rPr lang="en-US" altLang="ko-KR" sz="1600" b="1" dirty="0"/>
              <a:t> {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	public static void main(String[] </a:t>
            </a:r>
            <a:r>
              <a:rPr lang="en-US" altLang="ko-KR" sz="1600" b="1" dirty="0" err="1"/>
              <a:t>args</a:t>
            </a:r>
            <a:r>
              <a:rPr lang="en-US" altLang="ko-KR" sz="1600" b="1" dirty="0"/>
              <a:t>) {</a:t>
            </a:r>
          </a:p>
          <a:p>
            <a:r>
              <a:rPr lang="en-US" altLang="ko-KR" sz="1600" b="1" dirty="0"/>
              <a:t>		// TODO Auto-generated method stub</a:t>
            </a:r>
          </a:p>
          <a:p>
            <a:r>
              <a:rPr lang="en-US" altLang="ko-KR" sz="1600" b="1" dirty="0"/>
              <a:t>		float </a:t>
            </a:r>
            <a:r>
              <a:rPr lang="en-US" altLang="ko-KR" sz="1600" b="1" dirty="0" err="1"/>
              <a:t>aVar</a:t>
            </a:r>
            <a:r>
              <a:rPr lang="en-US" altLang="ko-KR" sz="1600" b="1" dirty="0"/>
              <a:t>;</a:t>
            </a:r>
          </a:p>
          <a:p>
            <a:r>
              <a:rPr lang="en-US" altLang="ko-KR" sz="1600" b="1" dirty="0"/>
              <a:t>		double </a:t>
            </a:r>
            <a:r>
              <a:rPr lang="en-US" altLang="ko-KR" sz="1600" b="1" dirty="0" err="1"/>
              <a:t>bVar</a:t>
            </a:r>
            <a:r>
              <a:rPr lang="en-US" altLang="ko-KR" sz="1600" b="1" dirty="0"/>
              <a:t>;</a:t>
            </a:r>
          </a:p>
          <a:p>
            <a:r>
              <a:rPr lang="en-US" altLang="ko-KR" sz="1600" b="1" dirty="0"/>
              <a:t>		</a:t>
            </a:r>
          </a:p>
          <a:p>
            <a:r>
              <a:rPr lang="en-US" altLang="ko-KR" sz="1600" b="1" dirty="0"/>
              <a:t>		//</a:t>
            </a:r>
            <a:r>
              <a:rPr lang="en-US" altLang="ko-KR" sz="1600" b="1" dirty="0" err="1"/>
              <a:t>aVal</a:t>
            </a:r>
            <a:r>
              <a:rPr lang="en-US" altLang="ko-KR" sz="1600" b="1" dirty="0"/>
              <a:t>=10.2;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aVar</a:t>
            </a:r>
            <a:r>
              <a:rPr lang="en-US" altLang="ko-KR" sz="1600" b="1" dirty="0"/>
              <a:t>=20.1f;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bVar</a:t>
            </a:r>
            <a:r>
              <a:rPr lang="en-US" altLang="ko-KR" sz="1600" b="1" dirty="0"/>
              <a:t>=20.1;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("float </a:t>
            </a:r>
            <a:r>
              <a:rPr lang="ko-KR" altLang="en-US" sz="1600" b="1" dirty="0"/>
              <a:t>타입 </a:t>
            </a:r>
            <a:r>
              <a:rPr lang="en-US" altLang="ko-KR" sz="1600" b="1" dirty="0"/>
              <a:t>: "+ </a:t>
            </a:r>
            <a:r>
              <a:rPr lang="en-US" altLang="ko-KR" sz="1600" b="1" dirty="0" err="1"/>
              <a:t>aVar</a:t>
            </a:r>
            <a:r>
              <a:rPr lang="en-US" altLang="ko-KR" sz="1600" b="1" dirty="0"/>
              <a:t>);</a:t>
            </a:r>
          </a:p>
          <a:p>
            <a:r>
              <a:rPr lang="en-US" altLang="ko-KR" sz="1600" b="1" dirty="0"/>
              <a:t>		</a:t>
            </a:r>
            <a:r>
              <a:rPr lang="en-US" altLang="ko-KR" sz="1600" b="1" dirty="0" err="1"/>
              <a:t>System.out.println</a:t>
            </a:r>
            <a:r>
              <a:rPr lang="en-US" altLang="ko-KR" sz="1600" b="1" dirty="0"/>
              <a:t>("double </a:t>
            </a:r>
            <a:r>
              <a:rPr lang="ko-KR" altLang="en-US" sz="1600" b="1" dirty="0"/>
              <a:t>타입 </a:t>
            </a:r>
            <a:r>
              <a:rPr lang="en-US" altLang="ko-KR" sz="1600" b="1" dirty="0"/>
              <a:t>: "+ </a:t>
            </a:r>
            <a:r>
              <a:rPr lang="en-US" altLang="ko-KR" sz="1600" b="1" dirty="0" err="1"/>
              <a:t>bVar</a:t>
            </a:r>
            <a:r>
              <a:rPr lang="en-US" altLang="ko-KR" sz="1600" b="1" dirty="0"/>
              <a:t>);</a:t>
            </a:r>
          </a:p>
          <a:p>
            <a:r>
              <a:rPr lang="en-US" altLang="ko-KR" sz="1600" b="1" dirty="0"/>
              <a:t>	}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941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5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자동형변환</a:t>
            </a:r>
            <a:r>
              <a:rPr lang="en-US" altLang="ko-KR" dirty="0" smtClean="0"/>
              <a:t>(promotion)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/>
              <a:t>연산식에</a:t>
            </a:r>
            <a:r>
              <a:rPr lang="ko-KR" altLang="en-US" dirty="0"/>
              <a:t> </a:t>
            </a:r>
            <a:r>
              <a:rPr lang="ko-KR" altLang="en-US" dirty="0" err="1"/>
              <a:t>여러가지</a:t>
            </a:r>
            <a:r>
              <a:rPr lang="ko-KR" altLang="en-US" dirty="0"/>
              <a:t> 데이터 타입이 섞여 있을 경우 프로그래머가 인위적으로 타입을 바꾸지 않아도 프로그램에서 자동적으로 데이터 타입을 맞추어 계산한다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이렇게 자동적으로 데이터 타입을 맞추어 계산하는 것을 프로모션</a:t>
            </a:r>
            <a:r>
              <a:rPr lang="en-US" altLang="ko-KR" dirty="0"/>
              <a:t>(promotion)</a:t>
            </a:r>
            <a:r>
              <a:rPr lang="ko-KR" altLang="en-US" dirty="0"/>
              <a:t>이라고</a:t>
            </a:r>
            <a:r>
              <a:rPr lang="en-US" altLang="ko-KR" dirty="0"/>
              <a:t> </a:t>
            </a:r>
            <a:r>
              <a:rPr lang="ko-KR" altLang="en-US" dirty="0"/>
              <a:t>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프로모션</a:t>
            </a:r>
            <a:r>
              <a:rPr lang="en-US" altLang="ko-KR" dirty="0"/>
              <a:t>(promotion)</a:t>
            </a:r>
            <a:r>
              <a:rPr lang="ko-KR" altLang="en-US" dirty="0"/>
              <a:t>할 경우에는 더 큰 데이터 타입으로 통합되어 연산식이 수행된다</a:t>
            </a:r>
            <a:r>
              <a:rPr lang="en-US" altLang="ko-KR" dirty="0"/>
              <a:t>. </a:t>
            </a:r>
            <a:r>
              <a:rPr lang="ko-KR" altLang="en-US" dirty="0"/>
              <a:t>예를</a:t>
            </a:r>
            <a:r>
              <a:rPr lang="en-US" altLang="ko-KR" dirty="0"/>
              <a:t> </a:t>
            </a:r>
            <a:r>
              <a:rPr lang="ko-KR" altLang="en-US" dirty="0"/>
              <a:t>들어 </a:t>
            </a:r>
            <a:r>
              <a:rPr lang="en-US" altLang="ko-KR" dirty="0"/>
              <a:t>1.0 + 2</a:t>
            </a:r>
            <a:r>
              <a:rPr lang="ko-KR" altLang="en-US" dirty="0"/>
              <a:t>는 </a:t>
            </a:r>
            <a:r>
              <a:rPr lang="en-US" altLang="ko-KR" dirty="0"/>
              <a:t>1.0 + 2.0</a:t>
            </a:r>
            <a:r>
              <a:rPr lang="ko-KR" altLang="en-US" dirty="0"/>
              <a:t>으로 계산되어진다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자동 </a:t>
            </a:r>
            <a:r>
              <a:rPr lang="ko-KR" altLang="en-US" dirty="0" err="1"/>
              <a:t>형변환</a:t>
            </a:r>
            <a:r>
              <a:rPr lang="ko-KR" altLang="en-US" dirty="0"/>
              <a:t> 예제를 </a:t>
            </a:r>
            <a:r>
              <a:rPr lang="ko-KR" altLang="en-US" dirty="0" err="1"/>
              <a:t>이클립스에서</a:t>
            </a:r>
            <a:r>
              <a:rPr lang="ko-KR" altLang="en-US" dirty="0"/>
              <a:t> 수행해보자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565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/>
              <a:t>package pk04_1;</a:t>
            </a:r>
          </a:p>
          <a:p>
            <a:endParaRPr lang="en-US" altLang="ko-KR" dirty="0"/>
          </a:p>
          <a:p>
            <a:r>
              <a:rPr lang="en-US" altLang="ko-KR" dirty="0"/>
              <a:t>public class </a:t>
            </a:r>
            <a:r>
              <a:rPr lang="en-US" altLang="ko-KR" dirty="0" err="1"/>
              <a:t>ProTest</a:t>
            </a:r>
            <a:r>
              <a:rPr lang="en-US" altLang="ko-KR" dirty="0"/>
              <a:t> {</a:t>
            </a:r>
          </a:p>
          <a:p>
            <a:endParaRPr lang="en-US" altLang="ko-KR" dirty="0"/>
          </a:p>
          <a:p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r>
              <a:rPr lang="en-US" altLang="ko-KR" dirty="0"/>
              <a:t>		// TODO Auto-generated method stub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en-US" altLang="ko-KR" dirty="0" err="1"/>
              <a:t>aVar</a:t>
            </a:r>
            <a:r>
              <a:rPr lang="en-US" altLang="ko-KR" dirty="0"/>
              <a:t>=10;</a:t>
            </a:r>
          </a:p>
          <a:p>
            <a:r>
              <a:rPr lang="en-US" altLang="ko-KR" dirty="0"/>
              <a:t>		float </a:t>
            </a:r>
            <a:r>
              <a:rPr lang="en-US" altLang="ko-KR" dirty="0" err="1"/>
              <a:t>bVar</a:t>
            </a:r>
            <a:r>
              <a:rPr lang="en-US" altLang="ko-KR" dirty="0"/>
              <a:t>=10.5f;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</a:t>
            </a:r>
            <a:r>
              <a:rPr lang="en-US" altLang="ko-KR" dirty="0" err="1"/>
              <a:t>aVar</a:t>
            </a:r>
            <a:r>
              <a:rPr lang="en-US" altLang="ko-KR" dirty="0"/>
              <a:t> * </a:t>
            </a:r>
            <a:r>
              <a:rPr lang="en-US" altLang="ko-KR" dirty="0" err="1"/>
              <a:t>bVar</a:t>
            </a:r>
            <a:r>
              <a:rPr lang="ko-KR" altLang="en-US" dirty="0"/>
              <a:t>의 </a:t>
            </a:r>
            <a:r>
              <a:rPr lang="ko-KR" altLang="en-US" dirty="0" err="1"/>
              <a:t>연산결과</a:t>
            </a:r>
            <a:r>
              <a:rPr lang="ko-KR" altLang="en-US" dirty="0"/>
              <a:t>  </a:t>
            </a:r>
            <a:r>
              <a:rPr lang="en-US" altLang="ko-KR" dirty="0"/>
              <a:t>: "+ </a:t>
            </a:r>
            <a:r>
              <a:rPr lang="en-US" altLang="ko-KR" dirty="0" err="1"/>
              <a:t>aVar</a:t>
            </a:r>
            <a:r>
              <a:rPr lang="en-US" altLang="ko-KR" dirty="0"/>
              <a:t>*</a:t>
            </a:r>
            <a:r>
              <a:rPr lang="en-US" altLang="ko-KR" dirty="0" err="1"/>
              <a:t>bVar</a:t>
            </a:r>
            <a:r>
              <a:rPr lang="en-US" altLang="ko-KR" dirty="0"/>
              <a:t>);</a:t>
            </a:r>
          </a:p>
          <a:p>
            <a:r>
              <a:rPr lang="en-US" altLang="ko-KR" dirty="0"/>
              <a:t>	}</a:t>
            </a:r>
          </a:p>
          <a:p>
            <a:endParaRPr lang="en-US" altLang="ko-KR" dirty="0"/>
          </a:p>
          <a:p>
            <a:r>
              <a:rPr lang="en-US" altLang="ko-KR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3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917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지역변수와 </a:t>
            </a:r>
            <a:r>
              <a:rPr lang="ko-KR" altLang="en-US" dirty="0" smtClean="0"/>
              <a:t>전역변수</a:t>
            </a:r>
            <a:endParaRPr lang="en-US" altLang="ko-KR" dirty="0" smtClean="0"/>
          </a:p>
          <a:p>
            <a:r>
              <a:rPr lang="en-US" altLang="ko-KR" dirty="0"/>
              <a:t>2. </a:t>
            </a:r>
            <a:r>
              <a:rPr lang="ko-KR" altLang="en-US" dirty="0"/>
              <a:t>자바의 데이터 타입 </a:t>
            </a:r>
            <a:r>
              <a:rPr lang="ko-KR" altLang="en-US" dirty="0" smtClean="0"/>
              <a:t>개요</a:t>
            </a:r>
            <a:endParaRPr lang="en-US" altLang="ko-KR" dirty="0" smtClean="0"/>
          </a:p>
          <a:p>
            <a:r>
              <a:rPr lang="en-US" altLang="ko-KR" dirty="0"/>
              <a:t>3. </a:t>
            </a:r>
            <a:r>
              <a:rPr lang="ko-KR" altLang="en-US" dirty="0"/>
              <a:t>정수 데이터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4. </a:t>
            </a:r>
            <a:r>
              <a:rPr lang="ko-KR" altLang="en-US" dirty="0"/>
              <a:t>실수 데이터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5. </a:t>
            </a:r>
            <a:r>
              <a:rPr lang="ko-KR" altLang="en-US" dirty="0" err="1"/>
              <a:t>자동형변환</a:t>
            </a:r>
            <a:r>
              <a:rPr lang="en-US" altLang="ko-KR" dirty="0"/>
              <a:t>(promotion)</a:t>
            </a:r>
            <a:endParaRPr lang="en-US" altLang="ko-KR" dirty="0" smtClean="0"/>
          </a:p>
          <a:p>
            <a:r>
              <a:rPr lang="en-US" altLang="ko-KR" dirty="0"/>
              <a:t>6. </a:t>
            </a:r>
            <a:r>
              <a:rPr lang="ko-KR" altLang="en-US" dirty="0" err="1"/>
              <a:t>문자데이타</a:t>
            </a:r>
            <a:r>
              <a:rPr lang="ko-KR" altLang="en-US" dirty="0"/>
              <a:t>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7. </a:t>
            </a:r>
            <a:r>
              <a:rPr lang="en-US" altLang="ko-KR" dirty="0" err="1"/>
              <a:t>boolean</a:t>
            </a:r>
            <a:r>
              <a:rPr lang="en-US" altLang="ko-KR" dirty="0"/>
              <a:t>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8. reference </a:t>
            </a:r>
            <a:r>
              <a:rPr lang="ko-KR" altLang="en-US" dirty="0"/>
              <a:t>데이터 타입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04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ko-KR" altLang="en-US" dirty="0" err="1" smtClean="0"/>
              <a:t>문자데이타</a:t>
            </a:r>
            <a:r>
              <a:rPr lang="ko-KR" altLang="en-US" dirty="0" smtClean="0"/>
              <a:t> 타입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자바에서의 문자 데이터 타입은 </a:t>
            </a:r>
            <a:r>
              <a:rPr lang="en-US" altLang="ko-KR" dirty="0"/>
              <a:t>char</a:t>
            </a:r>
            <a:r>
              <a:rPr lang="ko-KR" altLang="en-US" dirty="0"/>
              <a:t>로 선언하며</a:t>
            </a:r>
            <a:r>
              <a:rPr lang="en-US" altLang="ko-KR" dirty="0"/>
              <a:t>, </a:t>
            </a:r>
            <a:r>
              <a:rPr lang="ko-KR" altLang="en-US" dirty="0"/>
              <a:t>문자 </a:t>
            </a:r>
            <a:r>
              <a:rPr lang="en-US" altLang="ko-KR" dirty="0"/>
              <a:t>1</a:t>
            </a:r>
            <a:r>
              <a:rPr lang="ko-KR" altLang="en-US" dirty="0"/>
              <a:t>개를 저장할 수 있는 기억공간이다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만약에 여러 개 문자 즉 </a:t>
            </a:r>
            <a:r>
              <a:rPr lang="en-US" altLang="ko-KR" dirty="0"/>
              <a:t>string</a:t>
            </a:r>
            <a:r>
              <a:rPr lang="ko-KR" altLang="en-US" dirty="0"/>
              <a:t>을 저장하고 싶다면</a:t>
            </a:r>
            <a:r>
              <a:rPr lang="en-US" altLang="ko-KR" dirty="0"/>
              <a:t>, char </a:t>
            </a:r>
            <a:r>
              <a:rPr lang="ko-KR" altLang="en-US" dirty="0"/>
              <a:t>타입의</a:t>
            </a:r>
            <a:r>
              <a:rPr lang="en-US" altLang="ko-KR" dirty="0"/>
              <a:t> </a:t>
            </a:r>
            <a:r>
              <a:rPr lang="ko-KR" altLang="en-US" dirty="0"/>
              <a:t>배열로 선언한다거나</a:t>
            </a:r>
            <a:r>
              <a:rPr lang="en-US" altLang="ko-KR" dirty="0"/>
              <a:t>, String </a:t>
            </a:r>
            <a:r>
              <a:rPr lang="ko-KR" altLang="en-US" dirty="0"/>
              <a:t>클래스를 </a:t>
            </a:r>
            <a:r>
              <a:rPr lang="ko-KR" altLang="en-US" dirty="0" err="1"/>
              <a:t>사용해야한다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자바에서는 문자 데이터 표현을 </a:t>
            </a:r>
            <a:r>
              <a:rPr lang="en-US" altLang="ko-KR" dirty="0" err="1"/>
              <a:t>uni</a:t>
            </a:r>
            <a:r>
              <a:rPr lang="en-US" altLang="ko-KR" dirty="0"/>
              <a:t>-code </a:t>
            </a:r>
            <a:r>
              <a:rPr lang="ko-KR" altLang="en-US" dirty="0"/>
              <a:t>체계를 사용하고</a:t>
            </a:r>
            <a:r>
              <a:rPr lang="en-US" altLang="ko-KR" dirty="0"/>
              <a:t> </a:t>
            </a:r>
            <a:r>
              <a:rPr lang="ko-KR" altLang="en-US" dirty="0"/>
              <a:t>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char </a:t>
            </a:r>
            <a:r>
              <a:rPr lang="ko-KR" altLang="en-US" dirty="0"/>
              <a:t>타입은 </a:t>
            </a:r>
            <a:r>
              <a:rPr lang="en-US" altLang="ko-KR" dirty="0" err="1"/>
              <a:t>int</a:t>
            </a:r>
            <a:r>
              <a:rPr lang="ko-KR" altLang="en-US" dirty="0"/>
              <a:t>타입과 호환가능하며</a:t>
            </a:r>
            <a:r>
              <a:rPr lang="en-US" altLang="ko-KR" dirty="0"/>
              <a:t>, 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ko-KR" altLang="en-US" dirty="0"/>
              <a:t>타입으로 되었을 경우 해당 글자의 해당문자의 </a:t>
            </a:r>
            <a:r>
              <a:rPr lang="en-US" altLang="ko-KR" dirty="0" err="1"/>
              <a:t>uni</a:t>
            </a:r>
            <a:r>
              <a:rPr lang="en-US" altLang="ko-KR" dirty="0"/>
              <a:t>-code</a:t>
            </a:r>
            <a:r>
              <a:rPr lang="ko-KR" altLang="en-US" dirty="0"/>
              <a:t>를 반환한다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문자데이터를 표현할 때는 작은 따옴표 안에 기술한다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23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2000" dirty="0"/>
              <a:t>package pk04_2;</a:t>
            </a:r>
          </a:p>
          <a:p>
            <a:endParaRPr lang="en-US" altLang="ko-KR" sz="2000" dirty="0"/>
          </a:p>
          <a:p>
            <a:r>
              <a:rPr lang="en-US" altLang="ko-KR" sz="2000" dirty="0"/>
              <a:t>public class </a:t>
            </a:r>
            <a:r>
              <a:rPr lang="en-US" altLang="ko-KR" sz="2000" dirty="0" err="1"/>
              <a:t>ChTest</a:t>
            </a:r>
            <a:r>
              <a:rPr lang="en-US" altLang="ko-KR" sz="2000" dirty="0"/>
              <a:t> {</a:t>
            </a:r>
          </a:p>
          <a:p>
            <a:endParaRPr lang="en-US" altLang="ko-KR" sz="2000" dirty="0"/>
          </a:p>
          <a:p>
            <a:r>
              <a:rPr lang="en-US" altLang="ko-KR" sz="2000" dirty="0"/>
              <a:t>	public static void main(String[] </a:t>
            </a:r>
            <a:r>
              <a:rPr lang="en-US" altLang="ko-KR" sz="2000" dirty="0" err="1"/>
              <a:t>args</a:t>
            </a:r>
            <a:r>
              <a:rPr lang="en-US" altLang="ko-KR" sz="2000" dirty="0"/>
              <a:t>) {</a:t>
            </a:r>
          </a:p>
          <a:p>
            <a:r>
              <a:rPr lang="en-US" altLang="ko-KR" sz="2000" dirty="0"/>
              <a:t>		// TODO Auto-generated method stub</a:t>
            </a:r>
          </a:p>
          <a:p>
            <a:r>
              <a:rPr lang="en-US" altLang="ko-KR" sz="2000" dirty="0"/>
              <a:t>		char </a:t>
            </a:r>
            <a:r>
              <a:rPr lang="en-US" altLang="ko-KR" sz="2000" dirty="0" err="1"/>
              <a:t>aVar</a:t>
            </a:r>
            <a:r>
              <a:rPr lang="en-US" altLang="ko-KR" sz="2000" dirty="0"/>
              <a:t>='A';</a:t>
            </a:r>
          </a:p>
          <a:p>
            <a:r>
              <a:rPr lang="en-US" altLang="ko-KR" sz="2000" dirty="0"/>
              <a:t>		</a:t>
            </a:r>
            <a:r>
              <a:rPr lang="en-US" altLang="ko-KR" sz="2000" dirty="0" err="1"/>
              <a:t>System.out.println</a:t>
            </a:r>
            <a:r>
              <a:rPr lang="en-US" altLang="ko-KR" sz="2000" dirty="0"/>
              <a:t>("</a:t>
            </a:r>
            <a:r>
              <a:rPr lang="en-US" altLang="ko-KR" sz="2000" dirty="0" err="1"/>
              <a:t>aVar</a:t>
            </a:r>
            <a:r>
              <a:rPr lang="en-US" altLang="ko-KR" sz="2000" dirty="0"/>
              <a:t>  : "  + </a:t>
            </a:r>
            <a:r>
              <a:rPr lang="en-US" altLang="ko-KR" sz="2000" dirty="0" err="1"/>
              <a:t>aVar</a:t>
            </a:r>
            <a:r>
              <a:rPr lang="en-US" altLang="ko-KR" sz="2000" dirty="0"/>
              <a:t>);</a:t>
            </a:r>
          </a:p>
          <a:p>
            <a:r>
              <a:rPr lang="en-US" altLang="ko-KR" sz="2000" dirty="0"/>
              <a:t>		</a:t>
            </a:r>
            <a:r>
              <a:rPr lang="en-US" altLang="ko-KR" sz="2000" dirty="0" err="1"/>
              <a:t>System.out.println</a:t>
            </a:r>
            <a:r>
              <a:rPr lang="en-US" altLang="ko-KR" sz="2000" dirty="0"/>
              <a:t>("</a:t>
            </a:r>
            <a:r>
              <a:rPr lang="en-US" altLang="ko-KR" sz="2000" dirty="0" err="1"/>
              <a:t>aVar</a:t>
            </a:r>
            <a:r>
              <a:rPr lang="en-US" altLang="ko-KR" sz="2000" dirty="0"/>
              <a:t>  : "  + (</a:t>
            </a:r>
            <a:r>
              <a:rPr lang="en-US" altLang="ko-KR" sz="2000" dirty="0" err="1"/>
              <a:t>int</a:t>
            </a:r>
            <a:r>
              <a:rPr lang="en-US" altLang="ko-KR" sz="2000" dirty="0"/>
              <a:t>)</a:t>
            </a:r>
            <a:r>
              <a:rPr lang="en-US" altLang="ko-KR" sz="2000" dirty="0" err="1"/>
              <a:t>aVar</a:t>
            </a:r>
            <a:r>
              <a:rPr lang="en-US" altLang="ko-KR" sz="2000" dirty="0"/>
              <a:t>);		</a:t>
            </a:r>
          </a:p>
          <a:p>
            <a:endParaRPr lang="en-US" altLang="ko-KR" sz="2000" dirty="0"/>
          </a:p>
          <a:p>
            <a:r>
              <a:rPr lang="en-US" altLang="ko-KR" sz="2000" dirty="0"/>
              <a:t>	}</a:t>
            </a:r>
          </a:p>
          <a:p>
            <a:endParaRPr lang="en-US" altLang="ko-KR" sz="2000" dirty="0"/>
          </a:p>
          <a:p>
            <a:r>
              <a:rPr lang="en-US" altLang="ko-KR" sz="2000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4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13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7. </a:t>
            </a:r>
            <a:r>
              <a:rPr lang="en-US" altLang="ko-KR" dirty="0" err="1" smtClean="0"/>
              <a:t>boolean</a:t>
            </a:r>
            <a:r>
              <a:rPr lang="en-US" altLang="ko-KR" dirty="0" smtClean="0"/>
              <a:t> </a:t>
            </a:r>
            <a:r>
              <a:rPr lang="ko-KR" altLang="en-US" dirty="0" smtClean="0"/>
              <a:t>타입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자바에서는 논리의 참</a:t>
            </a:r>
            <a:r>
              <a:rPr lang="en-US" altLang="ko-KR" smtClean="0"/>
              <a:t>(true), </a:t>
            </a:r>
            <a:r>
              <a:rPr lang="ko-KR" altLang="en-US" smtClean="0"/>
              <a:t>거짓</a:t>
            </a:r>
            <a:r>
              <a:rPr lang="en-US" altLang="ko-KR" smtClean="0"/>
              <a:t>(false)</a:t>
            </a:r>
            <a:r>
              <a:rPr lang="ko-KR" altLang="en-US" smtClean="0"/>
              <a:t>을 나타내는 </a:t>
            </a:r>
            <a:r>
              <a:rPr lang="en-US" altLang="ko-KR" smtClean="0"/>
              <a:t>boolean</a:t>
            </a:r>
            <a:r>
              <a:rPr lang="ko-KR" altLang="en-US" smtClean="0"/>
              <a:t>타입을 데이터 타입으로 정의하고 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boolean</a:t>
            </a:r>
            <a:r>
              <a:rPr lang="ko-KR" altLang="en-US" smtClean="0"/>
              <a:t>타입은 다른 타입으로 형변환을 할 수 없으며</a:t>
            </a:r>
            <a:r>
              <a:rPr lang="en-US" altLang="ko-KR" smtClean="0"/>
              <a:t>, true </a:t>
            </a:r>
            <a:r>
              <a:rPr lang="ko-KR" altLang="en-US" smtClean="0"/>
              <a:t>또는</a:t>
            </a:r>
            <a:r>
              <a:rPr lang="en-US" altLang="ko-KR" smtClean="0"/>
              <a:t> false</a:t>
            </a:r>
            <a:r>
              <a:rPr lang="ko-KR" altLang="en-US" smtClean="0"/>
              <a:t>를 대입하여 저장한다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boolean</a:t>
            </a:r>
            <a:r>
              <a:rPr lang="ko-KR" altLang="en-US" smtClean="0"/>
              <a:t>타입은 관계연산자의 결과값으로 나타날 수 있으며</a:t>
            </a:r>
            <a:r>
              <a:rPr lang="en-US" altLang="ko-KR" smtClean="0"/>
              <a:t>, </a:t>
            </a:r>
            <a:r>
              <a:rPr lang="ko-KR" altLang="en-US" smtClean="0"/>
              <a:t>제어문의 분기를 결정하는 중요요소로 동작한다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5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sz="2000"/>
              <a:t>package pk04_3;</a:t>
            </a:r>
          </a:p>
          <a:p>
            <a:pPr>
              <a:lnSpc>
                <a:spcPct val="150000"/>
              </a:lnSpc>
            </a:pPr>
            <a:endParaRPr lang="en-US" altLang="ko-KR" sz="2000"/>
          </a:p>
          <a:p>
            <a:pPr>
              <a:lnSpc>
                <a:spcPct val="150000"/>
              </a:lnSpc>
            </a:pPr>
            <a:r>
              <a:rPr lang="en-US" altLang="ko-KR" sz="2000"/>
              <a:t>public class BoolTest {</a:t>
            </a:r>
          </a:p>
          <a:p>
            <a:pPr>
              <a:lnSpc>
                <a:spcPct val="150000"/>
              </a:lnSpc>
            </a:pPr>
            <a:endParaRPr lang="en-US" altLang="ko-KR" sz="2000"/>
          </a:p>
          <a:p>
            <a:pPr>
              <a:lnSpc>
                <a:spcPct val="150000"/>
              </a:lnSpc>
            </a:pPr>
            <a:r>
              <a:rPr lang="en-US" altLang="ko-KR" sz="2000"/>
              <a:t>	public static void main(String[] args) {</a:t>
            </a:r>
          </a:p>
          <a:p>
            <a:pPr>
              <a:lnSpc>
                <a:spcPct val="150000"/>
              </a:lnSpc>
            </a:pPr>
            <a:r>
              <a:rPr lang="en-US" altLang="ko-KR" sz="2000"/>
              <a:t>		// TODO Auto-generated method stub</a:t>
            </a:r>
          </a:p>
          <a:p>
            <a:pPr>
              <a:lnSpc>
                <a:spcPct val="150000"/>
              </a:lnSpc>
            </a:pPr>
            <a:r>
              <a:rPr lang="en-US" altLang="ko-KR" sz="2000"/>
              <a:t>		boolean aVar=true;</a:t>
            </a:r>
          </a:p>
          <a:p>
            <a:pPr>
              <a:lnSpc>
                <a:spcPct val="150000"/>
              </a:lnSpc>
            </a:pPr>
            <a:r>
              <a:rPr lang="en-US" altLang="ko-KR" sz="2000"/>
              <a:t>		System.out.println(aVar);</a:t>
            </a:r>
          </a:p>
          <a:p>
            <a:pPr>
              <a:lnSpc>
                <a:spcPct val="150000"/>
              </a:lnSpc>
            </a:pPr>
            <a:r>
              <a:rPr lang="en-US" altLang="ko-KR" sz="2000"/>
              <a:t>	}</a:t>
            </a:r>
          </a:p>
          <a:p>
            <a:pPr>
              <a:lnSpc>
                <a:spcPct val="150000"/>
              </a:lnSpc>
            </a:pPr>
            <a:r>
              <a:rPr lang="en-US" altLang="ko-KR" sz="2000"/>
              <a:t>}</a:t>
            </a:r>
          </a:p>
          <a:p>
            <a:pPr>
              <a:lnSpc>
                <a:spcPct val="150000"/>
              </a:lnSpc>
            </a:pPr>
            <a:endParaRPr lang="en-US" altLang="ko-KR" sz="200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5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80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8. reference </a:t>
            </a:r>
            <a:r>
              <a:rPr lang="ko-KR" altLang="en-US" dirty="0" smtClean="0"/>
              <a:t>데이터 타입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자바의 </a:t>
            </a:r>
            <a:r>
              <a:rPr lang="en-US" altLang="ko-KR"/>
              <a:t>reference </a:t>
            </a:r>
            <a:r>
              <a:rPr lang="ko-KR" altLang="en-US"/>
              <a:t>데이터 타입 객체의 주소를 저장하는 타입이다</a:t>
            </a:r>
            <a:r>
              <a:rPr lang="en-US" altLang="ko-KR"/>
              <a:t>. C</a:t>
            </a:r>
            <a:r>
              <a:rPr lang="ko-KR" altLang="en-US"/>
              <a:t>언어의 포인터 개념이라고 할 수 있다</a:t>
            </a:r>
            <a:r>
              <a:rPr lang="en-US" altLang="ko-KR"/>
              <a:t>.</a:t>
            </a:r>
          </a:p>
          <a:p>
            <a:r>
              <a:rPr lang="ko-KR" altLang="en-US"/>
              <a:t>자바의 </a:t>
            </a:r>
            <a:r>
              <a:rPr lang="en-US" altLang="ko-KR"/>
              <a:t>reference </a:t>
            </a:r>
            <a:r>
              <a:rPr lang="ko-KR" altLang="en-US"/>
              <a:t>데이터타입은 앞에서 설명한 기본 데이터 타입</a:t>
            </a:r>
            <a:r>
              <a:rPr lang="en-US" altLang="ko-KR"/>
              <a:t>(byte,short,int,long,float,double,char, boolean) </a:t>
            </a:r>
            <a:r>
              <a:rPr lang="ko-KR" altLang="en-US"/>
              <a:t>이외의 타입으로 선언된 경우의 타입을 의미한다</a:t>
            </a:r>
            <a:r>
              <a:rPr lang="en-US" altLang="ko-KR"/>
              <a:t>. </a:t>
            </a:r>
            <a:r>
              <a:rPr lang="ko-KR" altLang="en-US"/>
              <a:t>즉</a:t>
            </a:r>
            <a:r>
              <a:rPr lang="en-US" altLang="ko-KR"/>
              <a:t>, reference </a:t>
            </a:r>
            <a:r>
              <a:rPr lang="ko-KR" altLang="en-US"/>
              <a:t>데이터타입은 객체타입을 의미한다</a:t>
            </a:r>
            <a:r>
              <a:rPr lang="en-US" altLang="ko-KR"/>
              <a:t>.</a:t>
            </a:r>
          </a:p>
          <a:p>
            <a:r>
              <a:rPr lang="ko-KR" altLang="en-US"/>
              <a:t>기본 데이터 타입들은 선언하면 메모리 할당이 즉시 일어나지만 객체타입은 키워드 </a:t>
            </a:r>
            <a:r>
              <a:rPr lang="en-US" altLang="ko-KR"/>
              <a:t>new</a:t>
            </a:r>
            <a:r>
              <a:rPr lang="ko-KR" altLang="en-US"/>
              <a:t>를 사용해 메모리 할당을 받을 수 있다</a:t>
            </a:r>
            <a:r>
              <a:rPr lang="en-US" altLang="ko-KR"/>
              <a:t>.</a:t>
            </a:r>
          </a:p>
          <a:p>
            <a:r>
              <a:rPr lang="ko-KR" altLang="en-US"/>
              <a:t>객체의 삭제는 객체가 더 이상 사용되지 않을 때 자바의 </a:t>
            </a:r>
            <a:r>
              <a:rPr lang="en-US" altLang="ko-KR"/>
              <a:t>Garbage Collector</a:t>
            </a:r>
            <a:r>
              <a:rPr lang="ko-KR" altLang="en-US"/>
              <a:t>에 의해 자동적으로 제거된다</a:t>
            </a:r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466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자바의 </a:t>
            </a:r>
            <a:r>
              <a:rPr lang="en-US" altLang="ko-KR" smtClean="0"/>
              <a:t>reference </a:t>
            </a:r>
            <a:r>
              <a:rPr lang="ko-KR" altLang="en-US" smtClean="0"/>
              <a:t>데이터타입으로 문자열변수가 있다</a:t>
            </a:r>
            <a:r>
              <a:rPr lang="en-US" altLang="ko-KR" smtClean="0"/>
              <a:t>.</a:t>
            </a:r>
            <a:r>
              <a:rPr lang="ko-KR" altLang="en-US" smtClean="0"/>
              <a:t>  </a:t>
            </a:r>
            <a:endParaRPr lang="en-US" altLang="ko-KR" smtClean="0"/>
          </a:p>
          <a:p>
            <a:r>
              <a:rPr lang="ko-KR" altLang="en-US" smtClean="0"/>
              <a:t>자바의 문자열은 </a:t>
            </a:r>
            <a:r>
              <a:rPr lang="en-US" altLang="ko-KR" smtClean="0"/>
              <a:t>String </a:t>
            </a:r>
            <a:r>
              <a:rPr lang="ko-KR" altLang="en-US" smtClean="0"/>
              <a:t>클래스를 이용해 저장 가능한데</a:t>
            </a:r>
            <a:r>
              <a:rPr lang="en-US" altLang="ko-KR" smtClean="0"/>
              <a:t>, String </a:t>
            </a:r>
            <a:r>
              <a:rPr lang="ko-KR" altLang="en-US" smtClean="0"/>
              <a:t>클래스를 사용해 변수를 선언하면 </a:t>
            </a:r>
            <a:r>
              <a:rPr lang="en-US" altLang="ko-KR" smtClean="0"/>
              <a:t>String </a:t>
            </a:r>
            <a:r>
              <a:rPr lang="ko-KR" altLang="en-US" smtClean="0"/>
              <a:t>객체가 생성되나 </a:t>
            </a:r>
            <a:r>
              <a:rPr lang="en-US" altLang="ko-KR" smtClean="0"/>
              <a:t>String </a:t>
            </a:r>
            <a:r>
              <a:rPr lang="ko-KR" altLang="en-US" smtClean="0"/>
              <a:t>객체는 </a:t>
            </a:r>
            <a:r>
              <a:rPr lang="en-US" altLang="ko-KR" smtClean="0"/>
              <a:t>new</a:t>
            </a:r>
            <a:r>
              <a:rPr lang="ko-KR" altLang="en-US" smtClean="0"/>
              <a:t>를 이용하지 않고도 메모리 할당을 받을 수 있는 구조로 되어 있다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즉</a:t>
            </a:r>
            <a:r>
              <a:rPr lang="en-US" altLang="ko-KR" smtClean="0"/>
              <a:t>, </a:t>
            </a:r>
            <a:r>
              <a:rPr lang="ko-KR" altLang="en-US" smtClean="0"/>
              <a:t>선언과 사용은 변수처럼하고 처리는 객체처리방식을 따른다고 할 수 있다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43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1333354" cy="49292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sz="2000" dirty="0"/>
              <a:t>package pk04_4;</a:t>
            </a:r>
          </a:p>
          <a:p>
            <a:endParaRPr lang="en-US" altLang="ko-KR" sz="2000" dirty="0"/>
          </a:p>
          <a:p>
            <a:r>
              <a:rPr lang="en-US" altLang="ko-KR" sz="2000" dirty="0"/>
              <a:t>public class </a:t>
            </a:r>
            <a:r>
              <a:rPr lang="en-US" altLang="ko-KR" sz="2000" dirty="0" err="1"/>
              <a:t>StringTest</a:t>
            </a:r>
            <a:r>
              <a:rPr lang="en-US" altLang="ko-KR" sz="2000" dirty="0"/>
              <a:t> {</a:t>
            </a:r>
          </a:p>
          <a:p>
            <a:endParaRPr lang="en-US" altLang="ko-KR" sz="2000" dirty="0"/>
          </a:p>
          <a:p>
            <a:r>
              <a:rPr lang="en-US" altLang="ko-KR" sz="2000" dirty="0"/>
              <a:t>	public static void main(String[] </a:t>
            </a:r>
            <a:r>
              <a:rPr lang="en-US" altLang="ko-KR" sz="2000" dirty="0" err="1"/>
              <a:t>args</a:t>
            </a:r>
            <a:r>
              <a:rPr lang="en-US" altLang="ko-KR" sz="2000" dirty="0"/>
              <a:t>) {</a:t>
            </a:r>
          </a:p>
          <a:p>
            <a:r>
              <a:rPr lang="en-US" altLang="ko-KR" sz="2000" dirty="0"/>
              <a:t>		// TODO Auto-generated method stub</a:t>
            </a:r>
          </a:p>
          <a:p>
            <a:r>
              <a:rPr lang="en-US" altLang="ko-KR" sz="2000" dirty="0"/>
              <a:t>		String str1="Hello Java";</a:t>
            </a:r>
          </a:p>
          <a:p>
            <a:r>
              <a:rPr lang="en-US" altLang="ko-KR" sz="2000" dirty="0"/>
              <a:t>		String str2="Welcome to Java";</a:t>
            </a:r>
          </a:p>
          <a:p>
            <a:r>
              <a:rPr lang="en-US" altLang="ko-KR" sz="2000" dirty="0"/>
              <a:t>		</a:t>
            </a:r>
          </a:p>
          <a:p>
            <a:r>
              <a:rPr lang="en-US" altLang="ko-KR" sz="2000" dirty="0"/>
              <a:t>		</a:t>
            </a:r>
            <a:r>
              <a:rPr lang="en-US" altLang="ko-KR" sz="2000" dirty="0" err="1"/>
              <a:t>System.out.println</a:t>
            </a:r>
            <a:r>
              <a:rPr lang="en-US" altLang="ko-KR" sz="2000" dirty="0"/>
              <a:t>("str1 -&gt; " +str1);</a:t>
            </a:r>
          </a:p>
          <a:p>
            <a:r>
              <a:rPr lang="en-US" altLang="ko-KR" sz="2000" dirty="0"/>
              <a:t>		</a:t>
            </a:r>
            <a:r>
              <a:rPr lang="en-US" altLang="ko-KR" sz="2000" dirty="0" err="1"/>
              <a:t>System.out.println</a:t>
            </a:r>
            <a:r>
              <a:rPr lang="en-US" altLang="ko-KR" sz="2000" dirty="0"/>
              <a:t>("str2 -&gt; " +str2);</a:t>
            </a:r>
          </a:p>
          <a:p>
            <a:r>
              <a:rPr lang="en-US" altLang="ko-KR" sz="2000" dirty="0"/>
              <a:t>	}</a:t>
            </a:r>
          </a:p>
          <a:p>
            <a:endParaRPr lang="en-US" altLang="ko-KR" sz="2000" dirty="0"/>
          </a:p>
          <a:p>
            <a:r>
              <a:rPr lang="en-US" altLang="ko-KR" sz="2000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6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34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절차적 프로그래밍 언어에서 프로그램의 값을 움직이는 주체적 역할을 하는 것으로 ‘변하는 값’을 가지게 되는 기억공간의 </a:t>
            </a:r>
            <a:r>
              <a:rPr lang="ko-KR" altLang="en-US" dirty="0" smtClean="0"/>
              <a:t>이름은 무엇인가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변수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err="1" smtClean="0"/>
              <a:t>데이타타입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키워드</a:t>
            </a:r>
            <a:endParaRPr lang="en-US" altLang="ko-KR" dirty="0" smtClean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/>
              <a:t>내장함</a:t>
            </a:r>
            <a:r>
              <a:rPr lang="ko-KR" altLang="en-US" dirty="0"/>
              <a:t>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64152" y="56612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4, </a:t>
            </a:r>
            <a:r>
              <a:rPr lang="ko-KR" altLang="en-US" dirty="0"/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186393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자료를 컴퓨터적으로 표현하는 방법에 따라서 자료들이 형</a:t>
            </a:r>
            <a:r>
              <a:rPr lang="en-US" altLang="ko-KR" dirty="0"/>
              <a:t>(type)</a:t>
            </a:r>
            <a:r>
              <a:rPr lang="ko-KR" altLang="en-US" dirty="0"/>
              <a:t>을 갖는다는 것이다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이것은 무엇인가</a:t>
            </a:r>
            <a:r>
              <a:rPr lang="en-US" altLang="ko-KR" dirty="0" smtClean="0"/>
              <a:t>?</a:t>
            </a: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변수</a:t>
            </a:r>
            <a:endParaRPr lang="en-US" altLang="ko-KR" dirty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err="1"/>
              <a:t>데이타타입</a:t>
            </a:r>
            <a:endParaRPr lang="en-US" altLang="ko-KR" dirty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키워드</a:t>
            </a:r>
            <a:endParaRPr lang="en-US" altLang="ko-KR" dirty="0"/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/>
              <a:t>내장함수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64152" y="56612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4, </a:t>
            </a:r>
            <a:r>
              <a:rPr lang="ko-KR" altLang="en-US" dirty="0"/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263288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지역변수와 </a:t>
            </a:r>
            <a:r>
              <a:rPr lang="ko-KR" altLang="en-US" dirty="0" smtClean="0"/>
              <a:t>전역변수</a:t>
            </a:r>
            <a:endParaRPr lang="en-US" altLang="ko-KR" dirty="0" smtClean="0"/>
          </a:p>
          <a:p>
            <a:r>
              <a:rPr lang="en-US" altLang="ko-KR" dirty="0"/>
              <a:t>2. </a:t>
            </a:r>
            <a:r>
              <a:rPr lang="ko-KR" altLang="en-US" dirty="0"/>
              <a:t>자바의 데이터 타입 </a:t>
            </a:r>
            <a:r>
              <a:rPr lang="ko-KR" altLang="en-US" dirty="0" smtClean="0"/>
              <a:t>개요</a:t>
            </a:r>
            <a:endParaRPr lang="en-US" altLang="ko-KR" dirty="0" smtClean="0"/>
          </a:p>
          <a:p>
            <a:r>
              <a:rPr lang="en-US" altLang="ko-KR" dirty="0"/>
              <a:t>3. </a:t>
            </a:r>
            <a:r>
              <a:rPr lang="ko-KR" altLang="en-US" dirty="0"/>
              <a:t>정수 데이터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4. </a:t>
            </a:r>
            <a:r>
              <a:rPr lang="ko-KR" altLang="en-US" dirty="0"/>
              <a:t>실수 데이터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5. </a:t>
            </a:r>
            <a:r>
              <a:rPr lang="ko-KR" altLang="en-US" dirty="0" err="1"/>
              <a:t>자동형변환</a:t>
            </a:r>
            <a:r>
              <a:rPr lang="en-US" altLang="ko-KR" dirty="0"/>
              <a:t>(promotion)</a:t>
            </a:r>
            <a:endParaRPr lang="en-US" altLang="ko-KR" dirty="0" smtClean="0"/>
          </a:p>
          <a:p>
            <a:r>
              <a:rPr lang="en-US" altLang="ko-KR" dirty="0"/>
              <a:t>6. </a:t>
            </a:r>
            <a:r>
              <a:rPr lang="ko-KR" altLang="en-US" dirty="0" err="1"/>
              <a:t>문자데이타</a:t>
            </a:r>
            <a:r>
              <a:rPr lang="ko-KR" altLang="en-US" dirty="0"/>
              <a:t>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7. </a:t>
            </a:r>
            <a:r>
              <a:rPr lang="en-US" altLang="ko-KR" dirty="0" err="1"/>
              <a:t>boolean</a:t>
            </a:r>
            <a:r>
              <a:rPr lang="en-US" altLang="ko-KR" dirty="0"/>
              <a:t> </a:t>
            </a:r>
            <a:r>
              <a:rPr lang="ko-KR" altLang="en-US" dirty="0" smtClean="0"/>
              <a:t>타입</a:t>
            </a:r>
            <a:endParaRPr lang="en-US" altLang="ko-KR" dirty="0" smtClean="0"/>
          </a:p>
          <a:p>
            <a:r>
              <a:rPr lang="en-US" altLang="ko-KR" dirty="0"/>
              <a:t>8. reference </a:t>
            </a:r>
            <a:r>
              <a:rPr lang="ko-KR" altLang="en-US" dirty="0"/>
              <a:t>데이터 타입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919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지역변수와 전역변수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dirty="0" smtClean="0"/>
              <a:t>1) </a:t>
            </a:r>
            <a:r>
              <a:rPr lang="ko-KR" altLang="en-US" b="1" dirty="0" smtClean="0"/>
              <a:t>변수</a:t>
            </a:r>
            <a:r>
              <a:rPr lang="en-US" altLang="ko-KR" b="1" dirty="0" smtClean="0"/>
              <a:t>(variable)</a:t>
            </a:r>
          </a:p>
          <a:p>
            <a:r>
              <a:rPr lang="ko-KR" altLang="en-US" dirty="0" smtClean="0"/>
              <a:t>절차적 프로그래밍 언어에서 프로그램의 값을 움직이는 주체적 역할을 하는 것으로 ‘변하는 값’을 가지게 되는 기억공간의 이름이다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프로그램에서는 변수라는 이름으로 불리게 되지만 메모리에 할당된 후로는 메모리주소 몇 번지에서 몇 번지까지의 이름으로 바뀌게 될 것이다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Java</a:t>
            </a:r>
            <a:r>
              <a:rPr lang="ko-KR" altLang="en-US" dirty="0" smtClean="0"/>
              <a:t>는</a:t>
            </a:r>
            <a:r>
              <a:rPr lang="en-US" altLang="ko-KR" dirty="0" smtClean="0"/>
              <a:t> </a:t>
            </a:r>
            <a:r>
              <a:rPr lang="ko-KR" altLang="en-US" dirty="0" smtClean="0"/>
              <a:t>객체지향 프로그램으로서 변수와 함께 객체도 중요한 의미를 가지게 된다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648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smtClean="0"/>
              <a:t>2) </a:t>
            </a:r>
            <a:r>
              <a:rPr lang="ko-KR" altLang="en-US" b="1" smtClean="0"/>
              <a:t>지역변수</a:t>
            </a:r>
            <a:r>
              <a:rPr lang="en-US" altLang="ko-KR" b="1" smtClean="0"/>
              <a:t>(local variable)</a:t>
            </a:r>
          </a:p>
          <a:p>
            <a:r>
              <a:rPr lang="ko-KR" altLang="en-US" smtClean="0"/>
              <a:t>메소드 내에서 선언된 변수를 지역변수라하며</a:t>
            </a:r>
            <a:r>
              <a:rPr lang="en-US" altLang="ko-KR" smtClean="0"/>
              <a:t>, </a:t>
            </a:r>
            <a:r>
              <a:rPr lang="ko-KR" altLang="en-US" smtClean="0"/>
              <a:t>자동변수라는 용어로도 불린다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자바에서는 지역변수는 자동으로 초기화되지 않으므로 반드시 초기화 과정을 거쳐야한다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초기화되지않은 변수를 사용하게 되면 에러가 발생한다는 의미이다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지역변수는 지역내에서만 인식되는 특징을 가지고 있다</a:t>
            </a:r>
            <a:r>
              <a:rPr lang="en-US" altLang="ko-KR" smtClean="0"/>
              <a:t>.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8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smtClean="0"/>
              <a:t>3) </a:t>
            </a:r>
            <a:r>
              <a:rPr lang="ko-KR" altLang="en-US" b="1" smtClean="0"/>
              <a:t>전역변수</a:t>
            </a:r>
            <a:r>
              <a:rPr lang="en-US" altLang="ko-KR" b="1" smtClean="0"/>
              <a:t>(global variable)</a:t>
            </a:r>
          </a:p>
          <a:p>
            <a:r>
              <a:rPr lang="ko-KR" altLang="en-US" sz="3000"/>
              <a:t>어떤 메소드의 밖에서 선언된 변수를 멤버변수라한다</a:t>
            </a:r>
            <a:r>
              <a:rPr lang="en-US" altLang="ko-KR" sz="3000"/>
              <a:t>. </a:t>
            </a:r>
            <a:r>
              <a:rPr lang="ko-KR" altLang="en-US" sz="3000"/>
              <a:t>즉 메소드 입장에서는 전역변수이다</a:t>
            </a:r>
            <a:r>
              <a:rPr lang="en-US" altLang="ko-KR" sz="3000"/>
              <a:t>.</a:t>
            </a:r>
          </a:p>
          <a:p>
            <a:r>
              <a:rPr lang="ko-KR" altLang="en-US" sz="3000"/>
              <a:t>메소드들간에 공유할 값은 전역변수로 선언되어야 한다</a:t>
            </a:r>
            <a:r>
              <a:rPr lang="en-US" altLang="ko-KR" sz="3000"/>
              <a:t>.</a:t>
            </a:r>
          </a:p>
          <a:p>
            <a:r>
              <a:rPr lang="ko-KR" altLang="en-US" sz="3000"/>
              <a:t>멤버 변수는 선언된 데이터타입의 디폴트 값으로 자동 초기화된다</a:t>
            </a:r>
            <a:r>
              <a:rPr lang="en-US" altLang="ko-KR" sz="3000"/>
              <a:t>.</a:t>
            </a:r>
          </a:p>
          <a:p>
            <a:r>
              <a:rPr lang="ko-KR" altLang="en-US" sz="3000"/>
              <a:t>즉</a:t>
            </a:r>
            <a:r>
              <a:rPr lang="en-US" altLang="ko-KR" sz="3000"/>
              <a:t>, </a:t>
            </a:r>
            <a:r>
              <a:rPr lang="ko-KR" altLang="en-US" sz="3000"/>
              <a:t>자동 초기화 되므로 어떤 값을 할당하지 않고도 사용가능하며 에러가 발생하지 않는다는 의미이다</a:t>
            </a:r>
            <a:r>
              <a:rPr lang="en-US" altLang="ko-KR" sz="3000"/>
              <a:t>.</a:t>
            </a:r>
            <a:endParaRPr lang="ko-KR" altLang="en-US" sz="3000"/>
          </a:p>
        </p:txBody>
      </p:sp>
    </p:spTree>
    <p:extLst>
      <p:ext uri="{BB962C8B-B14F-4D97-AF65-F5344CB8AC3E}">
        <p14:creationId xmlns:p14="http://schemas.microsoft.com/office/powerpoint/2010/main" val="36142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자바의 데이터 타입 개요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프로그래밍을 하기 위해서는 데이터를 컴퓨터 내부로 읽어 들여 표현해야 하는데 데이터의 종류에 따라 크게 문자</a:t>
            </a:r>
            <a:r>
              <a:rPr lang="en-US" altLang="ko-KR" dirty="0"/>
              <a:t>, </a:t>
            </a:r>
            <a:r>
              <a:rPr lang="ko-KR" altLang="en-US" dirty="0"/>
              <a:t>숫자 등으로 나뉘게 된다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즉</a:t>
            </a:r>
            <a:r>
              <a:rPr lang="en-US" altLang="ko-KR" dirty="0"/>
              <a:t>, </a:t>
            </a:r>
            <a:r>
              <a:rPr lang="ko-KR" altLang="en-US" dirty="0" err="1"/>
              <a:t>자료형을</a:t>
            </a:r>
            <a:r>
              <a:rPr lang="ko-KR" altLang="en-US" dirty="0"/>
              <a:t> 자료를 컴퓨터적으로 표현하는 방법에 따라서 자료들이 형</a:t>
            </a:r>
            <a:r>
              <a:rPr lang="en-US" altLang="ko-KR" dirty="0"/>
              <a:t>(type)</a:t>
            </a:r>
            <a:r>
              <a:rPr lang="ko-KR" altLang="en-US" dirty="0"/>
              <a:t>을 갖는다는 것이다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자바의 데이터 타입은 크게 </a:t>
            </a:r>
            <a:r>
              <a:rPr lang="en-US" altLang="ko-KR" dirty="0"/>
              <a:t>2</a:t>
            </a:r>
            <a:r>
              <a:rPr lang="ko-KR" altLang="en-US" dirty="0"/>
              <a:t>개로 기본 데이터타입</a:t>
            </a:r>
            <a:r>
              <a:rPr lang="en-US" altLang="ko-KR" dirty="0"/>
              <a:t>(primitive data type)</a:t>
            </a:r>
            <a:r>
              <a:rPr lang="ko-KR" altLang="en-US" dirty="0"/>
              <a:t>과 </a:t>
            </a:r>
            <a:r>
              <a:rPr lang="ko-KR" altLang="en-US" dirty="0" err="1"/>
              <a:t>레퍼런스</a:t>
            </a:r>
            <a:r>
              <a:rPr lang="ko-KR" altLang="en-US" dirty="0"/>
              <a:t> 데이터 타입</a:t>
            </a:r>
            <a:r>
              <a:rPr lang="en-US" altLang="ko-KR" dirty="0"/>
              <a:t>(reference data type)</a:t>
            </a:r>
            <a:r>
              <a:rPr lang="ko-KR" altLang="en-US" dirty="0"/>
              <a:t>으로 나뉜다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기본 데이터타입</a:t>
            </a:r>
            <a:r>
              <a:rPr lang="en-US" altLang="ko-KR" dirty="0"/>
              <a:t>(primitive data type)</a:t>
            </a:r>
            <a:r>
              <a:rPr lang="ko-KR" altLang="en-US" dirty="0"/>
              <a:t>에는 </a:t>
            </a:r>
            <a:r>
              <a:rPr lang="en-US" altLang="ko-KR" dirty="0"/>
              <a:t>byte, short, </a:t>
            </a:r>
            <a:r>
              <a:rPr lang="en-US" altLang="ko-KR" dirty="0" err="1"/>
              <a:t>int</a:t>
            </a:r>
            <a:r>
              <a:rPr lang="en-US" altLang="ko-KR" dirty="0"/>
              <a:t>, long, float, double, char, </a:t>
            </a:r>
            <a:r>
              <a:rPr lang="en-US" altLang="ko-KR" dirty="0" err="1"/>
              <a:t>boolean</a:t>
            </a:r>
            <a:r>
              <a:rPr lang="ko-KR" altLang="en-US" dirty="0"/>
              <a:t>등의 타입이 있다</a:t>
            </a:r>
            <a:r>
              <a:rPr lang="en-US" altLang="ko-KR" dirty="0"/>
              <a:t>. </a:t>
            </a:r>
            <a:r>
              <a:rPr lang="ko-KR" altLang="en-US" dirty="0"/>
              <a:t>기본 데이터 </a:t>
            </a:r>
            <a:r>
              <a:rPr lang="ko-KR" altLang="en-US" dirty="0" err="1"/>
              <a:t>타입이외의</a:t>
            </a:r>
            <a:r>
              <a:rPr lang="ko-KR" altLang="en-US" dirty="0"/>
              <a:t> 타입을 </a:t>
            </a:r>
            <a:r>
              <a:rPr lang="ko-KR" altLang="en-US" dirty="0" err="1"/>
              <a:t>레퍼런스</a:t>
            </a:r>
            <a:r>
              <a:rPr lang="ko-KR" altLang="en-US" dirty="0"/>
              <a:t> 데이터 타입</a:t>
            </a:r>
            <a:r>
              <a:rPr lang="en-US" altLang="ko-KR" dirty="0"/>
              <a:t>(reference data type)</a:t>
            </a:r>
            <a:r>
              <a:rPr lang="ko-KR" altLang="en-US" dirty="0"/>
              <a:t>이라고 한다</a:t>
            </a:r>
            <a:r>
              <a:rPr lang="en-US" altLang="ko-K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460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altLang="ko-KR" dirty="0" smtClean="0"/>
              <a:t>3. </a:t>
            </a:r>
            <a:r>
              <a:rPr lang="ko-KR" altLang="en-US" dirty="0" smtClean="0"/>
              <a:t>정수 데이터 타입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각 데이터 타입은 저장할 수 있는 기억공간의 서로 다른 크기를 제공한다</a:t>
            </a:r>
            <a:r>
              <a:rPr lang="en-US" altLang="ko-KR" smtClean="0"/>
              <a:t>. </a:t>
            </a:r>
            <a:r>
              <a:rPr lang="ko-KR" altLang="en-US" smtClean="0"/>
              <a:t>즉 선언되는 데이터 타입에 따라서 저장되는 변수 값의 범위가 달라진다</a:t>
            </a:r>
            <a:r>
              <a:rPr lang="en-US" altLang="ko-KR" smtClean="0"/>
              <a:t>.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48372" y="3357562"/>
          <a:ext cx="9428586" cy="28575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38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5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6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9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1504"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latin typeface="HY강B" pitchFamily="18" charset="-127"/>
                          <a:ea typeface="HY강B" pitchFamily="18" charset="-127"/>
                        </a:rPr>
                        <a:t>데이터 타입</a:t>
                      </a:r>
                      <a:endParaRPr lang="ko-KR" altLang="en-US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크 기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값의 범위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4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mtClean="0">
                          <a:latin typeface="HY강B" pitchFamily="18" charset="-127"/>
                          <a:ea typeface="HY강B" pitchFamily="18" charset="-127"/>
                        </a:rPr>
                        <a:t>정수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HY강B" pitchFamily="18" charset="-127"/>
                          <a:ea typeface="HY강B" pitchFamily="18" charset="-127"/>
                        </a:rPr>
                        <a:t>Byte</a:t>
                      </a:r>
                      <a:endParaRPr lang="ko-KR" altLang="en-US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1 byte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-128 ~ +127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HY강B" pitchFamily="18" charset="-127"/>
                          <a:ea typeface="HY강B" pitchFamily="18" charset="-127"/>
                        </a:rPr>
                        <a:t>Short</a:t>
                      </a:r>
                      <a:endParaRPr lang="ko-KR" altLang="en-US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2 byte</a:t>
                      </a:r>
                      <a:endParaRPr lang="ko-KR" altLang="en-US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-32,768 ~ +32,767</a:t>
                      </a:r>
                      <a:endParaRPr lang="ko-KR" altLang="en-US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>
                          <a:latin typeface="HY강B" pitchFamily="18" charset="-127"/>
                          <a:ea typeface="HY강B" pitchFamily="18" charset="-127"/>
                        </a:rPr>
                        <a:t>Int</a:t>
                      </a:r>
                      <a:endParaRPr lang="ko-KR" altLang="en-US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4 byte</a:t>
                      </a:r>
                      <a:endParaRPr lang="ko-KR" altLang="en-US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-2</a:t>
                      </a:r>
                      <a:r>
                        <a:rPr lang="en-US" altLang="ko-KR" baseline="30000" smtClean="0">
                          <a:latin typeface="HY강B" pitchFamily="18" charset="-127"/>
                          <a:ea typeface="HY강B" pitchFamily="18" charset="-127"/>
                        </a:rPr>
                        <a:t>32</a:t>
                      </a: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 ~+2</a:t>
                      </a:r>
                      <a:r>
                        <a:rPr lang="en-US" altLang="ko-KR" baseline="30000" smtClean="0">
                          <a:latin typeface="HY강B" pitchFamily="18" charset="-127"/>
                          <a:ea typeface="HY강B" pitchFamily="18" charset="-127"/>
                        </a:rPr>
                        <a:t>32 </a:t>
                      </a: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-1</a:t>
                      </a:r>
                      <a:endParaRPr lang="ko-KR" altLang="en-US" baseline="3000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HY강B" pitchFamily="18" charset="-127"/>
                          <a:ea typeface="HY강B" pitchFamily="18" charset="-127"/>
                        </a:rPr>
                        <a:t>long</a:t>
                      </a:r>
                      <a:endParaRPr lang="ko-KR" altLang="en-US" dirty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8 byte</a:t>
                      </a:r>
                      <a:endParaRPr lang="ko-KR" altLang="en-US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-2</a:t>
                      </a:r>
                      <a:r>
                        <a:rPr lang="en-US" altLang="ko-KR" baseline="30000" smtClean="0">
                          <a:latin typeface="HY강B" pitchFamily="18" charset="-127"/>
                          <a:ea typeface="HY강B" pitchFamily="18" charset="-127"/>
                        </a:rPr>
                        <a:t>64</a:t>
                      </a: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 ~+2</a:t>
                      </a:r>
                      <a:r>
                        <a:rPr lang="en-US" altLang="ko-KR" baseline="30000" smtClean="0">
                          <a:latin typeface="HY강B" pitchFamily="18" charset="-127"/>
                          <a:ea typeface="HY강B" pitchFamily="18" charset="-127"/>
                        </a:rPr>
                        <a:t>64 </a:t>
                      </a:r>
                      <a:r>
                        <a:rPr lang="en-US" altLang="ko-KR" smtClean="0">
                          <a:latin typeface="HY강B" pitchFamily="18" charset="-127"/>
                          <a:ea typeface="HY강B" pitchFamily="18" charset="-127"/>
                        </a:rPr>
                        <a:t>-1</a:t>
                      </a:r>
                      <a:endParaRPr lang="ko-KR" altLang="en-US" baseline="30000" smtClean="0">
                        <a:latin typeface="HY강B" pitchFamily="18" charset="-127"/>
                        <a:ea typeface="HY강B" pitchFamily="18" charset="-127"/>
                      </a:endParaRPr>
                    </a:p>
                  </a:txBody>
                  <a:tcPr marL="121904" marR="121904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07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381704" y="1500174"/>
            <a:ext cx="10666686" cy="464347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/>
              <a:t>package pk03;</a:t>
            </a:r>
          </a:p>
          <a:p>
            <a:r>
              <a:rPr lang="en-US" altLang="ko-KR" dirty="0"/>
              <a:t>public class </a:t>
            </a:r>
            <a:r>
              <a:rPr lang="en-US" altLang="ko-KR" dirty="0" err="1"/>
              <a:t>IntDataTypeTest</a:t>
            </a:r>
            <a:r>
              <a:rPr lang="en-US" altLang="ko-KR" dirty="0"/>
              <a:t> {</a:t>
            </a:r>
          </a:p>
          <a:p>
            <a:endParaRPr lang="en-US" altLang="ko-KR" dirty="0"/>
          </a:p>
          <a:p>
            <a:r>
              <a:rPr lang="en-US" altLang="ko-KR" dirty="0"/>
              <a:t>	public static void main(String[] </a:t>
            </a:r>
            <a:r>
              <a:rPr lang="en-US" altLang="ko-KR" dirty="0" err="1"/>
              <a:t>args</a:t>
            </a:r>
            <a:r>
              <a:rPr lang="en-US" altLang="ko-KR" dirty="0"/>
              <a:t>) {</a:t>
            </a:r>
          </a:p>
          <a:p>
            <a:r>
              <a:rPr lang="en-US" altLang="ko-KR" dirty="0"/>
              <a:t>		// TODO Auto-generated method stub</a:t>
            </a:r>
          </a:p>
          <a:p>
            <a:r>
              <a:rPr lang="en-US" altLang="ko-KR" dirty="0"/>
              <a:t>		byte </a:t>
            </a:r>
            <a:r>
              <a:rPr lang="en-US" altLang="ko-KR" dirty="0" err="1"/>
              <a:t>aVar</a:t>
            </a:r>
            <a:r>
              <a:rPr lang="en-US" altLang="ko-KR" dirty="0"/>
              <a:t> = 100;</a:t>
            </a:r>
          </a:p>
          <a:p>
            <a:r>
              <a:rPr lang="en-US" altLang="ko-KR" dirty="0"/>
              <a:t>		short </a:t>
            </a:r>
            <a:r>
              <a:rPr lang="en-US" altLang="ko-KR" dirty="0" err="1"/>
              <a:t>bVar</a:t>
            </a:r>
            <a:r>
              <a:rPr lang="en-US" altLang="ko-KR" dirty="0"/>
              <a:t> = 30000;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en-US" altLang="ko-KR" dirty="0" err="1"/>
              <a:t>cVar</a:t>
            </a:r>
            <a:r>
              <a:rPr lang="en-US" altLang="ko-KR" dirty="0"/>
              <a:t> = 50000;</a:t>
            </a:r>
          </a:p>
          <a:p>
            <a:r>
              <a:rPr lang="en-US" altLang="ko-KR" dirty="0"/>
              <a:t>		long </a:t>
            </a:r>
            <a:r>
              <a:rPr lang="en-US" altLang="ko-KR" dirty="0" err="1"/>
              <a:t>dVar</a:t>
            </a:r>
            <a:r>
              <a:rPr lang="en-US" altLang="ko-KR" dirty="0"/>
              <a:t> = 1000000;</a:t>
            </a:r>
          </a:p>
          <a:p>
            <a:r>
              <a:rPr lang="en-US" altLang="ko-KR" dirty="0"/>
              <a:t>		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("byte </a:t>
            </a:r>
            <a:r>
              <a:rPr lang="ko-KR" altLang="en-US" dirty="0"/>
              <a:t>타입 </a:t>
            </a:r>
            <a:r>
              <a:rPr lang="en-US" altLang="ko-KR" dirty="0"/>
              <a:t>: "+ </a:t>
            </a:r>
            <a:r>
              <a:rPr lang="en-US" altLang="ko-KR" dirty="0" err="1"/>
              <a:t>aVar</a:t>
            </a:r>
            <a:r>
              <a:rPr lang="en-US" altLang="ko-KR" dirty="0"/>
              <a:t>);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("short </a:t>
            </a:r>
            <a:r>
              <a:rPr lang="ko-KR" altLang="en-US" dirty="0"/>
              <a:t>타입 </a:t>
            </a:r>
            <a:r>
              <a:rPr lang="en-US" altLang="ko-KR" dirty="0"/>
              <a:t>: "+ </a:t>
            </a:r>
            <a:r>
              <a:rPr lang="en-US" altLang="ko-KR" dirty="0" err="1"/>
              <a:t>bVar</a:t>
            </a:r>
            <a:r>
              <a:rPr lang="en-US" altLang="ko-KR" dirty="0"/>
              <a:t>);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ko-KR" altLang="en-US" dirty="0"/>
              <a:t>타입 </a:t>
            </a:r>
            <a:r>
              <a:rPr lang="en-US" altLang="ko-KR" dirty="0"/>
              <a:t>: "+ </a:t>
            </a:r>
            <a:r>
              <a:rPr lang="en-US" altLang="ko-KR" dirty="0" err="1"/>
              <a:t>cVar</a:t>
            </a:r>
            <a:r>
              <a:rPr lang="en-US" altLang="ko-KR" dirty="0"/>
              <a:t>);</a:t>
            </a:r>
          </a:p>
          <a:p>
            <a:r>
              <a:rPr lang="en-US" altLang="ko-KR" dirty="0"/>
              <a:t>		</a:t>
            </a:r>
            <a:r>
              <a:rPr lang="en-US" altLang="ko-KR" dirty="0" err="1"/>
              <a:t>System.out.println</a:t>
            </a:r>
            <a:r>
              <a:rPr lang="en-US" altLang="ko-KR" dirty="0"/>
              <a:t>("long </a:t>
            </a:r>
            <a:r>
              <a:rPr lang="ko-KR" altLang="en-US" dirty="0"/>
              <a:t>타입 </a:t>
            </a:r>
            <a:r>
              <a:rPr lang="en-US" altLang="ko-KR" dirty="0"/>
              <a:t>: "+ </a:t>
            </a:r>
            <a:r>
              <a:rPr lang="en-US" altLang="ko-KR" dirty="0" err="1"/>
              <a:t>dVar</a:t>
            </a:r>
            <a:r>
              <a:rPr lang="en-US" altLang="ko-KR" dirty="0"/>
              <a:t>);</a:t>
            </a:r>
          </a:p>
          <a:p>
            <a:r>
              <a:rPr lang="en-US" altLang="ko-KR" dirty="0"/>
              <a:t>	}</a:t>
            </a:r>
          </a:p>
          <a:p>
            <a:r>
              <a:rPr lang="en-US" altLang="ko-KR" dirty="0"/>
              <a:t>}</a:t>
            </a: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381704" y="714356"/>
            <a:ext cx="2190480" cy="50006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예제 </a:t>
            </a:r>
            <a:r>
              <a:rPr lang="en-US" altLang="ko-KR" dirty="0">
                <a:solidFill>
                  <a:schemeClr val="tx1"/>
                </a:solidFill>
                <a:latin typeface="HY강B" pitchFamily="18" charset="-127"/>
                <a:ea typeface="HY강B" pitchFamily="18" charset="-127"/>
              </a:rPr>
              <a:t>1</a:t>
            </a:r>
            <a:endParaRPr lang="ko-KR" altLang="en-US" dirty="0">
              <a:solidFill>
                <a:schemeClr val="tx1"/>
              </a:solidFill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51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420" y="1928802"/>
            <a:ext cx="10190424" cy="40005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 bwMode="auto">
          <a:xfrm>
            <a:off x="1905518" y="714356"/>
            <a:ext cx="8190491" cy="714380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ko-KR">
                <a:latin typeface="HY강B" pitchFamily="18" charset="-127"/>
                <a:ea typeface="HY강B" pitchFamily="18" charset="-127"/>
              </a:rPr>
              <a:t>[ExJava2]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프로젝트 내에 자바클래스를 작성하기위해 마우스 오른쪽버튼을 누르고 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[New]-[Class]</a:t>
            </a:r>
            <a:r>
              <a:rPr lang="ko-KR" altLang="en-US">
                <a:latin typeface="HY강B" pitchFamily="18" charset="-127"/>
                <a:ea typeface="HY강B" pitchFamily="18" charset="-127"/>
              </a:rPr>
              <a:t>를 누른다</a:t>
            </a:r>
            <a:r>
              <a:rPr lang="en-US" altLang="ko-KR">
                <a:latin typeface="HY강B" pitchFamily="18" charset="-127"/>
                <a:ea typeface="HY강B" pitchFamily="18" charset="-127"/>
              </a:rPr>
              <a:t>.</a:t>
            </a:r>
            <a:endParaRPr lang="ko-KR" altLang="en-US">
              <a:latin typeface="HY강B" pitchFamily="18" charset="-127"/>
              <a:ea typeface="HY강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386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10320</TotalTime>
  <Words>1144</Words>
  <Application>Microsoft Office PowerPoint</Application>
  <PresentationFormat>와이드스크린</PresentationFormat>
  <Paragraphs>218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HY강B</vt:lpstr>
      <vt:lpstr>KoPub돋움체 Bold</vt:lpstr>
      <vt:lpstr>나눔스퀘어라운드 Bold</vt:lpstr>
      <vt:lpstr>맑은 고딕</vt:lpstr>
      <vt:lpstr>Arial</vt:lpstr>
      <vt:lpstr>Corbel</vt:lpstr>
      <vt:lpstr>기본</vt:lpstr>
      <vt:lpstr>PowerPoint 프레젠테이션</vt:lpstr>
      <vt:lpstr>Index</vt:lpstr>
      <vt:lpstr>1. 지역변수와 전역변수</vt:lpstr>
      <vt:lpstr>PowerPoint 프레젠테이션</vt:lpstr>
      <vt:lpstr>PowerPoint 프레젠테이션</vt:lpstr>
      <vt:lpstr>2. 자바의 데이터 타입 개요</vt:lpstr>
      <vt:lpstr>3. 정수 데이터 타입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4. 실수 데이터 타입</vt:lpstr>
      <vt:lpstr>&lt;참고&gt; floating point 방식</vt:lpstr>
      <vt:lpstr>PowerPoint 프레젠테이션</vt:lpstr>
      <vt:lpstr>PowerPoint 프레젠테이션</vt:lpstr>
      <vt:lpstr>5. 자동형변환(promotion)</vt:lpstr>
      <vt:lpstr>PowerPoint 프레젠테이션</vt:lpstr>
      <vt:lpstr>6. 문자데이타 타입</vt:lpstr>
      <vt:lpstr>PowerPoint 프레젠테이션</vt:lpstr>
      <vt:lpstr>7. boolean 타입</vt:lpstr>
      <vt:lpstr>PowerPoint 프레젠테이션</vt:lpstr>
      <vt:lpstr>8. reference 데이터 타입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78</cp:revision>
  <cp:lastPrinted>2023-07-23T11:59:48Z</cp:lastPrinted>
  <dcterms:created xsi:type="dcterms:W3CDTF">2019-04-16T14:11:50Z</dcterms:created>
  <dcterms:modified xsi:type="dcterms:W3CDTF">2023-07-23T13:10:41Z</dcterms:modified>
</cp:coreProperties>
</file>