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30"/>
  </p:notesMasterIdLst>
  <p:handoutMasterIdLst>
    <p:handoutMasterId r:id="rId31"/>
  </p:handoutMasterIdLst>
  <p:sldIdLst>
    <p:sldId id="28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289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13. 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객체지향프로그래밍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(Java5)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 smtClean="0"/>
              <a:t>일반적으로 클래스를 선언할 때는 접근 지정자를 </a:t>
            </a:r>
            <a:r>
              <a:rPr lang="en-US" altLang="ko-KR" dirty="0" smtClean="0"/>
              <a:t>public</a:t>
            </a:r>
            <a:r>
              <a:rPr lang="ko-KR" altLang="en-US" dirty="0" smtClean="0"/>
              <a:t>로 선언해서 어디에서든지 객체를 생성할 수 있게 하고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메소드도</a:t>
            </a:r>
            <a:r>
              <a:rPr lang="ko-KR" altLang="en-US" dirty="0" smtClean="0"/>
              <a:t> 일반적으로는 </a:t>
            </a:r>
            <a:r>
              <a:rPr lang="en-US" altLang="ko-KR" dirty="0" smtClean="0"/>
              <a:t>public</a:t>
            </a:r>
            <a:r>
              <a:rPr lang="ko-KR" altLang="en-US" dirty="0" smtClean="0"/>
              <a:t>로 선언하며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중요한 멤버필드를 </a:t>
            </a:r>
            <a:r>
              <a:rPr lang="en-US" altLang="ko-KR" dirty="0" smtClean="0"/>
              <a:t>private</a:t>
            </a:r>
            <a:r>
              <a:rPr lang="ko-KR" altLang="en-US" dirty="0" smtClean="0"/>
              <a:t>로 선언하면 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689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240112" y="1268760"/>
            <a:ext cx="11474946" cy="516063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200" b="1" dirty="0"/>
              <a:t>package pk15;</a:t>
            </a:r>
          </a:p>
          <a:p>
            <a:r>
              <a:rPr lang="en-US" altLang="ko-KR" sz="1200" b="1" dirty="0"/>
              <a:t>class </a:t>
            </a:r>
            <a:r>
              <a:rPr lang="en-US" altLang="ko-KR" sz="1200" b="1" dirty="0" err="1"/>
              <a:t>AccessEx</a:t>
            </a:r>
            <a:r>
              <a:rPr lang="en-US" altLang="ko-KR" sz="1200" b="1" dirty="0"/>
              <a:t> {</a:t>
            </a:r>
          </a:p>
          <a:p>
            <a:r>
              <a:rPr lang="en-US" altLang="ko-KR" sz="1200" b="1" dirty="0"/>
              <a:t>	private 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</a:t>
            </a:r>
            <a:r>
              <a:rPr lang="en-US" altLang="ko-KR" sz="1200" b="1" dirty="0" err="1"/>
              <a:t>aa</a:t>
            </a:r>
            <a:r>
              <a:rPr lang="en-US" altLang="ko-KR" sz="1200" b="1" dirty="0"/>
              <a:t>;</a:t>
            </a:r>
          </a:p>
          <a:p>
            <a:r>
              <a:rPr lang="en-US" altLang="ko-KR" sz="1200" b="1" dirty="0"/>
              <a:t>	public  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bb;</a:t>
            </a:r>
          </a:p>
          <a:p>
            <a:r>
              <a:rPr lang="en-US" altLang="ko-KR" sz="1200" b="1" dirty="0"/>
              <a:t>	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cc;</a:t>
            </a:r>
          </a:p>
          <a:p>
            <a:r>
              <a:rPr lang="en-US" altLang="ko-KR" sz="1200" b="1" dirty="0"/>
              <a:t>	</a:t>
            </a:r>
          </a:p>
          <a:p>
            <a:r>
              <a:rPr lang="en-US" altLang="ko-KR" sz="1200" b="1" dirty="0"/>
              <a:t>	public void </a:t>
            </a:r>
            <a:r>
              <a:rPr lang="en-US" altLang="ko-KR" sz="1200" b="1" dirty="0" err="1"/>
              <a:t>SetA</a:t>
            </a:r>
            <a:r>
              <a:rPr lang="en-US" altLang="ko-KR" sz="1200" b="1" dirty="0"/>
              <a:t>(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a){ </a:t>
            </a:r>
            <a:r>
              <a:rPr lang="en-US" altLang="ko-KR" sz="1200" b="1" dirty="0" err="1"/>
              <a:t>aa</a:t>
            </a:r>
            <a:r>
              <a:rPr lang="en-US" altLang="ko-KR" sz="1200" b="1" dirty="0"/>
              <a:t>=a; }</a:t>
            </a:r>
          </a:p>
          <a:p>
            <a:r>
              <a:rPr lang="en-US" altLang="ko-KR" sz="1200" b="1" dirty="0"/>
              <a:t>	public void </a:t>
            </a:r>
            <a:r>
              <a:rPr lang="en-US" altLang="ko-KR" sz="1200" b="1" dirty="0" err="1"/>
              <a:t>SetB</a:t>
            </a:r>
            <a:r>
              <a:rPr lang="en-US" altLang="ko-KR" sz="1200" b="1" dirty="0"/>
              <a:t>(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b){ bb=b; }</a:t>
            </a:r>
          </a:p>
          <a:p>
            <a:r>
              <a:rPr lang="en-US" altLang="ko-KR" sz="1200" b="1" dirty="0"/>
              <a:t>	public void </a:t>
            </a:r>
            <a:r>
              <a:rPr lang="en-US" altLang="ko-KR" sz="1200" b="1" dirty="0" err="1"/>
              <a:t>SetC</a:t>
            </a:r>
            <a:r>
              <a:rPr lang="en-US" altLang="ko-KR" sz="1200" b="1" dirty="0"/>
              <a:t>(</a:t>
            </a:r>
            <a:r>
              <a:rPr lang="en-US" altLang="ko-KR" sz="1200" b="1" dirty="0" err="1"/>
              <a:t>int</a:t>
            </a:r>
            <a:r>
              <a:rPr lang="en-US" altLang="ko-KR" sz="1200" b="1" dirty="0"/>
              <a:t> c){ cc=c; }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	public void </a:t>
            </a:r>
            <a:r>
              <a:rPr lang="en-US" altLang="ko-KR" sz="1200" b="1" dirty="0" err="1"/>
              <a:t>Disp</a:t>
            </a:r>
            <a:r>
              <a:rPr lang="en-US" altLang="ko-KR" sz="1200" b="1" dirty="0"/>
              <a:t>(){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System.out.println</a:t>
            </a:r>
            <a:r>
              <a:rPr lang="en-US" altLang="ko-KR" sz="1200" b="1" dirty="0"/>
              <a:t>("</a:t>
            </a:r>
            <a:r>
              <a:rPr lang="en-US" altLang="ko-KR" sz="1200" b="1" dirty="0" err="1"/>
              <a:t>aa</a:t>
            </a:r>
            <a:r>
              <a:rPr lang="ko-KR" altLang="en-US" sz="1200" b="1" dirty="0"/>
              <a:t>값</a:t>
            </a:r>
            <a:r>
              <a:rPr lang="en-US" altLang="ko-KR" sz="1200" b="1" dirty="0"/>
              <a:t>: "+ </a:t>
            </a:r>
            <a:r>
              <a:rPr lang="en-US" altLang="ko-KR" sz="1200" b="1" dirty="0" err="1"/>
              <a:t>aa</a:t>
            </a:r>
            <a:r>
              <a:rPr lang="en-US" altLang="ko-KR" sz="1200" b="1" dirty="0"/>
              <a:t>+"\</a:t>
            </a:r>
            <a:r>
              <a:rPr lang="en-US" altLang="ko-KR" sz="1200" b="1" dirty="0" err="1"/>
              <a:t>nbb</a:t>
            </a:r>
            <a:r>
              <a:rPr lang="ko-KR" altLang="en-US" sz="1200" b="1" dirty="0"/>
              <a:t>값</a:t>
            </a:r>
            <a:r>
              <a:rPr lang="en-US" altLang="ko-KR" sz="1200" b="1" dirty="0"/>
              <a:t>: "+bb+ "\</a:t>
            </a:r>
            <a:r>
              <a:rPr lang="en-US" altLang="ko-KR" sz="1200" b="1" dirty="0" err="1"/>
              <a:t>ncc</a:t>
            </a:r>
            <a:r>
              <a:rPr lang="ko-KR" altLang="en-US" sz="1200" b="1" dirty="0"/>
              <a:t>값</a:t>
            </a:r>
            <a:r>
              <a:rPr lang="en-US" altLang="ko-KR" sz="1200" b="1" dirty="0"/>
              <a:t>: "+cc);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}//of class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public class </a:t>
            </a:r>
            <a:r>
              <a:rPr lang="en-US" altLang="ko-KR" sz="1200" b="1" dirty="0" err="1"/>
              <a:t>AccessModifier</a:t>
            </a:r>
            <a:r>
              <a:rPr lang="en-US" altLang="ko-KR" sz="1200" b="1" dirty="0"/>
              <a:t> {</a:t>
            </a:r>
          </a:p>
          <a:p>
            <a:r>
              <a:rPr lang="en-US" altLang="ko-KR" sz="1200" b="1" dirty="0"/>
              <a:t>	public static void main(String[] </a:t>
            </a:r>
            <a:r>
              <a:rPr lang="en-US" altLang="ko-KR" sz="1200" b="1" dirty="0" err="1"/>
              <a:t>args</a:t>
            </a:r>
            <a:r>
              <a:rPr lang="en-US" altLang="ko-KR" sz="1200" b="1" dirty="0"/>
              <a:t>) {</a:t>
            </a:r>
          </a:p>
          <a:p>
            <a:r>
              <a:rPr lang="en-US" altLang="ko-KR" sz="1200" b="1" dirty="0"/>
              <a:t>		// TODO Auto-generated method stub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AccessEx</a:t>
            </a:r>
            <a:r>
              <a:rPr lang="en-US" altLang="ko-KR" sz="1200" b="1" dirty="0"/>
              <a:t> </a:t>
            </a:r>
            <a:r>
              <a:rPr lang="en-US" altLang="ko-KR" sz="1200" b="1" dirty="0" err="1"/>
              <a:t>obj</a:t>
            </a:r>
            <a:r>
              <a:rPr lang="en-US" altLang="ko-KR" sz="1200" b="1" dirty="0"/>
              <a:t>= new </a:t>
            </a:r>
            <a:r>
              <a:rPr lang="en-US" altLang="ko-KR" sz="1200" b="1" dirty="0" err="1"/>
              <a:t>AccessEx</a:t>
            </a:r>
            <a:r>
              <a:rPr lang="en-US" altLang="ko-KR" sz="1200" b="1" dirty="0"/>
              <a:t>();</a:t>
            </a:r>
          </a:p>
          <a:p>
            <a:r>
              <a:rPr lang="en-US" altLang="ko-KR" sz="1200" b="1" dirty="0"/>
              <a:t>		//</a:t>
            </a:r>
            <a:r>
              <a:rPr lang="en-US" altLang="ko-KR" sz="1200" b="1" dirty="0" err="1"/>
              <a:t>obj.aa</a:t>
            </a:r>
            <a:r>
              <a:rPr lang="en-US" altLang="ko-KR" sz="1200" b="1" dirty="0"/>
              <a:t>=10;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obj.SetA</a:t>
            </a:r>
            <a:r>
              <a:rPr lang="en-US" altLang="ko-KR" sz="1200" b="1" dirty="0"/>
              <a:t>(10);</a:t>
            </a:r>
          </a:p>
          <a:p>
            <a:r>
              <a:rPr lang="en-US" altLang="ko-KR" sz="1200" b="1" dirty="0"/>
              <a:t>		obj.bb=20;				</a:t>
            </a:r>
          </a:p>
          <a:p>
            <a:r>
              <a:rPr lang="en-US" altLang="ko-KR" sz="1200" b="1" dirty="0"/>
              <a:t>	</a:t>
            </a:r>
            <a:r>
              <a:rPr lang="en-US" altLang="ko-KR" sz="1200" b="1"/>
              <a:t>	//obj.cc=50</a:t>
            </a:r>
            <a:r>
              <a:rPr lang="en-US" altLang="ko-KR" sz="1200" b="1" dirty="0"/>
              <a:t>;	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obj.SetC</a:t>
            </a:r>
            <a:r>
              <a:rPr lang="en-US" altLang="ko-KR" sz="1200" b="1" dirty="0"/>
              <a:t>(30);</a:t>
            </a:r>
          </a:p>
          <a:p>
            <a:r>
              <a:rPr lang="en-US" altLang="ko-KR" sz="1200" b="1" dirty="0"/>
              <a:t>		</a:t>
            </a:r>
            <a:r>
              <a:rPr lang="en-US" altLang="ko-KR" sz="1200" b="1" dirty="0" err="1"/>
              <a:t>obj.Disp</a:t>
            </a:r>
            <a:r>
              <a:rPr lang="en-US" altLang="ko-KR" sz="1200" b="1" dirty="0"/>
              <a:t>();</a:t>
            </a:r>
          </a:p>
          <a:p>
            <a:r>
              <a:rPr lang="en-US" altLang="ko-KR" sz="1200" b="1" dirty="0"/>
              <a:t>	}</a:t>
            </a:r>
          </a:p>
          <a:p>
            <a:r>
              <a:rPr lang="en-US" altLang="ko-KR" sz="1200" b="1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966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105" y="332658"/>
            <a:ext cx="7868610" cy="633533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600">
                <a:latin typeface="HY강B" pitchFamily="18" charset="-127"/>
                <a:ea typeface="HY강B" pitchFamily="18" charset="-127"/>
              </a:rPr>
              <a:t>source code</a:t>
            </a:r>
            <a:r>
              <a:rPr lang="ko-KR" altLang="en-US" sz="1600">
                <a:latin typeface="HY강B" pitchFamily="18" charset="-127"/>
                <a:ea typeface="HY강B" pitchFamily="18" charset="-127"/>
              </a:rPr>
              <a:t>가 달라지면 결과는 아래와 같다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816102" y="5661248"/>
            <a:ext cx="1142859" cy="72008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1968080" y="4221088"/>
            <a:ext cx="1823965" cy="36004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91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4. </a:t>
            </a:r>
            <a:r>
              <a:rPr lang="ko-KR" altLang="en-US" dirty="0" err="1" smtClean="0"/>
              <a:t>생성자</a:t>
            </a:r>
            <a:r>
              <a:rPr lang="en-US" altLang="ko-KR" dirty="0" smtClean="0"/>
              <a:t>(constructor)</a:t>
            </a:r>
            <a:r>
              <a:rPr lang="ko-KR" altLang="en-US" dirty="0" err="1" smtClean="0"/>
              <a:t>메소드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>
                <a:solidFill>
                  <a:srgbClr val="FF0000"/>
                </a:solidFill>
              </a:rPr>
              <a:t>클래스와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이름이 같은 </a:t>
            </a:r>
            <a:r>
              <a:rPr lang="ko-KR" altLang="en-US" dirty="0" err="1">
                <a:solidFill>
                  <a:srgbClr val="FF0000"/>
                </a:solidFill>
              </a:rPr>
              <a:t>메소드</a:t>
            </a:r>
            <a:r>
              <a:rPr lang="ko-KR" altLang="en-US" dirty="0" err="1"/>
              <a:t>를</a:t>
            </a:r>
            <a:r>
              <a:rPr lang="ko-KR" altLang="en-US" dirty="0"/>
              <a:t> </a:t>
            </a:r>
            <a:r>
              <a:rPr lang="ko-KR" altLang="en-US" dirty="0" err="1"/>
              <a:t>생성자메소드</a:t>
            </a:r>
            <a:r>
              <a:rPr lang="ko-KR" altLang="en-US" dirty="0"/>
              <a:t> 또는 생성자라고 한다</a:t>
            </a:r>
            <a:r>
              <a:rPr lang="en-US" altLang="ko-KR" dirty="0"/>
              <a:t>.</a:t>
            </a:r>
            <a:r>
              <a:rPr lang="ko-KR" altLang="en-US" dirty="0" err="1"/>
              <a:t>생성자메소드는</a:t>
            </a:r>
            <a:r>
              <a:rPr lang="en-US" altLang="ko-KR" dirty="0"/>
              <a:t> </a:t>
            </a:r>
            <a:r>
              <a:rPr lang="ko-KR" altLang="en-US" dirty="0"/>
              <a:t>객체 생성시 반드시 </a:t>
            </a:r>
            <a:r>
              <a:rPr lang="ko-KR" altLang="en-US" dirty="0" err="1"/>
              <a:t>필요로하는</a:t>
            </a:r>
            <a:r>
              <a:rPr lang="ko-KR" altLang="en-US" dirty="0"/>
              <a:t> </a:t>
            </a:r>
            <a:r>
              <a:rPr lang="ko-KR" altLang="en-US" dirty="0" err="1"/>
              <a:t>메소드이다</a:t>
            </a:r>
            <a:r>
              <a:rPr lang="en-US" altLang="ko-KR" dirty="0"/>
              <a:t>. </a:t>
            </a:r>
          </a:p>
          <a:p>
            <a:r>
              <a:rPr lang="ko-KR" altLang="en-US" dirty="0" err="1"/>
              <a:t>생성자메소드는</a:t>
            </a:r>
            <a:r>
              <a:rPr lang="ko-KR" altLang="en-US" dirty="0"/>
              <a:t> </a:t>
            </a:r>
            <a:r>
              <a:rPr lang="ko-KR" altLang="en-US" dirty="0" err="1"/>
              <a:t>리턴타입은</a:t>
            </a:r>
            <a:r>
              <a:rPr lang="ko-KR" altLang="en-US" dirty="0"/>
              <a:t> 기술하지 않고</a:t>
            </a:r>
            <a:r>
              <a:rPr lang="en-US" altLang="ko-KR" dirty="0"/>
              <a:t>, </a:t>
            </a:r>
            <a:r>
              <a:rPr lang="ko-KR" altLang="en-US" dirty="0" err="1"/>
              <a:t>접근지정자는</a:t>
            </a:r>
            <a:r>
              <a:rPr lang="ko-KR" altLang="en-US" dirty="0"/>
              <a:t> </a:t>
            </a:r>
            <a:r>
              <a:rPr lang="en-US" altLang="ko-KR" dirty="0"/>
              <a:t>public</a:t>
            </a:r>
            <a:r>
              <a:rPr lang="ko-KR" altLang="en-US" dirty="0"/>
              <a:t>을 권장한다</a:t>
            </a:r>
            <a:r>
              <a:rPr lang="en-US" altLang="ko-KR" dirty="0"/>
              <a:t>.(</a:t>
            </a:r>
            <a:r>
              <a:rPr lang="ko-KR" altLang="en-US" dirty="0" err="1"/>
              <a:t>어느곳에서라도</a:t>
            </a:r>
            <a:r>
              <a:rPr lang="ko-KR" altLang="en-US" dirty="0"/>
              <a:t> 객체를 생성할 수 있게 하기 위함이다</a:t>
            </a:r>
            <a:r>
              <a:rPr lang="en-US" altLang="ko-KR" dirty="0"/>
              <a:t>.)</a:t>
            </a:r>
          </a:p>
          <a:p>
            <a:r>
              <a:rPr lang="ko-KR" altLang="en-US" dirty="0" err="1"/>
              <a:t>리턴타입을</a:t>
            </a:r>
            <a:r>
              <a:rPr lang="ko-KR" altLang="en-US" dirty="0"/>
              <a:t> 기술하지는 않지만 묵시적으로 </a:t>
            </a:r>
            <a:r>
              <a:rPr lang="en-US" altLang="ko-KR" dirty="0"/>
              <a:t>void</a:t>
            </a:r>
            <a:r>
              <a:rPr lang="ko-KR" altLang="en-US" dirty="0"/>
              <a:t>인 것처럼 취급한다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생성자메소드는</a:t>
            </a:r>
            <a:r>
              <a:rPr lang="ko-KR" altLang="en-US" dirty="0"/>
              <a:t> </a:t>
            </a:r>
            <a:r>
              <a:rPr lang="ko-KR" altLang="en-US" dirty="0">
                <a:solidFill>
                  <a:srgbClr val="FF0000"/>
                </a:solidFill>
              </a:rPr>
              <a:t>객체가 생성될 때마다 자동적으로 호출되며</a:t>
            </a:r>
            <a:r>
              <a:rPr lang="en-US" altLang="ko-KR" dirty="0"/>
              <a:t>, </a:t>
            </a:r>
            <a:r>
              <a:rPr lang="ko-KR" altLang="en-US" dirty="0">
                <a:solidFill>
                  <a:srgbClr val="FF00FF"/>
                </a:solidFill>
              </a:rPr>
              <a:t>하나의 클래스에 여러 개의 생성자가 올 수 있다</a:t>
            </a:r>
            <a:r>
              <a:rPr lang="en-US" altLang="ko-KR" dirty="0">
                <a:solidFill>
                  <a:srgbClr val="FF00FF"/>
                </a:solidFill>
              </a:rPr>
              <a:t>.</a:t>
            </a:r>
          </a:p>
          <a:p>
            <a:r>
              <a:rPr lang="ko-KR" altLang="en-US" dirty="0"/>
              <a:t>생성자의 역할은 주로 멤버필드를 초기화시키는 작업을 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5585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/>
              <a:t>package pk16;</a:t>
            </a:r>
          </a:p>
          <a:p>
            <a:endParaRPr lang="en-US" altLang="ko-KR" sz="1600" b="1"/>
          </a:p>
          <a:p>
            <a:r>
              <a:rPr lang="en-US" altLang="ko-KR" sz="1600" b="1"/>
              <a:t>public class ConstTest {</a:t>
            </a:r>
          </a:p>
          <a:p>
            <a:r>
              <a:rPr lang="en-US" altLang="ko-KR" sz="1600" b="1"/>
              <a:t>	private int aa;</a:t>
            </a:r>
          </a:p>
          <a:p>
            <a:r>
              <a:rPr lang="en-US" altLang="ko-KR" sz="1600" b="1"/>
              <a:t>	private int bb;	</a:t>
            </a:r>
          </a:p>
          <a:p>
            <a:r>
              <a:rPr lang="en-US" altLang="ko-KR" sz="1600" b="1"/>
              <a:t>		</a:t>
            </a:r>
          </a:p>
          <a:p>
            <a:r>
              <a:rPr lang="en-US" altLang="ko-KR" sz="1600" b="1"/>
              <a:t>	public  ConstTest(int a, int b){</a:t>
            </a:r>
          </a:p>
          <a:p>
            <a:r>
              <a:rPr lang="en-US" altLang="ko-KR" sz="1600" b="1"/>
              <a:t>		aa=a;</a:t>
            </a:r>
          </a:p>
          <a:p>
            <a:r>
              <a:rPr lang="en-US" altLang="ko-KR" sz="1600" b="1"/>
              <a:t>		bb=b;</a:t>
            </a:r>
          </a:p>
          <a:p>
            <a:r>
              <a:rPr lang="en-US" altLang="ko-KR" sz="1600" b="1"/>
              <a:t>	}</a:t>
            </a:r>
          </a:p>
          <a:p>
            <a:endParaRPr lang="en-US" altLang="ko-KR" sz="1600" b="1"/>
          </a:p>
          <a:p>
            <a:r>
              <a:rPr lang="en-US" altLang="ko-KR" sz="1600" b="1"/>
              <a:t>	public static void main(String[] args) {</a:t>
            </a:r>
          </a:p>
          <a:p>
            <a:r>
              <a:rPr lang="en-US" altLang="ko-KR" sz="1600" b="1"/>
              <a:t>		// TODO Auto-generated method stub</a:t>
            </a:r>
          </a:p>
          <a:p>
            <a:r>
              <a:rPr lang="en-US" altLang="ko-KR" sz="1600" b="1"/>
              <a:t>		ConstTest obj = new ConstTest(10,20);</a:t>
            </a:r>
          </a:p>
          <a:p>
            <a:r>
              <a:rPr lang="en-US" altLang="ko-KR" sz="1600" b="1"/>
              <a:t>		System.out.println(obj.aa);</a:t>
            </a:r>
          </a:p>
          <a:p>
            <a:r>
              <a:rPr lang="en-US" altLang="ko-KR" sz="1600" b="1"/>
              <a:t>		System.out.println(obj.bb);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57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10" y="620688"/>
            <a:ext cx="7657103" cy="5715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528108" y="5301208"/>
            <a:ext cx="1535971" cy="72008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38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5. this </a:t>
            </a:r>
            <a:r>
              <a:rPr lang="ko-KR" altLang="en-US" dirty="0" err="1" smtClean="0"/>
              <a:t>레퍼런스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자바언어에서 클래스실행시 클래스가 자기자신을 가리켜야 할때가 있다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이때</a:t>
            </a:r>
            <a:r>
              <a:rPr lang="en-US" altLang="ko-KR" smtClean="0"/>
              <a:t>, </a:t>
            </a:r>
            <a:r>
              <a:rPr lang="ko-KR" altLang="en-US" smtClean="0"/>
              <a:t>자기자신을 가리키기위한 문법적인 구조가 </a:t>
            </a:r>
            <a:r>
              <a:rPr lang="en-US" altLang="ko-KR" smtClean="0"/>
              <a:t>this </a:t>
            </a:r>
            <a:r>
              <a:rPr lang="ko-KR" altLang="en-US" smtClean="0"/>
              <a:t>레퍼런스이다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this </a:t>
            </a:r>
            <a:r>
              <a:rPr lang="ko-KR" altLang="en-US" smtClean="0"/>
              <a:t>레퍼런스의 역할은 크게 두가지이다</a:t>
            </a:r>
            <a:r>
              <a:rPr lang="en-US" altLang="ko-KR" smtClean="0"/>
              <a:t>.</a:t>
            </a:r>
          </a:p>
          <a:p>
            <a:pPr lvl="1"/>
            <a:r>
              <a:rPr lang="ko-KR" altLang="en-US" smtClean="0"/>
              <a:t>①파라미터 값으로 멤버필드를 초기화하는 경우</a:t>
            </a:r>
            <a:endParaRPr lang="en-US" altLang="ko-KR" smtClean="0"/>
          </a:p>
          <a:p>
            <a:pPr lvl="1"/>
            <a:r>
              <a:rPr lang="ko-KR" altLang="en-US" smtClean="0"/>
              <a:t>②자신의 클래스 전체를 매개변수로 전달하는 경우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656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6. this( )</a:t>
            </a:r>
            <a:r>
              <a:rPr lang="ko-KR" altLang="en-US" dirty="0" err="1" smtClean="0"/>
              <a:t>메소드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mtClean="0"/>
              <a:t>this( )</a:t>
            </a:r>
            <a:r>
              <a:rPr lang="ko-KR" altLang="en-US" smtClean="0"/>
              <a:t>메소드는 어떤 생성자에서 또 다른 생성자를 호출할 때 사용되는 메소드이다</a:t>
            </a:r>
            <a:r>
              <a:rPr lang="en-US" altLang="ko-KR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mtClean="0"/>
              <a:t>호출되는 생성자메소드를 구별하는 법은 매개변수의 개수와 타입에 의해 결정된다</a:t>
            </a:r>
            <a:r>
              <a:rPr lang="en-US" altLang="ko-KR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mtClean="0"/>
              <a:t>this( )</a:t>
            </a:r>
            <a:r>
              <a:rPr lang="ko-KR" altLang="en-US" smtClean="0"/>
              <a:t>메소드는 </a:t>
            </a:r>
            <a:r>
              <a:rPr lang="ko-KR" altLang="en-US" smtClean="0">
                <a:solidFill>
                  <a:srgbClr val="FF0000"/>
                </a:solidFill>
              </a:rPr>
              <a:t>생성자 안에서 반드시 첫번째 줄에 기술되어야 한다</a:t>
            </a:r>
            <a:r>
              <a:rPr lang="en-US" altLang="ko-KR" smtClean="0">
                <a:solidFill>
                  <a:srgbClr val="FF0000"/>
                </a:solidFill>
              </a:rPr>
              <a:t>.</a:t>
            </a:r>
            <a:r>
              <a:rPr lang="ko-KR" altLang="en-US" smtClean="0">
                <a:solidFill>
                  <a:srgbClr val="FF0000"/>
                </a:solidFill>
              </a:rPr>
              <a:t> </a:t>
            </a:r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7. </a:t>
            </a:r>
            <a:r>
              <a:rPr lang="ko-KR" altLang="en-US" dirty="0" smtClean="0"/>
              <a:t>정보캡슐화의 의미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ko-KR" altLang="en-US" sz="3000" dirty="0"/>
              <a:t>객체지향 프로그래밍의 또 다른 중요한 </a:t>
            </a:r>
            <a:r>
              <a:rPr lang="ko-KR" altLang="en-US" sz="3000" dirty="0" err="1"/>
              <a:t>개념하나가</a:t>
            </a:r>
            <a:r>
              <a:rPr lang="ko-KR" altLang="en-US" sz="3000" dirty="0"/>
              <a:t> 정보의 은닉화이다</a:t>
            </a:r>
            <a:r>
              <a:rPr lang="en-US" altLang="ko-KR" sz="3000" dirty="0"/>
              <a:t>. </a:t>
            </a:r>
            <a:r>
              <a:rPr lang="ko-KR" altLang="en-US" sz="3000" dirty="0"/>
              <a:t>이를 캡슐화</a:t>
            </a:r>
            <a:r>
              <a:rPr lang="en-US" altLang="ko-KR" sz="3000" dirty="0"/>
              <a:t>(encapsulation)</a:t>
            </a:r>
            <a:r>
              <a:rPr lang="ko-KR" altLang="en-US" sz="3000" dirty="0"/>
              <a:t>이라고도 한다</a:t>
            </a:r>
            <a:r>
              <a:rPr lang="en-US" altLang="ko-KR" sz="3000" dirty="0"/>
              <a:t>.</a:t>
            </a:r>
          </a:p>
          <a:p>
            <a:pPr>
              <a:lnSpc>
                <a:spcPct val="100000"/>
              </a:lnSpc>
            </a:pPr>
            <a:r>
              <a:rPr lang="ko-KR" altLang="en-US" sz="3000" dirty="0"/>
              <a:t>이것은 마치 블랙박스처럼 내부가 보이진 않으나 우리가 가져다가 </a:t>
            </a:r>
            <a:r>
              <a:rPr lang="ko-KR" altLang="en-US" sz="3000" dirty="0" err="1"/>
              <a:t>사용할수</a:t>
            </a:r>
            <a:r>
              <a:rPr lang="ko-KR" altLang="en-US" sz="3000" dirty="0"/>
              <a:t> 있고</a:t>
            </a:r>
            <a:r>
              <a:rPr lang="en-US" altLang="ko-KR" sz="3000" dirty="0"/>
              <a:t>, </a:t>
            </a:r>
            <a:r>
              <a:rPr lang="ko-KR" altLang="en-US" sz="3000" dirty="0"/>
              <a:t>내부에 대해서는 </a:t>
            </a:r>
            <a:r>
              <a:rPr lang="ko-KR" altLang="en-US" sz="3000" dirty="0" err="1"/>
              <a:t>알수도</a:t>
            </a:r>
            <a:r>
              <a:rPr lang="ko-KR" altLang="en-US" sz="3000" dirty="0"/>
              <a:t> </a:t>
            </a:r>
            <a:r>
              <a:rPr lang="ko-KR" altLang="en-US" sz="3000" dirty="0" err="1"/>
              <a:t>알필요도</a:t>
            </a:r>
            <a:r>
              <a:rPr lang="ko-KR" altLang="en-US" sz="3000" dirty="0"/>
              <a:t>  없는 개념과 같은 것이다</a:t>
            </a:r>
            <a:r>
              <a:rPr lang="en-US" altLang="ko-KR" sz="3000" dirty="0"/>
              <a:t>.</a:t>
            </a:r>
          </a:p>
          <a:p>
            <a:pPr>
              <a:lnSpc>
                <a:spcPct val="100000"/>
              </a:lnSpc>
            </a:pPr>
            <a:r>
              <a:rPr lang="ko-KR" altLang="en-US" sz="3000" dirty="0"/>
              <a:t>이를 자바언어로 구현화하는 것은 </a:t>
            </a:r>
            <a:r>
              <a:rPr lang="en-US" altLang="ko-KR" sz="3000" dirty="0"/>
              <a:t>private </a:t>
            </a:r>
            <a:r>
              <a:rPr lang="ko-KR" altLang="en-US" sz="3000" dirty="0"/>
              <a:t>접근 지정자로</a:t>
            </a:r>
            <a:r>
              <a:rPr lang="en-US" altLang="ko-KR" sz="3000" dirty="0"/>
              <a:t> </a:t>
            </a:r>
            <a:r>
              <a:rPr lang="ko-KR" altLang="en-US" sz="3000" dirty="0"/>
              <a:t>선언된 멤버 필드에 직접 접근하지 못하고 같은 클래스에서 </a:t>
            </a:r>
            <a:r>
              <a:rPr lang="en-US" altLang="ko-KR" sz="3000" dirty="0"/>
              <a:t>public</a:t>
            </a:r>
            <a:r>
              <a:rPr lang="ko-KR" altLang="en-US" sz="3000" dirty="0"/>
              <a:t>으로 정의된 </a:t>
            </a:r>
            <a:r>
              <a:rPr lang="ko-KR" altLang="en-US" sz="3000" dirty="0" err="1"/>
              <a:t>메소드를</a:t>
            </a:r>
            <a:r>
              <a:rPr lang="ko-KR" altLang="en-US" sz="3000" dirty="0"/>
              <a:t> 이용해 우회적으로 접근하는 것과 이치가 같다</a:t>
            </a:r>
            <a:r>
              <a:rPr lang="en-US" altLang="ko-KR" sz="3000" dirty="0"/>
              <a:t>.</a:t>
            </a:r>
          </a:p>
          <a:p>
            <a:pPr>
              <a:lnSpc>
                <a:spcPct val="100000"/>
              </a:lnSpc>
            </a:pPr>
            <a:endParaRPr lang="en-US" altLang="ko-KR" sz="3000" dirty="0"/>
          </a:p>
        </p:txBody>
      </p:sp>
    </p:spTree>
    <p:extLst>
      <p:ext uri="{BB962C8B-B14F-4D97-AF65-F5344CB8AC3E}">
        <p14:creationId xmlns:p14="http://schemas.microsoft.com/office/powerpoint/2010/main" val="21764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8. </a:t>
            </a:r>
            <a:r>
              <a:rPr lang="ko-KR" altLang="en-US" dirty="0" err="1" smtClean="0"/>
              <a:t>가베지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컬렉팅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객체지향</a:t>
            </a:r>
            <a:r>
              <a:rPr lang="en-US" altLang="ko-KR"/>
              <a:t> </a:t>
            </a:r>
            <a:r>
              <a:rPr lang="ko-KR" altLang="en-US"/>
              <a:t>프로그래밍에서는 객체를 생성해서 프로그래밍을 하게 된다</a:t>
            </a:r>
            <a:r>
              <a:rPr lang="en-US" altLang="ko-KR"/>
              <a:t>.</a:t>
            </a:r>
          </a:p>
          <a:p>
            <a:r>
              <a:rPr lang="ko-KR" altLang="en-US"/>
              <a:t>프로그램에서 더 이상 객체가 사용되지 않게 되면 실행중에 차지하고 있던 시스템 메모리 </a:t>
            </a:r>
            <a:r>
              <a:rPr lang="en-US" altLang="ko-KR"/>
              <a:t>resource</a:t>
            </a:r>
            <a:r>
              <a:rPr lang="ko-KR" altLang="en-US"/>
              <a:t>를 다시 반환시켜 주어야 하는데 이를 가베지 컬렉팅</a:t>
            </a:r>
            <a:r>
              <a:rPr lang="en-US" altLang="ko-KR"/>
              <a:t>(Garbage collecting)</a:t>
            </a:r>
            <a:r>
              <a:rPr lang="ko-KR" altLang="en-US"/>
              <a:t>이라고 한다</a:t>
            </a:r>
            <a:r>
              <a:rPr lang="en-US" altLang="ko-KR"/>
              <a:t>.</a:t>
            </a:r>
          </a:p>
          <a:p>
            <a:r>
              <a:rPr lang="ko-KR" altLang="en-US"/>
              <a:t>자바의 가베지 컬렉팅은 언제 수행되는 지는 알수가 없다</a:t>
            </a:r>
            <a:r>
              <a:rPr lang="en-US" altLang="ko-KR"/>
              <a:t>. </a:t>
            </a:r>
            <a:r>
              <a:rPr lang="ko-KR" altLang="en-US"/>
              <a:t>다만 시스템이 한가해지면 그대 수행된다</a:t>
            </a:r>
            <a:r>
              <a:rPr lang="en-US" altLang="ko-KR"/>
              <a:t>.</a:t>
            </a:r>
            <a:r>
              <a:rPr lang="ko-KR" altLang="en-US"/>
              <a:t> </a:t>
            </a:r>
            <a:endParaRPr lang="en-US" altLang="ko-KR"/>
          </a:p>
          <a:p>
            <a:r>
              <a:rPr lang="ko-KR" altLang="en-US"/>
              <a:t>자바언어에서는 가베지 컬렉팅</a:t>
            </a:r>
            <a:r>
              <a:rPr lang="en-US" altLang="ko-KR"/>
              <a:t>(Garbage collecting)</a:t>
            </a:r>
            <a:r>
              <a:rPr lang="ko-KR" altLang="en-US"/>
              <a:t>이 자동적으로 수행되는데 일부 자원</a:t>
            </a:r>
            <a:r>
              <a:rPr lang="en-US" altLang="ko-KR"/>
              <a:t>(</a:t>
            </a:r>
            <a:r>
              <a:rPr lang="ko-KR" altLang="en-US"/>
              <a:t>글꼴이라든가 그래픽 관련 리소스</a:t>
            </a:r>
            <a:r>
              <a:rPr lang="en-US" altLang="ko-KR"/>
              <a:t>)</a:t>
            </a:r>
            <a:r>
              <a:rPr lang="ko-KR" altLang="en-US"/>
              <a:t>들이 제대로 반환되지않을 때를 대비해</a:t>
            </a:r>
            <a:r>
              <a:rPr lang="en-US" altLang="ko-KR"/>
              <a:t> finalize()</a:t>
            </a:r>
            <a:r>
              <a:rPr lang="ko-KR" altLang="en-US"/>
              <a:t>메소드를 제공하고 있다</a:t>
            </a:r>
            <a:r>
              <a:rPr lang="en-US" altLang="ko-KR"/>
              <a:t>.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05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</a:t>
            </a:r>
            <a:r>
              <a:rPr lang="ko-KR" altLang="en-US" dirty="0"/>
              <a:t>클래스와 객체</a:t>
            </a:r>
          </a:p>
          <a:p>
            <a:r>
              <a:rPr lang="en-US" altLang="ko-KR" dirty="0"/>
              <a:t>2.</a:t>
            </a:r>
            <a:r>
              <a:rPr lang="ko-KR" altLang="en-US" dirty="0"/>
              <a:t>객체지향프로그래밍 과정</a:t>
            </a:r>
          </a:p>
          <a:p>
            <a:r>
              <a:rPr lang="en-US" altLang="ko-KR" dirty="0"/>
              <a:t>3.</a:t>
            </a:r>
            <a:r>
              <a:rPr lang="ko-KR" altLang="en-US" dirty="0" err="1"/>
              <a:t>접근지정자</a:t>
            </a:r>
            <a:endParaRPr lang="ko-KR" altLang="en-US" dirty="0"/>
          </a:p>
          <a:p>
            <a:r>
              <a:rPr lang="en-US" altLang="ko-KR" dirty="0"/>
              <a:t>4.</a:t>
            </a:r>
            <a:r>
              <a:rPr lang="ko-KR" altLang="en-US" dirty="0" err="1"/>
              <a:t>생성자메소드</a:t>
            </a:r>
            <a:endParaRPr lang="ko-KR" altLang="en-US" dirty="0"/>
          </a:p>
          <a:p>
            <a:r>
              <a:rPr lang="en-US" altLang="ko-KR" dirty="0"/>
              <a:t>5.this </a:t>
            </a:r>
            <a:r>
              <a:rPr lang="ko-KR" altLang="en-US" dirty="0" err="1"/>
              <a:t>레퍼런스</a:t>
            </a:r>
            <a:endParaRPr lang="ko-KR" altLang="en-US" dirty="0"/>
          </a:p>
          <a:p>
            <a:r>
              <a:rPr lang="en-US" altLang="ko-KR" dirty="0"/>
              <a:t>6.this( )</a:t>
            </a:r>
            <a:r>
              <a:rPr lang="ko-KR" altLang="en-US" dirty="0" err="1"/>
              <a:t>메소드</a:t>
            </a:r>
            <a:endParaRPr lang="ko-KR" altLang="en-US" dirty="0"/>
          </a:p>
          <a:p>
            <a:r>
              <a:rPr lang="en-US" altLang="ko-KR" dirty="0"/>
              <a:t>7.</a:t>
            </a:r>
            <a:r>
              <a:rPr lang="ko-KR" altLang="en-US" dirty="0"/>
              <a:t>정보캡슐화의 의미</a:t>
            </a:r>
          </a:p>
          <a:p>
            <a:r>
              <a:rPr lang="en-US" altLang="ko-KR" dirty="0"/>
              <a:t>8.</a:t>
            </a:r>
            <a:r>
              <a:rPr lang="ko-KR" altLang="en-US" dirty="0" err="1"/>
              <a:t>가베지</a:t>
            </a:r>
            <a:r>
              <a:rPr lang="ko-KR" altLang="en-US" dirty="0"/>
              <a:t> </a:t>
            </a:r>
            <a:r>
              <a:rPr lang="ko-KR" altLang="en-US" dirty="0" err="1"/>
              <a:t>컬렉팅</a:t>
            </a:r>
            <a:endParaRPr lang="ko-KR" altLang="en-US" dirty="0"/>
          </a:p>
          <a:p>
            <a:r>
              <a:rPr lang="en-US" altLang="ko-KR" dirty="0"/>
              <a:t>9. </a:t>
            </a:r>
            <a:r>
              <a:rPr lang="ko-KR" altLang="en-US" dirty="0" err="1"/>
              <a:t>메소드</a:t>
            </a:r>
            <a:r>
              <a:rPr lang="ko-KR" altLang="en-US" dirty="0"/>
              <a:t> 오버로딩</a:t>
            </a:r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49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finalize()</a:t>
            </a:r>
            <a:r>
              <a:rPr lang="ko-KR" altLang="en-US"/>
              <a:t>메소드는 </a:t>
            </a:r>
            <a:r>
              <a:rPr lang="en-US" altLang="ko-KR"/>
              <a:t>Object </a:t>
            </a:r>
            <a:r>
              <a:rPr lang="ko-KR" altLang="en-US"/>
              <a:t>클래스의 메소드로서 </a:t>
            </a:r>
            <a:r>
              <a:rPr lang="en-US" altLang="ko-KR"/>
              <a:t>Object</a:t>
            </a:r>
            <a:r>
              <a:rPr lang="ko-KR" altLang="en-US"/>
              <a:t>클래스는 모든 클래스의 최상위클래스로서 명시하지 않아도 자동상속되는 클래스이다</a:t>
            </a:r>
            <a:r>
              <a:rPr lang="en-US" altLang="ko-KR"/>
              <a:t>.</a:t>
            </a:r>
          </a:p>
          <a:p>
            <a:r>
              <a:rPr lang="ko-KR" altLang="en-US"/>
              <a:t>따라서 </a:t>
            </a:r>
            <a:r>
              <a:rPr lang="en-US" altLang="ko-KR"/>
              <a:t>finalize()</a:t>
            </a:r>
            <a:r>
              <a:rPr lang="ko-KR" altLang="en-US"/>
              <a:t>메소드도 명시하지 않아도 자동 상속되는데 객체의 레퍼런스에 </a:t>
            </a:r>
            <a:r>
              <a:rPr lang="en-US" altLang="ko-KR"/>
              <a:t>null</a:t>
            </a:r>
            <a:r>
              <a:rPr lang="ko-KR" altLang="en-US"/>
              <a:t>값을 넣으면 자동으로 호출된다</a:t>
            </a:r>
            <a:r>
              <a:rPr lang="en-US" altLang="ko-KR"/>
              <a:t>.</a:t>
            </a:r>
          </a:p>
          <a:p>
            <a:r>
              <a:rPr lang="ko-KR" altLang="en-US"/>
              <a:t>이에 비해 </a:t>
            </a:r>
            <a:r>
              <a:rPr lang="en-US" altLang="ko-KR"/>
              <a:t>System.gc()</a:t>
            </a:r>
            <a:r>
              <a:rPr lang="ko-KR" altLang="en-US"/>
              <a:t>는 가비지 컬렉팅이 좀 더 빨리 수행되도록 하고자할 때 사용하느 것으로 가비지 컬렉터를호출하나 우선순위가 높은 </a:t>
            </a:r>
            <a:r>
              <a:rPr lang="en-US" altLang="ko-KR"/>
              <a:t>job</a:t>
            </a:r>
            <a:r>
              <a:rPr lang="ko-KR" altLang="en-US"/>
              <a:t>들이 들어온다면 언제 수행된다고 장담할수도 알수도 없는 것이 가비지 컬렉팅이다</a:t>
            </a:r>
            <a:r>
              <a:rPr lang="en-US" altLang="ko-KR"/>
              <a:t>.</a:t>
            </a:r>
            <a:endParaRPr lang="ko-KR" altLang="en-US" sz="3000"/>
          </a:p>
        </p:txBody>
      </p:sp>
    </p:spTree>
    <p:extLst>
      <p:ext uri="{BB962C8B-B14F-4D97-AF65-F5344CB8AC3E}">
        <p14:creationId xmlns:p14="http://schemas.microsoft.com/office/powerpoint/2010/main" val="202288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9. </a:t>
            </a:r>
            <a:r>
              <a:rPr lang="ko-KR" altLang="en-US" dirty="0" err="1" smtClean="0"/>
              <a:t>메소드</a:t>
            </a:r>
            <a:r>
              <a:rPr lang="ko-KR" altLang="en-US" dirty="0" smtClean="0"/>
              <a:t> 오버로딩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이름이 같은 메소드를 선언하는 것은 메소드오버로딩</a:t>
            </a:r>
            <a:r>
              <a:rPr lang="en-US" altLang="ko-KR" smtClean="0"/>
              <a:t>(overloading)</a:t>
            </a:r>
            <a:r>
              <a:rPr lang="ko-KR" altLang="en-US" smtClean="0"/>
              <a:t>이라고한다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대부분의</a:t>
            </a:r>
            <a:r>
              <a:rPr lang="en-US" altLang="ko-KR" smtClean="0"/>
              <a:t> </a:t>
            </a:r>
            <a:r>
              <a:rPr lang="ko-KR" altLang="en-US" smtClean="0"/>
              <a:t>오버로딩된 메소드들은 데이터 타입이 다르거나 매개변수리스트 부분이 다르다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메소드오버로딩</a:t>
            </a:r>
            <a:r>
              <a:rPr lang="en-US" altLang="ko-KR" smtClean="0"/>
              <a:t>(overloading) </a:t>
            </a:r>
            <a:r>
              <a:rPr lang="ko-KR" altLang="en-US" smtClean="0"/>
              <a:t>같은 메소드가 여러 종류의 데이터 타입을 처리할 때 매우 유용하다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예</a:t>
            </a:r>
            <a:r>
              <a:rPr lang="en-US" altLang="ko-KR" smtClean="0"/>
              <a:t>)</a:t>
            </a:r>
          </a:p>
          <a:p>
            <a:pPr lvl="1"/>
            <a:r>
              <a:rPr lang="en-US" altLang="ko-KR" smtClean="0"/>
              <a:t>int Sum(int a, int b) {   }</a:t>
            </a:r>
          </a:p>
          <a:p>
            <a:pPr lvl="1"/>
            <a:r>
              <a:rPr lang="en-US" altLang="ko-KR" smtClean="0"/>
              <a:t>int Sum(int a) {   }</a:t>
            </a:r>
          </a:p>
          <a:p>
            <a:pPr lvl="1"/>
            <a:r>
              <a:rPr lang="en-US" altLang="ko-KR" smtClean="0"/>
              <a:t>double Sum(double a, double b){   }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150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268760"/>
            <a:ext cx="11333354" cy="516063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/>
              <a:t>package pk17;</a:t>
            </a:r>
          </a:p>
          <a:p>
            <a:r>
              <a:rPr lang="en-US" altLang="ko-KR" sz="1600" b="1"/>
              <a:t>public class OverloadTest {</a:t>
            </a:r>
          </a:p>
          <a:p>
            <a:r>
              <a:rPr lang="en-US" altLang="ko-KR" sz="1600" b="1"/>
              <a:t>	private int nai;</a:t>
            </a:r>
          </a:p>
          <a:p>
            <a:r>
              <a:rPr lang="en-US" altLang="ko-KR" sz="1600" b="1"/>
              <a:t>	private float ki;	</a:t>
            </a:r>
          </a:p>
          <a:p>
            <a:r>
              <a:rPr lang="en-US" altLang="ko-KR" sz="1600" b="1"/>
              <a:t>	private String name;</a:t>
            </a:r>
          </a:p>
          <a:p>
            <a:r>
              <a:rPr lang="en-US" altLang="ko-KR" sz="1600" b="1"/>
              <a:t>		</a:t>
            </a:r>
          </a:p>
          <a:p>
            <a:r>
              <a:rPr lang="en-US" altLang="ko-KR" sz="1600" b="1"/>
              <a:t>	public OverloadTest(){</a:t>
            </a:r>
          </a:p>
          <a:p>
            <a:r>
              <a:rPr lang="en-US" altLang="ko-KR" sz="1600" b="1"/>
              <a:t>		nai=0;</a:t>
            </a:r>
          </a:p>
          <a:p>
            <a:r>
              <a:rPr lang="en-US" altLang="ko-KR" sz="1600" b="1"/>
              <a:t>		ki=0;</a:t>
            </a:r>
          </a:p>
          <a:p>
            <a:r>
              <a:rPr lang="en-US" altLang="ko-KR" sz="1600" b="1"/>
              <a:t>		name="</a:t>
            </a:r>
            <a:r>
              <a:rPr lang="ko-KR" altLang="en-US" sz="1600" b="1"/>
              <a:t>익명</a:t>
            </a:r>
            <a:r>
              <a:rPr lang="en-US" altLang="ko-KR" sz="1600" b="1"/>
              <a:t>";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	public OverloadTest(int a, float b){</a:t>
            </a:r>
          </a:p>
          <a:p>
            <a:r>
              <a:rPr lang="en-US" altLang="ko-KR" sz="1600" b="1"/>
              <a:t>	    nai=a;</a:t>
            </a:r>
          </a:p>
          <a:p>
            <a:r>
              <a:rPr lang="en-US" altLang="ko-KR" sz="1600" b="1"/>
              <a:t>		ki=b;</a:t>
            </a:r>
          </a:p>
          <a:p>
            <a:r>
              <a:rPr lang="en-US" altLang="ko-KR" sz="1600" b="1"/>
              <a:t>		name="</a:t>
            </a:r>
            <a:r>
              <a:rPr lang="ko-KR" altLang="en-US" sz="1600" b="1"/>
              <a:t>익명</a:t>
            </a:r>
            <a:r>
              <a:rPr lang="en-US" altLang="ko-KR" sz="1600" b="1"/>
              <a:t>";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	public OverloadTest(int a, float b, String c){</a:t>
            </a:r>
          </a:p>
          <a:p>
            <a:r>
              <a:rPr lang="en-US" altLang="ko-KR" sz="1600" b="1"/>
              <a:t>	    nai=a;</a:t>
            </a:r>
          </a:p>
          <a:p>
            <a:r>
              <a:rPr lang="en-US" altLang="ko-KR" sz="1600" b="1"/>
              <a:t>		ki=b;</a:t>
            </a:r>
          </a:p>
          <a:p>
            <a:r>
              <a:rPr lang="en-US" altLang="ko-KR" sz="1600" b="1"/>
              <a:t>		name=c;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	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348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/>
              <a:t>public void Disp(){</a:t>
            </a:r>
          </a:p>
          <a:p>
            <a:r>
              <a:rPr lang="en-US" altLang="ko-KR" sz="1600" b="1"/>
              <a:t>		System.out.println("</a:t>
            </a:r>
            <a:r>
              <a:rPr lang="ko-KR" altLang="en-US" sz="1600" b="1"/>
              <a:t>나이는 </a:t>
            </a:r>
            <a:r>
              <a:rPr lang="en-US" altLang="ko-KR" sz="1600" b="1"/>
              <a:t>"+ nai+"</a:t>
            </a:r>
            <a:r>
              <a:rPr lang="ko-KR" altLang="en-US" sz="1600" b="1"/>
              <a:t>입니다</a:t>
            </a:r>
            <a:r>
              <a:rPr lang="en-US" altLang="ko-KR" sz="1600" b="1"/>
              <a:t>.");</a:t>
            </a:r>
          </a:p>
          <a:p>
            <a:r>
              <a:rPr lang="en-US" altLang="ko-KR" sz="1600" b="1"/>
              <a:t>		System.out.println("</a:t>
            </a:r>
            <a:r>
              <a:rPr lang="ko-KR" altLang="en-US" sz="1600" b="1"/>
              <a:t>키는 </a:t>
            </a:r>
            <a:r>
              <a:rPr lang="en-US" altLang="ko-KR" sz="1600" b="1"/>
              <a:t>"+ ki+"</a:t>
            </a:r>
            <a:r>
              <a:rPr lang="ko-KR" altLang="en-US" sz="1600" b="1"/>
              <a:t>입니다</a:t>
            </a:r>
            <a:r>
              <a:rPr lang="en-US" altLang="ko-KR" sz="1600" b="1"/>
              <a:t>.");</a:t>
            </a:r>
          </a:p>
          <a:p>
            <a:r>
              <a:rPr lang="en-US" altLang="ko-KR" sz="1600" b="1"/>
              <a:t>		System.out.println("</a:t>
            </a:r>
            <a:r>
              <a:rPr lang="ko-KR" altLang="en-US" sz="1600" b="1"/>
              <a:t>이름은 </a:t>
            </a:r>
            <a:r>
              <a:rPr lang="en-US" altLang="ko-KR" sz="1600" b="1"/>
              <a:t>"+ name+"</a:t>
            </a:r>
            <a:r>
              <a:rPr lang="ko-KR" altLang="en-US" sz="1600" b="1"/>
              <a:t>입니다</a:t>
            </a:r>
            <a:r>
              <a:rPr lang="en-US" altLang="ko-KR" sz="1600" b="1"/>
              <a:t>.");</a:t>
            </a:r>
          </a:p>
          <a:p>
            <a:r>
              <a:rPr lang="en-US" altLang="ko-KR" sz="1600" b="1"/>
              <a:t>}</a:t>
            </a:r>
          </a:p>
          <a:p>
            <a:r>
              <a:rPr lang="en-US" altLang="ko-KR" sz="1600" b="1"/>
              <a:t>	public static void main(String[] args) {</a:t>
            </a:r>
          </a:p>
          <a:p>
            <a:r>
              <a:rPr lang="en-US" altLang="ko-KR" sz="1600" b="1"/>
              <a:t>		// TODO Auto-generated method stub</a:t>
            </a:r>
          </a:p>
          <a:p>
            <a:r>
              <a:rPr lang="en-US" altLang="ko-KR" sz="1600" b="1"/>
              <a:t>		OverloadTest  obj = new OverloadTest(20,170);</a:t>
            </a:r>
          </a:p>
          <a:p>
            <a:r>
              <a:rPr lang="en-US" altLang="ko-KR" sz="1600" b="1"/>
              <a:t>		obj.Disp();</a:t>
            </a:r>
          </a:p>
          <a:p>
            <a:r>
              <a:rPr lang="en-US" altLang="ko-KR" sz="1600" b="1"/>
              <a:t>		OverloadTest  obj2 = new OverloadTest(20,170,"</a:t>
            </a:r>
            <a:r>
              <a:rPr lang="ko-KR" altLang="en-US" sz="1600" b="1"/>
              <a:t>홍길동</a:t>
            </a:r>
            <a:r>
              <a:rPr lang="en-US" altLang="ko-KR" sz="1600" b="1"/>
              <a:t>");</a:t>
            </a:r>
          </a:p>
          <a:p>
            <a:r>
              <a:rPr lang="en-US" altLang="ko-KR" sz="1600" b="1"/>
              <a:t>		obj2.Disp();</a:t>
            </a:r>
          </a:p>
          <a:p>
            <a:r>
              <a:rPr lang="en-US" altLang="ko-KR" sz="1600" b="1"/>
              <a:t>		</a:t>
            </a:r>
          </a:p>
          <a:p>
            <a:r>
              <a:rPr lang="en-US" altLang="ko-KR" sz="1600" b="1"/>
              <a:t>	}</a:t>
            </a:r>
          </a:p>
          <a:p>
            <a:r>
              <a:rPr lang="en-US" altLang="ko-KR" sz="1600" b="1"/>
              <a:t>}//of class</a:t>
            </a:r>
          </a:p>
        </p:txBody>
      </p:sp>
    </p:spTree>
    <p:extLst>
      <p:ext uri="{BB962C8B-B14F-4D97-AF65-F5344CB8AC3E}">
        <p14:creationId xmlns:p14="http://schemas.microsoft.com/office/powerpoint/2010/main" val="247791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108" y="259554"/>
            <a:ext cx="6881445" cy="659844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모서리가 둥근 직사각형 6"/>
          <p:cNvSpPr/>
          <p:nvPr/>
        </p:nvSpPr>
        <p:spPr bwMode="auto">
          <a:xfrm>
            <a:off x="528108" y="5661248"/>
            <a:ext cx="1823965" cy="119675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7055982" y="692696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03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클래스와 이름이 같은 </a:t>
            </a:r>
            <a:r>
              <a:rPr lang="ko-KR" altLang="en-US" dirty="0" err="1" smtClean="0"/>
              <a:t>메소드를</a:t>
            </a:r>
            <a:r>
              <a:rPr lang="ko-KR" altLang="en-US" dirty="0" smtClean="0"/>
              <a:t> 무엇이라고 하는가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err="1" smtClean="0"/>
              <a:t>생성자</a:t>
            </a:r>
            <a:r>
              <a:rPr lang="ko-KR" altLang="en-US" dirty="0" smtClean="0"/>
              <a:t> 함수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err="1" smtClean="0"/>
              <a:t>소멸자함수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사용자 함수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시스템함</a:t>
            </a:r>
            <a:r>
              <a:rPr lang="ko-KR" altLang="en-US" dirty="0"/>
              <a:t>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04112" y="566124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14, </a:t>
            </a:r>
            <a:r>
              <a:rPr lang="ko-KR" altLang="en-US" dirty="0"/>
              <a:t>①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21465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다음 중 접근지정자의 종류가 아닌 것은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private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public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protected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dirty="0" smtClean="0"/>
              <a:t>encapsulation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04112" y="566124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8, </a:t>
            </a:r>
            <a:r>
              <a:rPr lang="ko-KR" altLang="en-US" dirty="0"/>
              <a:t>④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03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</a:t>
            </a:r>
            <a:r>
              <a:rPr lang="ko-KR" altLang="en-US" dirty="0"/>
              <a:t>클래스와 객체</a:t>
            </a:r>
          </a:p>
          <a:p>
            <a:r>
              <a:rPr lang="en-US" altLang="ko-KR" dirty="0"/>
              <a:t>2.</a:t>
            </a:r>
            <a:r>
              <a:rPr lang="ko-KR" altLang="en-US" dirty="0"/>
              <a:t>객체지향프로그래밍 과정</a:t>
            </a:r>
          </a:p>
          <a:p>
            <a:r>
              <a:rPr lang="en-US" altLang="ko-KR" dirty="0"/>
              <a:t>3.</a:t>
            </a:r>
            <a:r>
              <a:rPr lang="ko-KR" altLang="en-US" dirty="0" err="1"/>
              <a:t>접근지정자</a:t>
            </a:r>
            <a:endParaRPr lang="ko-KR" altLang="en-US" dirty="0"/>
          </a:p>
          <a:p>
            <a:r>
              <a:rPr lang="en-US" altLang="ko-KR" dirty="0"/>
              <a:t>4.</a:t>
            </a:r>
            <a:r>
              <a:rPr lang="ko-KR" altLang="en-US" dirty="0" err="1"/>
              <a:t>생성자메소드</a:t>
            </a:r>
            <a:endParaRPr lang="ko-KR" altLang="en-US" dirty="0"/>
          </a:p>
          <a:p>
            <a:r>
              <a:rPr lang="en-US" altLang="ko-KR" dirty="0"/>
              <a:t>5.this </a:t>
            </a:r>
            <a:r>
              <a:rPr lang="ko-KR" altLang="en-US" dirty="0" err="1"/>
              <a:t>레퍼런스</a:t>
            </a:r>
            <a:endParaRPr lang="ko-KR" altLang="en-US" dirty="0"/>
          </a:p>
          <a:p>
            <a:r>
              <a:rPr lang="en-US" altLang="ko-KR" dirty="0"/>
              <a:t>6.this( )</a:t>
            </a:r>
            <a:r>
              <a:rPr lang="ko-KR" altLang="en-US" dirty="0" err="1"/>
              <a:t>메소드</a:t>
            </a:r>
            <a:endParaRPr lang="ko-KR" altLang="en-US" dirty="0"/>
          </a:p>
          <a:p>
            <a:r>
              <a:rPr lang="en-US" altLang="ko-KR" dirty="0"/>
              <a:t>7.</a:t>
            </a:r>
            <a:r>
              <a:rPr lang="ko-KR" altLang="en-US" dirty="0"/>
              <a:t>정보캡슐화의 의미</a:t>
            </a:r>
          </a:p>
          <a:p>
            <a:r>
              <a:rPr lang="en-US" altLang="ko-KR" dirty="0"/>
              <a:t>8.</a:t>
            </a:r>
            <a:r>
              <a:rPr lang="ko-KR" altLang="en-US" dirty="0" err="1"/>
              <a:t>가베지</a:t>
            </a:r>
            <a:r>
              <a:rPr lang="ko-KR" altLang="en-US" dirty="0"/>
              <a:t> </a:t>
            </a:r>
            <a:r>
              <a:rPr lang="ko-KR" altLang="en-US" dirty="0" err="1"/>
              <a:t>컬렉팅</a:t>
            </a:r>
            <a:endParaRPr lang="ko-KR" altLang="en-US" dirty="0"/>
          </a:p>
          <a:p>
            <a:r>
              <a:rPr lang="en-US" altLang="ko-KR" dirty="0"/>
              <a:t>9</a:t>
            </a:r>
            <a:r>
              <a:rPr lang="en-US" altLang="ko-KR" dirty="0" smtClean="0"/>
              <a:t>.</a:t>
            </a:r>
            <a:r>
              <a:rPr lang="ko-KR" altLang="en-US" dirty="0" err="1" smtClean="0"/>
              <a:t>메소드</a:t>
            </a:r>
            <a:r>
              <a:rPr lang="ko-KR" altLang="en-US" dirty="0" smtClean="0"/>
              <a:t> </a:t>
            </a:r>
            <a:r>
              <a:rPr lang="ko-KR" altLang="en-US" dirty="0"/>
              <a:t>오버로딩</a:t>
            </a:r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9939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intro.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3000"/>
              <a:t>무분별하게</a:t>
            </a:r>
            <a:r>
              <a:rPr lang="en-US" altLang="ko-KR" sz="3000"/>
              <a:t> </a:t>
            </a:r>
            <a:r>
              <a:rPr lang="ko-KR" altLang="en-US" sz="3000"/>
              <a:t>프로그램을 개발하던 </a:t>
            </a:r>
            <a:r>
              <a:rPr lang="en-US" altLang="ko-KR" sz="3000"/>
              <a:t>1970~80</a:t>
            </a:r>
            <a:r>
              <a:rPr lang="ko-KR" altLang="en-US" sz="3000"/>
              <a:t>년대를 지나면서 절차적프로그래밍 기법으로는 더 이상 해결을 못하는 경우들이 등장하게 되었다</a:t>
            </a:r>
            <a:r>
              <a:rPr lang="en-US" altLang="ko-KR" sz="3000"/>
              <a:t>.</a:t>
            </a:r>
          </a:p>
          <a:p>
            <a:r>
              <a:rPr lang="ko-KR" altLang="en-US" sz="3000"/>
              <a:t>프로그래밍의 규모가 커지면서 하드웨어를 유지보수하는 비용보다는 소프트웨어를 유지보수하는 비용이 감당할수 없을 정도로 엄청난 심각성이 드러나기시작했다</a:t>
            </a:r>
            <a:r>
              <a:rPr lang="en-US" altLang="ko-KR" sz="3000"/>
              <a:t>.(</a:t>
            </a:r>
            <a:r>
              <a:rPr lang="ko-KR" altLang="en-US" sz="3000"/>
              <a:t>이런 현상을 소프트웨어 위기라고한다</a:t>
            </a:r>
            <a:r>
              <a:rPr lang="en-US" altLang="ko-KR" sz="3000"/>
              <a:t>.)</a:t>
            </a:r>
          </a:p>
          <a:p>
            <a:r>
              <a:rPr lang="ko-KR" altLang="en-US" sz="3000"/>
              <a:t>이런 소프트웨어의 위기는 프로그램 개발 방식의 기술적인 문제에 있다는 사실을 알게 되었고</a:t>
            </a:r>
            <a:r>
              <a:rPr lang="en-US" altLang="ko-KR" sz="3000"/>
              <a:t>, </a:t>
            </a:r>
            <a:r>
              <a:rPr lang="ko-KR" altLang="en-US" sz="3000"/>
              <a:t>이를 해결하고자 등장한 개념이 바로 객체지향프로그래밍기법인것이다</a:t>
            </a:r>
            <a:r>
              <a:rPr lang="en-US" altLang="ko-KR" sz="3000"/>
              <a:t>.</a:t>
            </a:r>
            <a:endParaRPr lang="ko-KR" altLang="en-US" sz="3000"/>
          </a:p>
        </p:txBody>
      </p:sp>
    </p:spTree>
    <p:extLst>
      <p:ext uri="{BB962C8B-B14F-4D97-AF65-F5344CB8AC3E}">
        <p14:creationId xmlns:p14="http://schemas.microsoft.com/office/powerpoint/2010/main" val="159617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1. </a:t>
            </a:r>
            <a:r>
              <a:rPr lang="ko-KR" altLang="en-US" smtClean="0"/>
              <a:t>클래스와 객체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객체지향프로그래밍</a:t>
            </a:r>
            <a:r>
              <a:rPr lang="en-US" altLang="ko-KR" dirty="0"/>
              <a:t>(</a:t>
            </a:r>
            <a:r>
              <a:rPr lang="en-US" altLang="ko-KR" dirty="0">
                <a:solidFill>
                  <a:srgbClr val="FF0000"/>
                </a:solidFill>
              </a:rPr>
              <a:t>O</a:t>
            </a:r>
            <a:r>
              <a:rPr lang="en-US" altLang="ko-KR" dirty="0"/>
              <a:t>bject </a:t>
            </a:r>
            <a:r>
              <a:rPr lang="en-US" altLang="ko-KR" dirty="0">
                <a:solidFill>
                  <a:srgbClr val="FF0000"/>
                </a:solidFill>
              </a:rPr>
              <a:t>O</a:t>
            </a:r>
            <a:r>
              <a:rPr lang="en-US" altLang="ko-KR" dirty="0"/>
              <a:t>riented </a:t>
            </a:r>
            <a:r>
              <a:rPr lang="en-US" altLang="ko-KR" dirty="0">
                <a:solidFill>
                  <a:srgbClr val="FF0000"/>
                </a:solidFill>
              </a:rPr>
              <a:t>P</a:t>
            </a:r>
            <a:r>
              <a:rPr lang="en-US" altLang="ko-KR" dirty="0"/>
              <a:t>rogramming)</a:t>
            </a:r>
            <a:r>
              <a:rPr lang="ko-KR" altLang="en-US" dirty="0"/>
              <a:t>의</a:t>
            </a:r>
            <a:r>
              <a:rPr lang="en-US" altLang="ko-KR" dirty="0"/>
              <a:t> </a:t>
            </a:r>
            <a:r>
              <a:rPr lang="ko-KR" altLang="en-US" dirty="0" err="1"/>
              <a:t>여러가지</a:t>
            </a:r>
            <a:r>
              <a:rPr lang="ko-KR" altLang="en-US" dirty="0"/>
              <a:t> 특성 중 대표적인 특징이 프로그램코드의 재사용</a:t>
            </a:r>
            <a:r>
              <a:rPr lang="en-US" altLang="ko-KR" dirty="0"/>
              <a:t>(reuse)</a:t>
            </a:r>
            <a:r>
              <a:rPr lang="ko-KR" altLang="en-US" dirty="0"/>
              <a:t>이다</a:t>
            </a:r>
            <a:r>
              <a:rPr lang="en-US" altLang="ko-KR" dirty="0"/>
              <a:t>. </a:t>
            </a:r>
            <a:r>
              <a:rPr lang="ko-KR" altLang="en-US" dirty="0"/>
              <a:t>이미 만들어진</a:t>
            </a:r>
            <a:r>
              <a:rPr lang="en-US" altLang="ko-KR" dirty="0"/>
              <a:t> </a:t>
            </a:r>
            <a:r>
              <a:rPr lang="ko-KR" altLang="en-US" dirty="0"/>
              <a:t>프로그램을 다시 개발 할 필요가 없다는 것이다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그리고 프로그램을 모듈화시켜 부품처럼 </a:t>
            </a:r>
            <a:r>
              <a:rPr lang="ko-KR" altLang="en-US" dirty="0" err="1"/>
              <a:t>사용하겠다는의미다</a:t>
            </a:r>
            <a:r>
              <a:rPr lang="en-US" altLang="ko-KR" dirty="0"/>
              <a:t>. </a:t>
            </a:r>
            <a:r>
              <a:rPr lang="ko-KR" altLang="en-US" dirty="0"/>
              <a:t>이렇게 함으로써 프로그램 개발 비용과 시간을 단축하겠다는 의도인 것이다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이런 객체지향프로그래밍 기법에서 핵심을 이루는 개념이 </a:t>
            </a:r>
            <a:r>
              <a:rPr lang="ko-KR" altLang="en-US" dirty="0">
                <a:solidFill>
                  <a:srgbClr val="FF0000"/>
                </a:solidFill>
              </a:rPr>
              <a:t>클래스</a:t>
            </a:r>
            <a:r>
              <a:rPr lang="ko-KR" altLang="en-US" dirty="0"/>
              <a:t>와 </a:t>
            </a:r>
            <a:r>
              <a:rPr lang="ko-KR" altLang="en-US" dirty="0">
                <a:solidFill>
                  <a:srgbClr val="FF0000"/>
                </a:solidFill>
              </a:rPr>
              <a:t>객체</a:t>
            </a:r>
            <a:r>
              <a:rPr lang="ko-KR" altLang="en-US" dirty="0"/>
              <a:t>이다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구지</a:t>
            </a:r>
            <a:r>
              <a:rPr lang="ko-KR" altLang="en-US" dirty="0"/>
              <a:t> 절차적 프로그래밍에 비유한다면 클래스는 데이터 타입과 같은 개념이고</a:t>
            </a:r>
            <a:r>
              <a:rPr lang="en-US" altLang="ko-KR" dirty="0"/>
              <a:t>, </a:t>
            </a:r>
            <a:r>
              <a:rPr lang="ko-KR" altLang="en-US" dirty="0"/>
              <a:t>객체는 변수와 같다고 할 수 있겠다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6546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절차적 프로그래밍에서는 변수는 값만을 가지게 되지만</a:t>
            </a:r>
            <a:r>
              <a:rPr lang="en-US" altLang="ko-KR" dirty="0"/>
              <a:t>, </a:t>
            </a:r>
            <a:r>
              <a:rPr lang="ko-KR" altLang="en-US" dirty="0"/>
              <a:t>객체지향프로그래밍에서의 변수 역할인 객체는 </a:t>
            </a:r>
            <a:r>
              <a:rPr lang="ko-KR" altLang="en-US" dirty="0">
                <a:solidFill>
                  <a:srgbClr val="FF0000"/>
                </a:solidFill>
              </a:rPr>
              <a:t>속성</a:t>
            </a:r>
            <a:r>
              <a:rPr lang="en-US" altLang="ko-KR" dirty="0"/>
              <a:t>(attribute)</a:t>
            </a:r>
            <a:r>
              <a:rPr lang="ko-KR" altLang="en-US" dirty="0"/>
              <a:t>과 </a:t>
            </a:r>
            <a:r>
              <a:rPr lang="ko-KR" altLang="en-US" dirty="0">
                <a:solidFill>
                  <a:srgbClr val="FF0000"/>
                </a:solidFill>
              </a:rPr>
              <a:t>동작</a:t>
            </a:r>
            <a:r>
              <a:rPr lang="en-US" altLang="ko-KR" dirty="0"/>
              <a:t>(behavior)</a:t>
            </a:r>
            <a:r>
              <a:rPr lang="ko-KR" altLang="en-US" dirty="0"/>
              <a:t>을 동시에 가지게 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자동차라는</a:t>
            </a:r>
            <a:r>
              <a:rPr lang="en-US" altLang="ko-KR" dirty="0"/>
              <a:t> </a:t>
            </a:r>
            <a:r>
              <a:rPr lang="ko-KR" altLang="en-US" dirty="0"/>
              <a:t>클래스에서 버스라는 객체도 </a:t>
            </a:r>
            <a:r>
              <a:rPr lang="ko-KR" altLang="en-US" dirty="0" err="1"/>
              <a:t>나올수</a:t>
            </a:r>
            <a:r>
              <a:rPr lang="ko-KR" altLang="en-US" dirty="0"/>
              <a:t> 있고</a:t>
            </a:r>
            <a:r>
              <a:rPr lang="en-US" altLang="ko-KR" dirty="0"/>
              <a:t>, </a:t>
            </a:r>
            <a:r>
              <a:rPr lang="ko-KR" altLang="en-US" dirty="0"/>
              <a:t>자가용</a:t>
            </a:r>
            <a:r>
              <a:rPr lang="en-US" altLang="ko-KR" dirty="0"/>
              <a:t>, </a:t>
            </a:r>
            <a:r>
              <a:rPr lang="ko-KR" altLang="en-US" dirty="0"/>
              <a:t>트럭 등등의 </a:t>
            </a:r>
            <a:r>
              <a:rPr lang="ko-KR" altLang="en-US" dirty="0" err="1"/>
              <a:t>여러가지</a:t>
            </a:r>
            <a:r>
              <a:rPr lang="ko-KR" altLang="en-US" dirty="0"/>
              <a:t> 객체가 나올 수 있는데</a:t>
            </a:r>
            <a:r>
              <a:rPr lang="en-US" altLang="ko-KR" dirty="0"/>
              <a:t>, </a:t>
            </a:r>
            <a:r>
              <a:rPr lang="ko-KR" altLang="en-US" dirty="0"/>
              <a:t>객체가 버스라고 했을 때</a:t>
            </a:r>
            <a:r>
              <a:rPr lang="en-US" altLang="ko-KR" dirty="0"/>
              <a:t>, </a:t>
            </a:r>
            <a:r>
              <a:rPr lang="ko-KR" altLang="en-US" dirty="0"/>
              <a:t>그 버스라는 객체의 </a:t>
            </a:r>
            <a:r>
              <a:rPr lang="ko-KR" altLang="en-US" dirty="0">
                <a:solidFill>
                  <a:srgbClr val="FF0000"/>
                </a:solidFill>
              </a:rPr>
              <a:t>속성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특성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r>
              <a:rPr lang="ko-KR" altLang="en-US" dirty="0"/>
              <a:t>이 </a:t>
            </a:r>
            <a:r>
              <a:rPr lang="ko-KR" altLang="en-US" dirty="0" err="1"/>
              <a:t>여러가지</a:t>
            </a:r>
            <a:r>
              <a:rPr lang="ko-KR" altLang="en-US" dirty="0"/>
              <a:t> 있을 수 있다</a:t>
            </a:r>
            <a:r>
              <a:rPr lang="en-US" altLang="ko-KR" dirty="0"/>
              <a:t>. </a:t>
            </a:r>
            <a:r>
              <a:rPr lang="ko-KR" altLang="en-US" dirty="0"/>
              <a:t>예를 들면</a:t>
            </a:r>
            <a:r>
              <a:rPr lang="en-US" altLang="ko-KR" dirty="0"/>
              <a:t>, </a:t>
            </a:r>
            <a:r>
              <a:rPr lang="ko-KR" altLang="en-US" dirty="0"/>
              <a:t>버스색상</a:t>
            </a:r>
            <a:r>
              <a:rPr lang="en-US" altLang="ko-KR" dirty="0"/>
              <a:t>, </a:t>
            </a:r>
            <a:r>
              <a:rPr lang="ko-KR" altLang="en-US" dirty="0"/>
              <a:t>버스번호</a:t>
            </a:r>
            <a:r>
              <a:rPr lang="en-US" altLang="ko-KR" dirty="0"/>
              <a:t>, </a:t>
            </a:r>
            <a:r>
              <a:rPr lang="ko-KR" altLang="en-US" dirty="0"/>
              <a:t>소유회사 등등</a:t>
            </a:r>
            <a:r>
              <a:rPr lang="en-US" altLang="ko-KR" dirty="0"/>
              <a:t>…</a:t>
            </a:r>
          </a:p>
          <a:p>
            <a:r>
              <a:rPr lang="ko-KR" altLang="en-US" dirty="0"/>
              <a:t>마찬가지로 버스라는 객체는 </a:t>
            </a:r>
            <a:r>
              <a:rPr lang="ko-KR" altLang="en-US" dirty="0" err="1"/>
              <a:t>여러가지</a:t>
            </a:r>
            <a:r>
              <a:rPr lang="ko-KR" altLang="en-US" dirty="0"/>
              <a:t> </a:t>
            </a:r>
            <a:r>
              <a:rPr lang="ko-KR" altLang="en-US" dirty="0">
                <a:solidFill>
                  <a:srgbClr val="FF0000"/>
                </a:solidFill>
              </a:rPr>
              <a:t>동작</a:t>
            </a:r>
            <a:r>
              <a:rPr lang="en-US" altLang="ko-KR" dirty="0"/>
              <a:t>(</a:t>
            </a:r>
            <a:r>
              <a:rPr lang="ko-KR" altLang="en-US" dirty="0">
                <a:solidFill>
                  <a:srgbClr val="FF0000"/>
                </a:solidFill>
              </a:rPr>
              <a:t>움직임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r>
              <a:rPr lang="ko-KR" altLang="en-US" dirty="0"/>
              <a:t>이 있을 수 있다</a:t>
            </a:r>
            <a:r>
              <a:rPr lang="en-US" altLang="ko-KR" dirty="0"/>
              <a:t>. </a:t>
            </a:r>
            <a:r>
              <a:rPr lang="ko-KR" altLang="en-US" dirty="0"/>
              <a:t>달린다</a:t>
            </a:r>
            <a:r>
              <a:rPr lang="en-US" altLang="ko-KR" dirty="0"/>
              <a:t>, </a:t>
            </a:r>
            <a:r>
              <a:rPr lang="ko-KR" altLang="en-US" dirty="0"/>
              <a:t>정차한다</a:t>
            </a:r>
            <a:r>
              <a:rPr lang="en-US" altLang="ko-KR" dirty="0"/>
              <a:t>, </a:t>
            </a:r>
            <a:r>
              <a:rPr lang="ko-KR" altLang="en-US" dirty="0"/>
              <a:t>출발한다</a:t>
            </a:r>
            <a:r>
              <a:rPr lang="en-US" altLang="ko-KR" dirty="0"/>
              <a:t>… </a:t>
            </a:r>
            <a:r>
              <a:rPr lang="ko-KR" altLang="en-US" dirty="0"/>
              <a:t>등등</a:t>
            </a:r>
            <a:r>
              <a:rPr lang="en-US" altLang="ko-KR" dirty="0"/>
              <a:t>…</a:t>
            </a:r>
          </a:p>
          <a:p>
            <a:r>
              <a:rPr lang="ko-KR" altLang="en-US" dirty="0"/>
              <a:t>객체지향 프로그래밍에서는 이런 것을 </a:t>
            </a:r>
            <a:r>
              <a:rPr lang="ko-KR" altLang="en-US" dirty="0">
                <a:solidFill>
                  <a:srgbClr val="0000FF"/>
                </a:solidFill>
              </a:rPr>
              <a:t>버스</a:t>
            </a:r>
            <a:r>
              <a:rPr lang="en-US" altLang="ko-KR" dirty="0">
                <a:solidFill>
                  <a:srgbClr val="0000FF"/>
                </a:solidFill>
              </a:rPr>
              <a:t>.</a:t>
            </a:r>
            <a:r>
              <a:rPr lang="ko-KR" altLang="en-US" dirty="0">
                <a:solidFill>
                  <a:srgbClr val="0000FF"/>
                </a:solidFill>
              </a:rPr>
              <a:t>색 </a:t>
            </a:r>
            <a:r>
              <a:rPr lang="en-US" altLang="ko-KR" dirty="0">
                <a:solidFill>
                  <a:srgbClr val="0000FF"/>
                </a:solidFill>
              </a:rPr>
              <a:t>= </a:t>
            </a:r>
            <a:r>
              <a:rPr lang="ko-KR" altLang="en-US" dirty="0">
                <a:solidFill>
                  <a:srgbClr val="0000FF"/>
                </a:solidFill>
              </a:rPr>
              <a:t>파랑</a:t>
            </a:r>
            <a:r>
              <a:rPr lang="en-US" altLang="ko-KR" dirty="0">
                <a:solidFill>
                  <a:srgbClr val="0000FF"/>
                </a:solidFill>
              </a:rPr>
              <a:t>; </a:t>
            </a:r>
            <a:r>
              <a:rPr lang="ko-KR" altLang="en-US" dirty="0">
                <a:solidFill>
                  <a:srgbClr val="0000FF"/>
                </a:solidFill>
              </a:rPr>
              <a:t>버스</a:t>
            </a:r>
            <a:r>
              <a:rPr lang="en-US" altLang="ko-KR" dirty="0">
                <a:solidFill>
                  <a:srgbClr val="0000FF"/>
                </a:solidFill>
              </a:rPr>
              <a:t>.</a:t>
            </a:r>
            <a:r>
              <a:rPr lang="ko-KR" altLang="en-US" dirty="0">
                <a:solidFill>
                  <a:srgbClr val="0000FF"/>
                </a:solidFill>
              </a:rPr>
              <a:t>달린다</a:t>
            </a:r>
            <a:r>
              <a:rPr lang="en-US" altLang="ko-KR" dirty="0">
                <a:solidFill>
                  <a:srgbClr val="0000FF"/>
                </a:solidFill>
              </a:rPr>
              <a:t>.</a:t>
            </a:r>
            <a:r>
              <a:rPr lang="en-US" altLang="ko-KR" dirty="0"/>
              <a:t> </a:t>
            </a:r>
            <a:r>
              <a:rPr lang="ko-KR" altLang="en-US" dirty="0"/>
              <a:t>등으로 표현한다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412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2. </a:t>
            </a:r>
            <a:r>
              <a:rPr lang="ko-KR" altLang="en-US" smtClean="0"/>
              <a:t>객체지향프로그래밍 과정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객체지향 프로그래밍의 설계과정은 </a:t>
            </a:r>
            <a:r>
              <a:rPr lang="en-US" altLang="ko-KR" dirty="0" smtClean="0"/>
              <a:t>3</a:t>
            </a:r>
            <a:r>
              <a:rPr lang="ko-KR" altLang="en-US" dirty="0" smtClean="0"/>
              <a:t>단계를 거친다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첫째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객체 모델링 단계이다</a:t>
            </a:r>
            <a:r>
              <a:rPr lang="en-US" altLang="ko-KR" dirty="0" smtClean="0"/>
              <a:t>.</a:t>
            </a:r>
          </a:p>
          <a:p>
            <a:pPr lvl="1"/>
            <a:r>
              <a:rPr lang="ko-KR" altLang="en-US" dirty="0" smtClean="0"/>
              <a:t>이 단계에서는 </a:t>
            </a:r>
            <a:r>
              <a:rPr lang="ko-KR" altLang="en-US" dirty="0" err="1" smtClean="0"/>
              <a:t>구현하고자하는</a:t>
            </a:r>
            <a:r>
              <a:rPr lang="ko-KR" altLang="en-US" dirty="0" smtClean="0"/>
              <a:t> 객체의 속성과 동작을 찾아내는 작업이다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둘째</a:t>
            </a:r>
            <a:r>
              <a:rPr lang="en-US" altLang="ko-KR" dirty="0" smtClean="0"/>
              <a:t>, </a:t>
            </a:r>
            <a:r>
              <a:rPr lang="ko-KR" altLang="en-US" dirty="0" smtClean="0"/>
              <a:t>클래스 정의 단계이다</a:t>
            </a:r>
            <a:r>
              <a:rPr lang="en-US" altLang="ko-KR" dirty="0" smtClean="0"/>
              <a:t>.</a:t>
            </a:r>
          </a:p>
          <a:p>
            <a:pPr lvl="1"/>
            <a:r>
              <a:rPr lang="ko-KR" altLang="en-US" dirty="0" smtClean="0"/>
              <a:t>앞 단계에서 정리한 객체의 속성과 동작을 클래스로 구체화시키는 작업이다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셋째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정의한 클래스를 실제로 프로그램코드로 </a:t>
            </a:r>
            <a:r>
              <a:rPr lang="ko-KR" altLang="en-US" dirty="0" err="1" smtClean="0"/>
              <a:t>코딩하는</a:t>
            </a:r>
            <a:r>
              <a:rPr lang="ko-KR" altLang="en-US" dirty="0" smtClean="0"/>
              <a:t> 작업이다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>
                <a:solidFill>
                  <a:srgbClr val="FF00FF"/>
                </a:solidFill>
              </a:rPr>
              <a:t>new</a:t>
            </a:r>
            <a:r>
              <a:rPr lang="en-US" altLang="ko-KR" dirty="0" smtClean="0"/>
              <a:t> </a:t>
            </a:r>
            <a:r>
              <a:rPr lang="ko-KR" altLang="en-US" dirty="0" smtClean="0"/>
              <a:t>라는</a:t>
            </a:r>
            <a:r>
              <a:rPr lang="en-US" altLang="ko-KR" dirty="0" smtClean="0"/>
              <a:t> </a:t>
            </a:r>
            <a:r>
              <a:rPr lang="ko-KR" altLang="en-US" dirty="0" smtClean="0"/>
              <a:t>키워드를 이용해서 메모리할당을 받아 </a:t>
            </a:r>
            <a:r>
              <a:rPr lang="ko-KR" altLang="en-US" dirty="0" err="1" smtClean="0"/>
              <a:t>사용할수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있게하는</a:t>
            </a:r>
            <a:r>
              <a:rPr lang="ko-KR" altLang="en-US" dirty="0" smtClean="0"/>
              <a:t> 작업이다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116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smtClean="0"/>
              <a:t>3. </a:t>
            </a:r>
            <a:r>
              <a:rPr lang="ko-KR" altLang="en-US" smtClean="0"/>
              <a:t>접근지정자</a:t>
            </a:r>
            <a:endParaRPr lang="en-US" altLang="ko-KR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클래스 내부의 정보를 </a:t>
            </a:r>
            <a:r>
              <a:rPr lang="ko-KR" altLang="en-US" dirty="0" err="1" smtClean="0"/>
              <a:t>은폐시키기위해서</a:t>
            </a:r>
            <a:r>
              <a:rPr lang="ko-KR" altLang="en-US" dirty="0" smtClean="0"/>
              <a:t> 멤버필드나 </a:t>
            </a:r>
            <a:r>
              <a:rPr lang="ko-KR" altLang="en-US" dirty="0" err="1" smtClean="0"/>
              <a:t>메소드의</a:t>
            </a:r>
            <a:r>
              <a:rPr lang="ko-KR" altLang="en-US" dirty="0" smtClean="0"/>
              <a:t> </a:t>
            </a:r>
            <a:r>
              <a:rPr lang="ko-KR" altLang="en-US" dirty="0" smtClean="0">
                <a:solidFill>
                  <a:srgbClr val="FF00FF"/>
                </a:solidFill>
              </a:rPr>
              <a:t>접근을 제한할 목적으로 </a:t>
            </a:r>
            <a:r>
              <a:rPr lang="ko-KR" altLang="en-US" dirty="0" smtClean="0"/>
              <a:t>사용되는 것을 접근지정자라고 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접근지정자의 종류로는 </a:t>
            </a:r>
            <a:r>
              <a:rPr lang="en-US" altLang="ko-KR" dirty="0" smtClean="0"/>
              <a:t>public, protected, default(</a:t>
            </a:r>
            <a:r>
              <a:rPr lang="ko-KR" altLang="en-US" dirty="0" smtClean="0"/>
              <a:t>또는</a:t>
            </a:r>
            <a:r>
              <a:rPr lang="en-US" altLang="ko-KR" dirty="0" smtClean="0"/>
              <a:t> friendly), private</a:t>
            </a:r>
            <a:r>
              <a:rPr lang="ko-KR" altLang="en-US" dirty="0" smtClean="0"/>
              <a:t>가 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/>
              <a:t>㉠ </a:t>
            </a:r>
            <a:r>
              <a:rPr lang="en-US" altLang="ko-KR" dirty="0"/>
              <a:t>public</a:t>
            </a:r>
          </a:p>
          <a:p>
            <a:pPr lvl="1"/>
            <a:r>
              <a:rPr lang="en-US" altLang="ko-KR" sz="2400" dirty="0"/>
              <a:t>public</a:t>
            </a:r>
            <a:r>
              <a:rPr lang="ko-KR" altLang="en-US" sz="2400" dirty="0"/>
              <a:t>으로</a:t>
            </a:r>
            <a:r>
              <a:rPr lang="en-US" altLang="ko-KR" sz="2400" dirty="0"/>
              <a:t> </a:t>
            </a:r>
            <a:r>
              <a:rPr lang="ko-KR" altLang="en-US" sz="2400" dirty="0"/>
              <a:t>선언된 멤버변수와 </a:t>
            </a:r>
            <a:r>
              <a:rPr lang="ko-KR" altLang="en-US" sz="2400" dirty="0" err="1"/>
              <a:t>메소드는</a:t>
            </a:r>
            <a:r>
              <a:rPr lang="ko-KR" altLang="en-US" sz="2400" dirty="0"/>
              <a:t> </a:t>
            </a:r>
            <a:r>
              <a:rPr lang="ko-KR" altLang="en-US" sz="2400" dirty="0" err="1"/>
              <a:t>어느곳에</a:t>
            </a:r>
            <a:r>
              <a:rPr lang="ko-KR" altLang="en-US" sz="2400" dirty="0"/>
              <a:t> 있든지 접근이 가능하며 제한이 없다</a:t>
            </a:r>
            <a:r>
              <a:rPr lang="en-US" altLang="ko-KR" sz="2400" dirty="0"/>
              <a:t>.</a:t>
            </a:r>
          </a:p>
          <a:p>
            <a:r>
              <a:rPr lang="ko-KR" altLang="en-US" dirty="0"/>
              <a:t>㉡ </a:t>
            </a:r>
            <a:r>
              <a:rPr lang="en-US" altLang="ko-KR" dirty="0"/>
              <a:t>protected</a:t>
            </a:r>
          </a:p>
          <a:p>
            <a:pPr lvl="1"/>
            <a:r>
              <a:rPr lang="en-US" altLang="ko-KR" sz="2400" dirty="0"/>
              <a:t>protected</a:t>
            </a:r>
            <a:r>
              <a:rPr lang="ko-KR" altLang="en-US" sz="2400" dirty="0"/>
              <a:t>로</a:t>
            </a:r>
            <a:r>
              <a:rPr lang="en-US" altLang="ko-KR" sz="2400" dirty="0"/>
              <a:t> </a:t>
            </a:r>
            <a:r>
              <a:rPr lang="ko-KR" altLang="en-US" sz="2400" dirty="0"/>
              <a:t>선언된 멤버변수와 </a:t>
            </a:r>
            <a:r>
              <a:rPr lang="ko-KR" altLang="en-US" sz="2400" dirty="0" err="1"/>
              <a:t>메소드는</a:t>
            </a:r>
            <a:r>
              <a:rPr lang="ko-KR" altLang="en-US" sz="2400" dirty="0"/>
              <a:t> 같은 </a:t>
            </a:r>
            <a:r>
              <a:rPr lang="ko-KR" altLang="en-US" sz="2400" dirty="0" err="1"/>
              <a:t>패키지내에서는</a:t>
            </a:r>
            <a:r>
              <a:rPr lang="ko-KR" altLang="en-US" sz="2400" dirty="0"/>
              <a:t> 어디서든지 </a:t>
            </a:r>
            <a:r>
              <a:rPr lang="ko-KR" altLang="en-US" sz="2400" dirty="0" err="1"/>
              <a:t>접근가능하다</a:t>
            </a:r>
            <a:r>
              <a:rPr lang="en-US" altLang="ko-KR" sz="2400" dirty="0"/>
              <a:t>. </a:t>
            </a:r>
            <a:r>
              <a:rPr lang="ko-KR" altLang="en-US" sz="2400" dirty="0"/>
              <a:t>다른 패키지에서는 상속관계가 있어야 </a:t>
            </a:r>
            <a:r>
              <a:rPr lang="ko-KR" altLang="en-US" sz="2400" dirty="0" err="1"/>
              <a:t>접근가능하다</a:t>
            </a:r>
            <a:r>
              <a:rPr lang="ko-KR" altLang="en-US" sz="2400" dirty="0"/>
              <a:t> </a:t>
            </a:r>
            <a:endParaRPr lang="en-US" altLang="ko-KR" sz="24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74714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㉢ </a:t>
            </a:r>
            <a:r>
              <a:rPr lang="en-US" altLang="ko-KR" dirty="0"/>
              <a:t>default(friendly)</a:t>
            </a:r>
          </a:p>
          <a:p>
            <a:pPr lvl="1"/>
            <a:r>
              <a:rPr lang="en-US" altLang="ko-KR" sz="2400" dirty="0"/>
              <a:t>default</a:t>
            </a:r>
            <a:r>
              <a:rPr lang="ko-KR" altLang="en-US" sz="2400" dirty="0"/>
              <a:t>접근 지정자는 멤버필드와 </a:t>
            </a:r>
            <a:r>
              <a:rPr lang="ko-KR" altLang="en-US" sz="2400" dirty="0" err="1"/>
              <a:t>메소드에</a:t>
            </a:r>
            <a:r>
              <a:rPr lang="ko-KR" altLang="en-US" sz="2400" dirty="0"/>
              <a:t> </a:t>
            </a:r>
            <a:r>
              <a:rPr lang="ko-KR" altLang="en-US" sz="2400" dirty="0" err="1">
                <a:solidFill>
                  <a:srgbClr val="FF00FF"/>
                </a:solidFill>
              </a:rPr>
              <a:t>접근지정자를</a:t>
            </a:r>
            <a:r>
              <a:rPr lang="ko-KR" altLang="en-US" sz="2400" dirty="0">
                <a:solidFill>
                  <a:srgbClr val="FF00FF"/>
                </a:solidFill>
              </a:rPr>
              <a:t> 표현하지 않은 경우</a:t>
            </a:r>
            <a:r>
              <a:rPr lang="ko-KR" altLang="en-US" sz="2400" dirty="0"/>
              <a:t>를 말하며</a:t>
            </a:r>
            <a:r>
              <a:rPr lang="en-US" altLang="ko-KR" sz="2400" dirty="0"/>
              <a:t>, </a:t>
            </a:r>
            <a:r>
              <a:rPr lang="ko-KR" altLang="en-US" sz="2400" dirty="0"/>
              <a:t>같은 </a:t>
            </a:r>
            <a:r>
              <a:rPr lang="ko-KR" altLang="en-US" sz="2400" dirty="0" err="1"/>
              <a:t>패키지내에서만</a:t>
            </a:r>
            <a:r>
              <a:rPr lang="ko-KR" altLang="en-US" sz="2400" dirty="0"/>
              <a:t> 접근가능하고 다른 패키지에서는 상속관계가 있더라도 접근이 불가능하다</a:t>
            </a:r>
            <a:r>
              <a:rPr lang="en-US" altLang="ko-KR" sz="2400" dirty="0"/>
              <a:t>.</a:t>
            </a:r>
          </a:p>
          <a:p>
            <a:pPr lvl="1"/>
            <a:r>
              <a:rPr lang="ko-KR" altLang="en-US" sz="2400" dirty="0">
                <a:solidFill>
                  <a:srgbClr val="FF0000"/>
                </a:solidFill>
              </a:rPr>
              <a:t>패키지제한 접근지정자</a:t>
            </a:r>
            <a:r>
              <a:rPr lang="ko-KR" altLang="en-US" sz="2400" dirty="0"/>
              <a:t>라고 불린다</a:t>
            </a:r>
            <a:r>
              <a:rPr lang="en-US" altLang="ko-KR" sz="2400" dirty="0"/>
              <a:t>.</a:t>
            </a:r>
            <a:r>
              <a:rPr lang="ko-KR" altLang="en-US" sz="2400" dirty="0"/>
              <a:t> </a:t>
            </a:r>
            <a:endParaRPr lang="en-US" altLang="ko-KR" sz="2400" dirty="0"/>
          </a:p>
          <a:p>
            <a:r>
              <a:rPr lang="ko-KR" altLang="en-US" dirty="0"/>
              <a:t>㉣ </a:t>
            </a:r>
            <a:r>
              <a:rPr lang="en-US" altLang="ko-KR" dirty="0"/>
              <a:t>private</a:t>
            </a:r>
          </a:p>
          <a:p>
            <a:pPr lvl="1"/>
            <a:r>
              <a:rPr lang="en-US" altLang="ko-KR" sz="2400" dirty="0"/>
              <a:t>private</a:t>
            </a:r>
            <a:r>
              <a:rPr lang="ko-KR" altLang="en-US" sz="2400" dirty="0"/>
              <a:t>로</a:t>
            </a:r>
            <a:r>
              <a:rPr lang="en-US" altLang="ko-KR" sz="2400" dirty="0"/>
              <a:t> </a:t>
            </a:r>
            <a:r>
              <a:rPr lang="ko-KR" altLang="en-US" sz="2400" dirty="0"/>
              <a:t>선언된 멤버변수와 </a:t>
            </a:r>
            <a:r>
              <a:rPr lang="ko-KR" altLang="en-US" sz="2400" dirty="0" err="1"/>
              <a:t>메소드는</a:t>
            </a:r>
            <a:r>
              <a:rPr lang="ko-KR" altLang="en-US" sz="2400" dirty="0"/>
              <a:t> 같은 클래스 내에서만 접근 가능하다</a:t>
            </a:r>
            <a:r>
              <a:rPr lang="en-US" altLang="ko-KR" sz="2400" dirty="0"/>
              <a:t>. </a:t>
            </a:r>
            <a:r>
              <a:rPr lang="ko-KR" altLang="en-US" sz="2400" dirty="0">
                <a:solidFill>
                  <a:srgbClr val="FF0000"/>
                </a:solidFill>
              </a:rPr>
              <a:t>클래스제한 접근지정자</a:t>
            </a:r>
            <a:r>
              <a:rPr lang="ko-KR" altLang="en-US" sz="2400" dirty="0"/>
              <a:t>라고 불린다</a:t>
            </a:r>
            <a:r>
              <a:rPr lang="en-US" altLang="ko-KR" sz="2400" dirty="0"/>
              <a:t>.</a:t>
            </a:r>
          </a:p>
          <a:p>
            <a:pPr>
              <a:buNone/>
            </a:pPr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896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200"/>
              <a:t>정리해보면</a:t>
            </a:r>
            <a:r>
              <a:rPr lang="en-US" altLang="ko-KR" sz="3200"/>
              <a:t>,</a:t>
            </a:r>
            <a:endParaRPr lang="ko-KR" altLang="en-US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ko-KR" altLang="en-US" dirty="0">
                <a:solidFill>
                  <a:srgbClr val="FF00FF"/>
                </a:solidFill>
              </a:rPr>
              <a:t>같은 클래스 내</a:t>
            </a:r>
            <a:r>
              <a:rPr lang="ko-KR" altLang="en-US" dirty="0"/>
              <a:t>에서는 </a:t>
            </a:r>
            <a:r>
              <a:rPr lang="en-US" altLang="ko-KR" dirty="0"/>
              <a:t>public, protected, default, private</a:t>
            </a:r>
            <a:r>
              <a:rPr lang="ko-KR" altLang="en-US" dirty="0"/>
              <a:t>로 선언된 멤버필드나 </a:t>
            </a:r>
            <a:r>
              <a:rPr lang="ko-KR" altLang="en-US" dirty="0" err="1"/>
              <a:t>메소드에</a:t>
            </a:r>
            <a:r>
              <a:rPr lang="ko-KR" altLang="en-US" dirty="0"/>
              <a:t> </a:t>
            </a:r>
            <a:r>
              <a:rPr lang="ko-KR" altLang="en-US" dirty="0" err="1"/>
              <a:t>접근가능하다</a:t>
            </a:r>
            <a:r>
              <a:rPr lang="en-US" altLang="ko-KR" dirty="0"/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dirty="0">
                <a:solidFill>
                  <a:srgbClr val="FF00FF"/>
                </a:solidFill>
              </a:rPr>
              <a:t>같은 패키지 내</a:t>
            </a:r>
            <a:r>
              <a:rPr lang="ko-KR" altLang="en-US" dirty="0"/>
              <a:t>에서는 클래스간에 </a:t>
            </a:r>
            <a:r>
              <a:rPr lang="en-US" altLang="ko-KR" dirty="0"/>
              <a:t>public, protected, default</a:t>
            </a:r>
            <a:r>
              <a:rPr lang="ko-KR" altLang="en-US" dirty="0"/>
              <a:t>로 선언된 멤버필드나 </a:t>
            </a:r>
            <a:r>
              <a:rPr lang="ko-KR" altLang="en-US" dirty="0" err="1"/>
              <a:t>메소드에</a:t>
            </a:r>
            <a:r>
              <a:rPr lang="ko-KR" altLang="en-US" dirty="0"/>
              <a:t> </a:t>
            </a:r>
            <a:r>
              <a:rPr lang="ko-KR" altLang="en-US" dirty="0" err="1"/>
              <a:t>접근가능하다</a:t>
            </a:r>
            <a:r>
              <a:rPr lang="en-US" altLang="ko-KR" dirty="0"/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dirty="0">
                <a:solidFill>
                  <a:srgbClr val="0000FF"/>
                </a:solidFill>
              </a:rPr>
              <a:t>다른 패키지간</a:t>
            </a:r>
            <a:r>
              <a:rPr lang="ko-KR" altLang="en-US" dirty="0"/>
              <a:t>에는 </a:t>
            </a:r>
            <a:r>
              <a:rPr lang="ko-KR" altLang="en-US" dirty="0">
                <a:solidFill>
                  <a:srgbClr val="FF0000"/>
                </a:solidFill>
              </a:rPr>
              <a:t>상속관계가 있을 때는 </a:t>
            </a:r>
            <a:r>
              <a:rPr lang="en-US" altLang="ko-KR" dirty="0"/>
              <a:t>public, protected</a:t>
            </a:r>
            <a:r>
              <a:rPr lang="ko-KR" altLang="en-US" dirty="0"/>
              <a:t>로 선언된 멤버필드나 </a:t>
            </a:r>
            <a:r>
              <a:rPr lang="ko-KR" altLang="en-US" dirty="0" err="1"/>
              <a:t>메소드에</a:t>
            </a:r>
            <a:r>
              <a:rPr lang="ko-KR" altLang="en-US" dirty="0"/>
              <a:t> </a:t>
            </a:r>
            <a:r>
              <a:rPr lang="ko-KR" altLang="en-US" dirty="0" err="1"/>
              <a:t>접근가능하다</a:t>
            </a:r>
            <a:r>
              <a:rPr lang="en-US" altLang="ko-KR" dirty="0"/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dirty="0">
                <a:solidFill>
                  <a:srgbClr val="0000FF"/>
                </a:solidFill>
              </a:rPr>
              <a:t>다른 패키지간</a:t>
            </a:r>
            <a:r>
              <a:rPr lang="ko-KR" altLang="en-US" dirty="0"/>
              <a:t>에는 </a:t>
            </a:r>
            <a:r>
              <a:rPr lang="ko-KR" altLang="en-US" dirty="0">
                <a:solidFill>
                  <a:srgbClr val="FF0000"/>
                </a:solidFill>
              </a:rPr>
              <a:t>상속관계가 없을 때는 </a:t>
            </a:r>
            <a:r>
              <a:rPr lang="en-US" altLang="ko-KR" dirty="0"/>
              <a:t>public</a:t>
            </a:r>
            <a:r>
              <a:rPr lang="ko-KR" altLang="en-US" dirty="0"/>
              <a:t>으로 선언된 멤버필드나 </a:t>
            </a:r>
            <a:r>
              <a:rPr lang="ko-KR" altLang="en-US" dirty="0" err="1"/>
              <a:t>메소드에</a:t>
            </a:r>
            <a:r>
              <a:rPr lang="ko-KR" altLang="en-US" dirty="0"/>
              <a:t> </a:t>
            </a:r>
            <a:r>
              <a:rPr lang="ko-KR" altLang="en-US" dirty="0" err="1"/>
              <a:t>접근가능하다</a:t>
            </a:r>
            <a:r>
              <a:rPr lang="en-US" altLang="ko-KR" dirty="0"/>
              <a:t>.</a:t>
            </a:r>
          </a:p>
          <a:p>
            <a:pPr>
              <a:lnSpc>
                <a:spcPct val="110000"/>
              </a:lnSpc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6105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9987</TotalTime>
  <Words>1110</Words>
  <Application>Microsoft Office PowerPoint</Application>
  <PresentationFormat>와이드스크린</PresentationFormat>
  <Paragraphs>203</Paragraphs>
  <Slides>28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5" baseType="lpstr">
      <vt:lpstr>HY강B</vt:lpstr>
      <vt:lpstr>KoPub돋움체 Bold</vt:lpstr>
      <vt:lpstr>나눔스퀘어라운드 Bold</vt:lpstr>
      <vt:lpstr>맑은 고딕</vt:lpstr>
      <vt:lpstr>Arial</vt:lpstr>
      <vt:lpstr>Corbel</vt:lpstr>
      <vt:lpstr>기본</vt:lpstr>
      <vt:lpstr>PowerPoint 프레젠테이션</vt:lpstr>
      <vt:lpstr>Index</vt:lpstr>
      <vt:lpstr>intro.</vt:lpstr>
      <vt:lpstr>1. 클래스와 객체</vt:lpstr>
      <vt:lpstr>PowerPoint 프레젠테이션</vt:lpstr>
      <vt:lpstr>2. 객체지향프로그래밍 과정</vt:lpstr>
      <vt:lpstr>3. 접근지정자</vt:lpstr>
      <vt:lpstr>PowerPoint 프레젠테이션</vt:lpstr>
      <vt:lpstr>정리해보면,</vt:lpstr>
      <vt:lpstr>PowerPoint 프레젠테이션</vt:lpstr>
      <vt:lpstr>PowerPoint 프레젠테이션</vt:lpstr>
      <vt:lpstr>PowerPoint 프레젠테이션</vt:lpstr>
      <vt:lpstr>4. 생성자(constructor)메소드</vt:lpstr>
      <vt:lpstr>PowerPoint 프레젠테이션</vt:lpstr>
      <vt:lpstr>PowerPoint 프레젠테이션</vt:lpstr>
      <vt:lpstr>5. this 레퍼런스</vt:lpstr>
      <vt:lpstr>6. this( )메소드</vt:lpstr>
      <vt:lpstr>7. 정보캡슐화의 의미</vt:lpstr>
      <vt:lpstr>8. 가베지 컬렉팅</vt:lpstr>
      <vt:lpstr>PowerPoint 프레젠테이션</vt:lpstr>
      <vt:lpstr>9. 메소드 오버로딩</vt:lpstr>
      <vt:lpstr>PowerPoint 프레젠테이션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406강사</cp:lastModifiedBy>
  <cp:revision>74</cp:revision>
  <dcterms:created xsi:type="dcterms:W3CDTF">2019-04-16T14:11:50Z</dcterms:created>
  <dcterms:modified xsi:type="dcterms:W3CDTF">2023-07-21T08:41:26Z</dcterms:modified>
</cp:coreProperties>
</file>