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</p:sldMasterIdLst>
  <p:notesMasterIdLst>
    <p:notesMasterId r:id="rId22"/>
  </p:notesMasterIdLst>
  <p:handoutMasterIdLst>
    <p:handoutMasterId r:id="rId23"/>
  </p:handoutMasterIdLst>
  <p:sldIdLst>
    <p:sldId id="286" r:id="rId2"/>
    <p:sldId id="290" r:id="rId3"/>
    <p:sldId id="291" r:id="rId4"/>
    <p:sldId id="292" r:id="rId5"/>
    <p:sldId id="293" r:id="rId6"/>
    <p:sldId id="294" r:id="rId7"/>
    <p:sldId id="295" r:id="rId8"/>
    <p:sldId id="296" r:id="rId9"/>
    <p:sldId id="297" r:id="rId10"/>
    <p:sldId id="298" r:id="rId11"/>
    <p:sldId id="299" r:id="rId12"/>
    <p:sldId id="300" r:id="rId13"/>
    <p:sldId id="315" r:id="rId14"/>
    <p:sldId id="301" r:id="rId15"/>
    <p:sldId id="302" r:id="rId16"/>
    <p:sldId id="303" r:id="rId17"/>
    <p:sldId id="312" r:id="rId18"/>
    <p:sldId id="313" r:id="rId19"/>
    <p:sldId id="314" r:id="rId20"/>
    <p:sldId id="289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55A9"/>
    <a:srgbClr val="4A452A"/>
    <a:srgbClr val="FF6E47"/>
    <a:srgbClr val="23A198"/>
    <a:srgbClr val="28B5AC"/>
    <a:srgbClr val="33448F"/>
    <a:srgbClr val="2585C2"/>
    <a:srgbClr val="6FC39D"/>
    <a:srgbClr val="3A8A66"/>
    <a:srgbClr val="25BC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87" autoAdjust="0"/>
    <p:restoredTop sz="94660"/>
  </p:normalViewPr>
  <p:slideViewPr>
    <p:cSldViewPr snapToGrid="0">
      <p:cViewPr varScale="1">
        <p:scale>
          <a:sx n="96" d="100"/>
          <a:sy n="96" d="100"/>
        </p:scale>
        <p:origin x="45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0" d="100"/>
          <a:sy n="80" d="100"/>
        </p:scale>
        <p:origin x="199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C27EFA-7D22-478C-AEB5-C5A107C864D3}" type="datetimeFigureOut">
              <a:rPr lang="ko-KR" altLang="en-US" smtClean="0"/>
              <a:t>2023-08-12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51840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1F7055-7519-4835-ACA9-C64FB58C8C44}" type="datetimeFigureOut">
              <a:rPr lang="ko-KR" altLang="en-US" smtClean="0"/>
              <a:t>2023-08-12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40AC39-C7B5-47C7-94A7-FAE7D549118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9439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23A198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9217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9901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13" name="제목 1"/>
          <p:cNvSpPr>
            <a:spLocks noGrp="1"/>
          </p:cNvSpPr>
          <p:nvPr>
            <p:ph type="title"/>
          </p:nvPr>
        </p:nvSpPr>
        <p:spPr>
          <a:xfrm>
            <a:off x="591626" y="35227"/>
            <a:ext cx="11383766" cy="58284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976889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5549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13" name="제목 1"/>
          <p:cNvSpPr>
            <a:spLocks noGrp="1"/>
          </p:cNvSpPr>
          <p:nvPr>
            <p:ph type="title"/>
          </p:nvPr>
        </p:nvSpPr>
        <p:spPr>
          <a:xfrm>
            <a:off x="591626" y="35227"/>
            <a:ext cx="11383766" cy="58284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4" name="내용 개체 틀 2"/>
          <p:cNvSpPr>
            <a:spLocks noGrp="1"/>
          </p:cNvSpPr>
          <p:nvPr>
            <p:ph idx="1"/>
          </p:nvPr>
        </p:nvSpPr>
        <p:spPr>
          <a:xfrm>
            <a:off x="353960" y="707119"/>
            <a:ext cx="11621431" cy="5765689"/>
          </a:xfrm>
        </p:spPr>
        <p:txBody>
          <a:bodyPr/>
          <a:lstStyle>
            <a:lvl1pPr>
              <a:defRPr sz="3000">
                <a:solidFill>
                  <a:schemeClr val="accent5">
                    <a:lumMod val="50000"/>
                  </a:schemeClr>
                </a:solidFill>
              </a:defRPr>
            </a:lvl1pPr>
            <a:lvl2pPr>
              <a:defRPr sz="3000">
                <a:solidFill>
                  <a:schemeClr val="accent5">
                    <a:lumMod val="50000"/>
                  </a:schemeClr>
                </a:solidFill>
              </a:defRPr>
            </a:lvl2pPr>
            <a:lvl3pPr>
              <a:defRPr sz="3000">
                <a:solidFill>
                  <a:schemeClr val="accent5">
                    <a:lumMod val="50000"/>
                  </a:schemeClr>
                </a:solidFill>
              </a:defRPr>
            </a:lvl3pPr>
            <a:lvl4pPr>
              <a:defRPr sz="3000">
                <a:solidFill>
                  <a:schemeClr val="accent5">
                    <a:lumMod val="50000"/>
                  </a:schemeClr>
                </a:solidFill>
              </a:defRPr>
            </a:lvl4pPr>
            <a:lvl5pPr>
              <a:defRPr sz="3000">
                <a:solidFill>
                  <a:schemeClr val="accent5">
                    <a:lumMod val="50000"/>
                  </a:schemeClr>
                </a:solidFill>
              </a:defRPr>
            </a:lvl5pPr>
          </a:lstStyle>
          <a:p>
            <a:pPr lvl="0"/>
            <a:r>
              <a:rPr lang="ko-KR" altLang="en-US" dirty="0" smtClean="0"/>
              <a:t>마스터 텍스트 스타일 편집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739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C5D0D-9FAF-4C08-86A4-E34932BAD266}" type="datetimeFigureOut">
              <a:rPr lang="ko-KR" altLang="en-US" smtClean="0"/>
              <a:t>2023-08-12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6E021-5FCA-432D-9240-3EC14F91E9F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43841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C5D0D-9FAF-4C08-86A4-E34932BAD266}" type="datetimeFigureOut">
              <a:rPr lang="ko-KR" altLang="en-US" smtClean="0"/>
              <a:t>2023-08-12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6E021-5FCA-432D-9240-3EC14F91E9FB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5" name="직사각형 4"/>
          <p:cNvSpPr/>
          <p:nvPr userDrawn="1"/>
        </p:nvSpPr>
        <p:spPr>
          <a:xfrm>
            <a:off x="-25477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</p:spTree>
    <p:extLst>
      <p:ext uri="{BB962C8B-B14F-4D97-AF65-F5344CB8AC3E}">
        <p14:creationId xmlns:p14="http://schemas.microsoft.com/office/powerpoint/2010/main" val="10335627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C5D0D-9FAF-4C08-86A4-E34932BAD266}" type="datetimeFigureOut">
              <a:rPr lang="ko-KR" altLang="en-US" smtClean="0"/>
              <a:t>2023-08-12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6E021-5FCA-432D-9240-3EC14F91E9F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452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7" r:id="rId3"/>
    <p:sldLayoutId id="2147483728" r:id="rId4"/>
    <p:sldLayoutId id="2147483725" r:id="rId5"/>
    <p:sldLayoutId id="2147483729" r:id="rId6"/>
    <p:sldLayoutId id="2147483730" r:id="rId7"/>
    <p:sldLayoutId id="2147483731" r:id="rId8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1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텍스트 개체 틀 20"/>
          <p:cNvSpPr txBox="1">
            <a:spLocks/>
          </p:cNvSpPr>
          <p:nvPr/>
        </p:nvSpPr>
        <p:spPr>
          <a:xfrm>
            <a:off x="5418668" y="1471639"/>
            <a:ext cx="6723593" cy="388938"/>
          </a:xfrm>
          <a:prstGeom prst="rect">
            <a:avLst/>
          </a:prstGeom>
        </p:spPr>
        <p:txBody>
          <a:bodyPr lIns="0"/>
          <a:lstStyle>
            <a:lvl1pPr marL="45720" indent="0" algn="r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강 사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윤 영 혜</a:t>
            </a:r>
            <a:endParaRPr lang="ko-KR" altLang="en-US" dirty="0"/>
          </a:p>
        </p:txBody>
      </p:sp>
      <p:sp>
        <p:nvSpPr>
          <p:cNvPr id="8" name="텍스트 개체 틀 42"/>
          <p:cNvSpPr txBox="1">
            <a:spLocks/>
          </p:cNvSpPr>
          <p:nvPr/>
        </p:nvSpPr>
        <p:spPr>
          <a:xfrm>
            <a:off x="-1" y="3368087"/>
            <a:ext cx="12192001" cy="607907"/>
          </a:xfrm>
          <a:prstGeom prst="rect">
            <a:avLst/>
          </a:prstGeom>
        </p:spPr>
        <p:txBody>
          <a:bodyPr bIns="0" anchor="t"/>
          <a:lstStyle>
            <a:lvl1pPr marL="45720" indent="0" algn="ctr" defTabSz="914400" rtl="0" eaLnBrk="1" latinLnBrk="1" hangingPunct="1">
              <a:lnSpc>
                <a:spcPct val="10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4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 smtClean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17. </a:t>
            </a:r>
            <a:r>
              <a:rPr lang="ko-KR" altLang="en-US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기본 </a:t>
            </a:r>
            <a:r>
              <a:rPr lang="en-US" altLang="ko-KR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API</a:t>
            </a:r>
            <a:endParaRPr lang="ko-KR" altLang="en-US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0" y="1967949"/>
            <a:ext cx="12192000" cy="1073426"/>
          </a:xfrm>
          <a:prstGeom prst="rect">
            <a:avLst/>
          </a:prstGeom>
        </p:spPr>
        <p:txBody>
          <a:bodyPr tIns="0" bIns="0" anchor="b"/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rgbClr val="2585C2"/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j-cs"/>
              </a:defRPr>
            </a:lvl1pPr>
          </a:lstStyle>
          <a:p>
            <a:r>
              <a:rPr lang="ko-KR" altLang="en-US" sz="3200" dirty="0" smtClean="0">
                <a:solidFill>
                  <a:srgbClr val="4255A9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정보처리기능사 실기</a:t>
            </a:r>
            <a:endParaRPr lang="en-US" altLang="ko-KR" sz="3200" dirty="0" smtClean="0">
              <a:solidFill>
                <a:srgbClr val="4255A9"/>
              </a:solidFill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  <a:p>
            <a:r>
              <a:rPr lang="ko-KR" altLang="en-US" sz="3200" dirty="0" smtClean="0">
                <a:solidFill>
                  <a:srgbClr val="4255A9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프로그래밍 </a:t>
            </a:r>
            <a:r>
              <a:rPr lang="ko-KR" altLang="en-US" sz="3200" dirty="0" err="1" smtClean="0">
                <a:solidFill>
                  <a:srgbClr val="4255A9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언어활용</a:t>
            </a:r>
            <a:r>
              <a:rPr lang="en-US" altLang="ko-KR" sz="3200" smtClean="0">
                <a:solidFill>
                  <a:srgbClr val="4255A9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(Java9)</a:t>
            </a:r>
            <a:endParaRPr lang="en-US" altLang="ko-KR" sz="3200" dirty="0">
              <a:solidFill>
                <a:srgbClr val="4255A9"/>
              </a:solidFill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28170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포장 객체는 주로 컬렉션 프레임워크에서 기본 타입 값을 객체로 생성해서 관리할 때 사용된다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포장 객체의 설계도인 포장 클래스는 </a:t>
            </a:r>
            <a:r>
              <a:rPr lang="en-US" altLang="ko-KR" dirty="0" err="1"/>
              <a:t>java.lang</a:t>
            </a:r>
            <a:r>
              <a:rPr lang="en-US" altLang="ko-KR" dirty="0"/>
              <a:t> </a:t>
            </a:r>
            <a:r>
              <a:rPr lang="ko-KR" altLang="en-US" dirty="0"/>
              <a:t>패키지에 포함되어 있는데</a:t>
            </a:r>
            <a:r>
              <a:rPr lang="en-US" altLang="ko-KR" dirty="0"/>
              <a:t>, </a:t>
            </a:r>
          </a:p>
          <a:p>
            <a:r>
              <a:rPr lang="ko-KR" altLang="en-US" dirty="0"/>
              <a:t>다음과 같이 기본 타입 에 대응되는 클래스들이 있습니다</a:t>
            </a:r>
            <a:r>
              <a:rPr lang="en-US" altLang="ko-KR" dirty="0"/>
              <a:t>. </a:t>
            </a:r>
          </a:p>
          <a:p>
            <a:r>
              <a:rPr lang="en-US" altLang="ko-KR" dirty="0"/>
              <a:t>char </a:t>
            </a:r>
            <a:r>
              <a:rPr lang="ko-KR" altLang="en-US" dirty="0"/>
              <a:t>타입과 </a:t>
            </a:r>
            <a:r>
              <a:rPr lang="en-US" altLang="ko-KR" dirty="0" err="1"/>
              <a:t>int</a:t>
            </a:r>
            <a:r>
              <a:rPr lang="en-US" altLang="ko-KR" dirty="0"/>
              <a:t> </a:t>
            </a:r>
            <a:r>
              <a:rPr lang="ko-KR" altLang="en-US" dirty="0"/>
              <a:t>타입이 각각 </a:t>
            </a:r>
            <a:r>
              <a:rPr lang="en-US" altLang="ko-KR" dirty="0"/>
              <a:t>Character</a:t>
            </a:r>
            <a:r>
              <a:rPr lang="ko-KR" altLang="en-US" dirty="0"/>
              <a:t>와 </a:t>
            </a:r>
            <a:r>
              <a:rPr lang="en-US" altLang="ko-KR" dirty="0"/>
              <a:t>Integer</a:t>
            </a:r>
            <a:r>
              <a:rPr lang="ko-KR" altLang="en-US" dirty="0"/>
              <a:t>로 변경되고</a:t>
            </a:r>
            <a:r>
              <a:rPr lang="en-US" altLang="ko-KR" dirty="0"/>
              <a:t>, </a:t>
            </a:r>
          </a:p>
          <a:p>
            <a:r>
              <a:rPr lang="ko-KR" altLang="en-US" dirty="0"/>
              <a:t>기본 타입의 첫 문자를 대문자로 바꾼 이름을 가지고 있습니다</a:t>
            </a:r>
            <a:r>
              <a:rPr lang="en-US" altLang="ko-KR" dirty="0"/>
              <a:t>.</a:t>
            </a:r>
          </a:p>
          <a:p>
            <a:endParaRPr lang="ko-KR" altLang="en-US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30408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* </a:t>
            </a:r>
            <a:r>
              <a:rPr lang="ko-KR" altLang="en-US" dirty="0" err="1"/>
              <a:t>박싱</a:t>
            </a:r>
            <a:r>
              <a:rPr lang="en-US" altLang="ko-KR" dirty="0"/>
              <a:t>(Boxing)</a:t>
            </a:r>
            <a:r>
              <a:rPr lang="ko-KR" altLang="en-US" dirty="0"/>
              <a:t>과 </a:t>
            </a:r>
            <a:r>
              <a:rPr lang="ko-KR" altLang="en-US" dirty="0" err="1"/>
              <a:t>언박싱</a:t>
            </a:r>
            <a:r>
              <a:rPr lang="en-US" altLang="ko-KR" dirty="0"/>
              <a:t>(Unboxing)</a:t>
            </a:r>
          </a:p>
          <a:p>
            <a:r>
              <a:rPr lang="ko-KR" altLang="en-US" dirty="0"/>
              <a:t>기본 타입의 값을 포장 객체로 만드는 과정을 </a:t>
            </a:r>
            <a:r>
              <a:rPr lang="ko-KR" altLang="en-US" dirty="0" err="1"/>
              <a:t>박싱</a:t>
            </a:r>
            <a:r>
              <a:rPr lang="ko-KR" altLang="en-US" dirty="0"/>
              <a:t> </a:t>
            </a:r>
            <a:r>
              <a:rPr lang="en-US" altLang="ko-KR" dirty="0"/>
              <a:t>Boxing</a:t>
            </a:r>
            <a:r>
              <a:rPr lang="ko-KR" altLang="en-US" dirty="0"/>
              <a:t>이라고 하고</a:t>
            </a:r>
            <a:r>
              <a:rPr lang="en-US" altLang="ko-KR" dirty="0"/>
              <a:t>, </a:t>
            </a:r>
            <a:r>
              <a:rPr lang="ko-KR" altLang="en-US" dirty="0" smtClean="0"/>
              <a:t>반대로 </a:t>
            </a:r>
            <a:r>
              <a:rPr lang="ko-KR" altLang="en-US" dirty="0"/>
              <a:t>포장 객체에서 기본 타 입의 값을 얻어내는 과정을 </a:t>
            </a:r>
            <a:r>
              <a:rPr lang="ko-KR" altLang="en-US" dirty="0" err="1"/>
              <a:t>언박싱</a:t>
            </a:r>
            <a:r>
              <a:rPr lang="ko-KR" altLang="en-US" dirty="0"/>
              <a:t> </a:t>
            </a:r>
            <a:r>
              <a:rPr lang="en-US" altLang="ko-KR" dirty="0"/>
              <a:t>Unboxing</a:t>
            </a:r>
            <a:r>
              <a:rPr lang="ko-KR" altLang="en-US" dirty="0"/>
              <a:t>이라고 한다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r>
              <a:rPr lang="en-US" altLang="ko-KR" dirty="0"/>
              <a:t>                          </a:t>
            </a:r>
            <a:r>
              <a:rPr lang="ko-KR" altLang="en-US" dirty="0" err="1"/>
              <a:t>박싱</a:t>
            </a:r>
            <a:endParaRPr lang="ko-KR" altLang="en-US" dirty="0"/>
          </a:p>
          <a:p>
            <a:r>
              <a:rPr lang="ko-KR" altLang="en-US" dirty="0"/>
              <a:t>                      </a:t>
            </a:r>
            <a:r>
              <a:rPr lang="en-US" altLang="ko-KR" dirty="0"/>
              <a:t>----------&gt;</a:t>
            </a:r>
          </a:p>
          <a:p>
            <a:r>
              <a:rPr lang="en-US" altLang="ko-KR" dirty="0"/>
              <a:t>     </a:t>
            </a:r>
            <a:r>
              <a:rPr lang="ko-KR" altLang="en-US" dirty="0"/>
              <a:t>기본 타입                    포장 객체</a:t>
            </a:r>
          </a:p>
          <a:p>
            <a:r>
              <a:rPr lang="ko-KR" altLang="en-US" dirty="0"/>
              <a:t>                      </a:t>
            </a:r>
            <a:r>
              <a:rPr lang="en-US" altLang="ko-KR" dirty="0"/>
              <a:t>&lt;----------</a:t>
            </a:r>
          </a:p>
          <a:p>
            <a:r>
              <a:rPr lang="en-US" altLang="ko-KR" dirty="0"/>
              <a:t>                         </a:t>
            </a:r>
            <a:r>
              <a:rPr lang="ko-KR" altLang="en-US" dirty="0" err="1"/>
              <a:t>언박싱</a:t>
            </a:r>
            <a:endParaRPr lang="ko-KR" altLang="en-US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24869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간단하게 포장 클래스의 </a:t>
            </a:r>
            <a:r>
              <a:rPr lang="ko-KR" altLang="en-US" dirty="0" err="1"/>
              <a:t>생성자</a:t>
            </a:r>
            <a:r>
              <a:rPr lang="ko-KR" altLang="en-US" dirty="0"/>
              <a:t> </a:t>
            </a:r>
            <a:r>
              <a:rPr lang="ko-KR" altLang="en-US" dirty="0" err="1"/>
              <a:t>매개값으로</a:t>
            </a:r>
            <a:r>
              <a:rPr lang="ko-KR" altLang="en-US" dirty="0"/>
              <a:t> 기본 타입의 값 또는 문자열을 넘겨주면 된다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r>
              <a:rPr lang="en-US" altLang="ko-KR" dirty="0"/>
              <a:t>              </a:t>
            </a:r>
            <a:r>
              <a:rPr lang="ko-KR" altLang="en-US" dirty="0" err="1"/>
              <a:t>기본타입</a:t>
            </a:r>
            <a:r>
              <a:rPr lang="ko-KR" altLang="en-US" dirty="0"/>
              <a:t>                                     문자열</a:t>
            </a:r>
          </a:p>
          <a:p>
            <a:r>
              <a:rPr lang="en-US" altLang="ko-KR" dirty="0"/>
              <a:t>Byte </a:t>
            </a:r>
            <a:r>
              <a:rPr lang="en-US" altLang="ko-KR" dirty="0" err="1"/>
              <a:t>obj</a:t>
            </a:r>
            <a:r>
              <a:rPr lang="en-US" altLang="ko-KR" dirty="0"/>
              <a:t> = new Byte(10);                 Character </a:t>
            </a:r>
            <a:r>
              <a:rPr lang="en-US" altLang="ko-KR" dirty="0" err="1"/>
              <a:t>obj</a:t>
            </a:r>
            <a:r>
              <a:rPr lang="en-US" altLang="ko-KR" dirty="0"/>
              <a:t> = new Character('</a:t>
            </a:r>
            <a:r>
              <a:rPr lang="ko-KR" altLang="en-US" dirty="0"/>
              <a:t>가</a:t>
            </a:r>
            <a:r>
              <a:rPr lang="en-US" altLang="ko-KR" dirty="0"/>
              <a:t>');</a:t>
            </a:r>
            <a:endParaRPr lang="ko-KR" altLang="en-US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11423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798022" y="1163484"/>
            <a:ext cx="6096000" cy="424731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ko-KR" altLang="en-US" dirty="0" err="1"/>
              <a:t>public</a:t>
            </a:r>
            <a:r>
              <a:rPr lang="ko-KR" altLang="en-US" dirty="0"/>
              <a:t> </a:t>
            </a:r>
            <a:r>
              <a:rPr lang="ko-KR" altLang="en-US" dirty="0" err="1"/>
              <a:t>class</a:t>
            </a:r>
            <a:r>
              <a:rPr lang="ko-KR" altLang="en-US" dirty="0"/>
              <a:t> </a:t>
            </a:r>
            <a:r>
              <a:rPr lang="ko-KR" altLang="en-US" dirty="0" err="1"/>
              <a:t>AutoBoxingUnBoxingExample</a:t>
            </a:r>
            <a:r>
              <a:rPr lang="ko-KR" altLang="en-US" dirty="0"/>
              <a:t> {</a:t>
            </a:r>
          </a:p>
          <a:p>
            <a:r>
              <a:rPr lang="ko-KR" altLang="en-US" dirty="0"/>
              <a:t>	</a:t>
            </a:r>
            <a:r>
              <a:rPr lang="ko-KR" altLang="en-US" dirty="0" err="1"/>
              <a:t>public</a:t>
            </a:r>
            <a:r>
              <a:rPr lang="ko-KR" altLang="en-US" dirty="0"/>
              <a:t> </a:t>
            </a:r>
            <a:r>
              <a:rPr lang="ko-KR" altLang="en-US" dirty="0" err="1"/>
              <a:t>static</a:t>
            </a:r>
            <a:r>
              <a:rPr lang="ko-KR" altLang="en-US" dirty="0"/>
              <a:t> </a:t>
            </a:r>
            <a:r>
              <a:rPr lang="ko-KR" altLang="en-US" dirty="0" err="1"/>
              <a:t>void</a:t>
            </a:r>
            <a:r>
              <a:rPr lang="ko-KR" altLang="en-US" dirty="0"/>
              <a:t> </a:t>
            </a:r>
            <a:r>
              <a:rPr lang="ko-KR" altLang="en-US" dirty="0" err="1"/>
              <a:t>main</a:t>
            </a:r>
            <a:r>
              <a:rPr lang="ko-KR" altLang="en-US" dirty="0"/>
              <a:t>(</a:t>
            </a:r>
            <a:r>
              <a:rPr lang="ko-KR" altLang="en-US" dirty="0" err="1"/>
              <a:t>String</a:t>
            </a:r>
            <a:r>
              <a:rPr lang="ko-KR" altLang="en-US" dirty="0"/>
              <a:t>[] </a:t>
            </a:r>
            <a:r>
              <a:rPr lang="ko-KR" altLang="en-US" dirty="0" err="1"/>
              <a:t>args</a:t>
            </a:r>
            <a:r>
              <a:rPr lang="ko-KR" altLang="en-US" dirty="0"/>
              <a:t>) {</a:t>
            </a:r>
          </a:p>
          <a:p>
            <a:r>
              <a:rPr lang="ko-KR" altLang="en-US" dirty="0"/>
              <a:t>		//자동 </a:t>
            </a:r>
            <a:r>
              <a:rPr lang="ko-KR" altLang="en-US" dirty="0" err="1"/>
              <a:t>Boxing</a:t>
            </a:r>
            <a:endParaRPr lang="ko-KR" altLang="en-US" dirty="0"/>
          </a:p>
          <a:p>
            <a:r>
              <a:rPr lang="ko-KR" altLang="en-US" dirty="0"/>
              <a:t>		</a:t>
            </a:r>
            <a:r>
              <a:rPr lang="ko-KR" altLang="en-US" dirty="0" err="1"/>
              <a:t>Integer</a:t>
            </a:r>
            <a:r>
              <a:rPr lang="ko-KR" altLang="en-US" dirty="0"/>
              <a:t> </a:t>
            </a:r>
            <a:r>
              <a:rPr lang="ko-KR" altLang="en-US" dirty="0" err="1"/>
              <a:t>obj</a:t>
            </a:r>
            <a:r>
              <a:rPr lang="ko-KR" altLang="en-US" dirty="0"/>
              <a:t> = 100;</a:t>
            </a:r>
          </a:p>
          <a:p>
            <a:r>
              <a:rPr lang="ko-KR" altLang="en-US" dirty="0"/>
              <a:t>		</a:t>
            </a:r>
            <a:r>
              <a:rPr lang="ko-KR" altLang="en-US" dirty="0" err="1"/>
              <a:t>System.out.println</a:t>
            </a:r>
            <a:r>
              <a:rPr lang="ko-KR" altLang="en-US" dirty="0"/>
              <a:t>("</a:t>
            </a:r>
            <a:r>
              <a:rPr lang="ko-KR" altLang="en-US" dirty="0" err="1"/>
              <a:t>value</a:t>
            </a:r>
            <a:r>
              <a:rPr lang="ko-KR" altLang="en-US" dirty="0"/>
              <a:t>: " + </a:t>
            </a:r>
            <a:r>
              <a:rPr lang="ko-KR" altLang="en-US" dirty="0" err="1"/>
              <a:t>obj.intValue</a:t>
            </a:r>
            <a:r>
              <a:rPr lang="ko-KR" altLang="en-US" dirty="0"/>
              <a:t>());</a:t>
            </a:r>
          </a:p>
          <a:p>
            <a:r>
              <a:rPr lang="ko-KR" altLang="en-US" dirty="0"/>
              <a:t>	</a:t>
            </a:r>
          </a:p>
          <a:p>
            <a:r>
              <a:rPr lang="ko-KR" altLang="en-US" dirty="0"/>
              <a:t>		//</a:t>
            </a:r>
            <a:r>
              <a:rPr lang="ko-KR" altLang="en-US" dirty="0" err="1"/>
              <a:t>대입시</a:t>
            </a:r>
            <a:r>
              <a:rPr lang="ko-KR" altLang="en-US" dirty="0"/>
              <a:t> 자동 </a:t>
            </a:r>
            <a:r>
              <a:rPr lang="ko-KR" altLang="en-US" dirty="0" err="1"/>
              <a:t>Unboxing</a:t>
            </a:r>
            <a:endParaRPr lang="ko-KR" altLang="en-US" dirty="0"/>
          </a:p>
          <a:p>
            <a:r>
              <a:rPr lang="ko-KR" altLang="en-US" dirty="0"/>
              <a:t>		</a:t>
            </a:r>
            <a:r>
              <a:rPr lang="ko-KR" altLang="en-US" dirty="0" err="1"/>
              <a:t>int</a:t>
            </a:r>
            <a:r>
              <a:rPr lang="ko-KR" altLang="en-US" dirty="0"/>
              <a:t> </a:t>
            </a:r>
            <a:r>
              <a:rPr lang="ko-KR" altLang="en-US" dirty="0" err="1"/>
              <a:t>value</a:t>
            </a:r>
            <a:r>
              <a:rPr lang="ko-KR" altLang="en-US" dirty="0"/>
              <a:t> = </a:t>
            </a:r>
            <a:r>
              <a:rPr lang="ko-KR" altLang="en-US" dirty="0" err="1"/>
              <a:t>obj</a:t>
            </a:r>
            <a:r>
              <a:rPr lang="ko-KR" altLang="en-US" dirty="0"/>
              <a:t>;  	</a:t>
            </a:r>
          </a:p>
          <a:p>
            <a:r>
              <a:rPr lang="ko-KR" altLang="en-US" dirty="0"/>
              <a:t>		</a:t>
            </a:r>
            <a:r>
              <a:rPr lang="ko-KR" altLang="en-US" dirty="0" err="1"/>
              <a:t>System.out.println</a:t>
            </a:r>
            <a:r>
              <a:rPr lang="ko-KR" altLang="en-US" dirty="0"/>
              <a:t>("</a:t>
            </a:r>
            <a:r>
              <a:rPr lang="ko-KR" altLang="en-US" dirty="0" err="1"/>
              <a:t>value</a:t>
            </a:r>
            <a:r>
              <a:rPr lang="ko-KR" altLang="en-US" dirty="0"/>
              <a:t>: " + </a:t>
            </a:r>
            <a:r>
              <a:rPr lang="ko-KR" altLang="en-US" dirty="0" err="1"/>
              <a:t>value</a:t>
            </a:r>
            <a:r>
              <a:rPr lang="ko-KR" altLang="en-US" dirty="0"/>
              <a:t>);</a:t>
            </a:r>
          </a:p>
          <a:p>
            <a:r>
              <a:rPr lang="ko-KR" altLang="en-US" dirty="0"/>
              <a:t>		</a:t>
            </a:r>
          </a:p>
          <a:p>
            <a:r>
              <a:rPr lang="ko-KR" altLang="en-US" dirty="0"/>
              <a:t>		//</a:t>
            </a:r>
            <a:r>
              <a:rPr lang="ko-KR" altLang="en-US" dirty="0" err="1"/>
              <a:t>연산시</a:t>
            </a:r>
            <a:r>
              <a:rPr lang="ko-KR" altLang="en-US" dirty="0"/>
              <a:t> 자동 </a:t>
            </a:r>
            <a:r>
              <a:rPr lang="ko-KR" altLang="en-US" dirty="0" err="1"/>
              <a:t>Unboxing</a:t>
            </a:r>
            <a:endParaRPr lang="ko-KR" altLang="en-US" dirty="0"/>
          </a:p>
          <a:p>
            <a:r>
              <a:rPr lang="ko-KR" altLang="en-US" dirty="0"/>
              <a:t>		</a:t>
            </a:r>
            <a:r>
              <a:rPr lang="ko-KR" altLang="en-US" dirty="0" err="1"/>
              <a:t>int</a:t>
            </a:r>
            <a:r>
              <a:rPr lang="ko-KR" altLang="en-US" dirty="0"/>
              <a:t> </a:t>
            </a:r>
            <a:r>
              <a:rPr lang="ko-KR" altLang="en-US" dirty="0" err="1"/>
              <a:t>result</a:t>
            </a:r>
            <a:r>
              <a:rPr lang="ko-KR" altLang="en-US" dirty="0"/>
              <a:t> = </a:t>
            </a:r>
            <a:r>
              <a:rPr lang="ko-KR" altLang="en-US" dirty="0" err="1"/>
              <a:t>obj</a:t>
            </a:r>
            <a:r>
              <a:rPr lang="ko-KR" altLang="en-US" dirty="0"/>
              <a:t> + 100;</a:t>
            </a:r>
          </a:p>
          <a:p>
            <a:r>
              <a:rPr lang="ko-KR" altLang="en-US" dirty="0"/>
              <a:t>		</a:t>
            </a:r>
            <a:r>
              <a:rPr lang="ko-KR" altLang="en-US" dirty="0" err="1"/>
              <a:t>System.out.println</a:t>
            </a:r>
            <a:r>
              <a:rPr lang="ko-KR" altLang="en-US" dirty="0"/>
              <a:t>("</a:t>
            </a:r>
            <a:r>
              <a:rPr lang="ko-KR" altLang="en-US" dirty="0" err="1"/>
              <a:t>result</a:t>
            </a:r>
            <a:r>
              <a:rPr lang="ko-KR" altLang="en-US" dirty="0"/>
              <a:t>: " + </a:t>
            </a:r>
            <a:r>
              <a:rPr lang="ko-KR" altLang="en-US" dirty="0" err="1"/>
              <a:t>result</a:t>
            </a:r>
            <a:r>
              <a:rPr lang="ko-KR" altLang="en-US" dirty="0"/>
              <a:t>);</a:t>
            </a:r>
          </a:p>
          <a:p>
            <a:r>
              <a:rPr lang="ko-KR" altLang="en-US" dirty="0"/>
              <a:t>	}</a:t>
            </a:r>
          </a:p>
          <a:p>
            <a:r>
              <a:rPr lang="ko-KR" altLang="en-US" dirty="0"/>
              <a:t>}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98022" y="573578"/>
            <a:ext cx="764953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ko-KR" altLang="en-US" dirty="0" smtClean="0"/>
              <a:t>예제</a:t>
            </a:r>
            <a:r>
              <a:rPr lang="en-US" altLang="ko-KR" dirty="0" smtClean="0"/>
              <a:t>2</a:t>
            </a:r>
            <a:endParaRPr lang="ko-KR" altLang="en-US" dirty="0"/>
          </a:p>
        </p:txBody>
      </p:sp>
      <p:sp>
        <p:nvSpPr>
          <p:cNvPr id="2" name="직사각형 1"/>
          <p:cNvSpPr/>
          <p:nvPr/>
        </p:nvSpPr>
        <p:spPr>
          <a:xfrm>
            <a:off x="7182678" y="1163484"/>
            <a:ext cx="2905539" cy="92333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ko-KR" dirty="0">
                <a:solidFill>
                  <a:srgbClr val="000000"/>
                </a:solidFill>
                <a:latin typeface="Consolas" panose="020B0609020204030204" pitchFamily="49" charset="0"/>
              </a:rPr>
              <a:t>value : 100</a:t>
            </a:r>
          </a:p>
          <a:p>
            <a:r>
              <a:rPr lang="en-US" altLang="ko-KR" dirty="0">
                <a:solidFill>
                  <a:srgbClr val="000000"/>
                </a:solidFill>
                <a:latin typeface="Consolas" panose="020B0609020204030204" pitchFamily="49" charset="0"/>
              </a:rPr>
              <a:t>value : 100</a:t>
            </a:r>
          </a:p>
          <a:p>
            <a:r>
              <a:rPr lang="en-US" altLang="ko-KR" dirty="0">
                <a:solidFill>
                  <a:srgbClr val="000000"/>
                </a:solidFill>
                <a:latin typeface="Consolas" panose="020B0609020204030204" pitchFamily="49" charset="0"/>
              </a:rPr>
              <a:t>result : 200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69357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4.Math </a:t>
            </a:r>
            <a:r>
              <a:rPr lang="ko-KR" altLang="en-US" dirty="0"/>
              <a:t>클래스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err="1"/>
              <a:t>java.lang.Math</a:t>
            </a:r>
            <a:r>
              <a:rPr lang="en-US" altLang="ko-KR" dirty="0"/>
              <a:t> </a:t>
            </a:r>
            <a:r>
              <a:rPr lang="ko-KR" altLang="en-US" dirty="0"/>
              <a:t>클래스는 수학 계산에 사용할 수 있는 </a:t>
            </a:r>
            <a:r>
              <a:rPr lang="ko-KR" altLang="en-US" dirty="0" err="1"/>
              <a:t>메소드를</a:t>
            </a:r>
            <a:r>
              <a:rPr lang="ko-KR" altLang="en-US" dirty="0"/>
              <a:t> 제공하고 있다</a:t>
            </a:r>
            <a:r>
              <a:rPr lang="en-US" altLang="ko-KR" dirty="0"/>
              <a:t>. </a:t>
            </a:r>
          </a:p>
          <a:p>
            <a:r>
              <a:rPr lang="en-US" altLang="ko-KR" dirty="0"/>
              <a:t> Math </a:t>
            </a:r>
            <a:r>
              <a:rPr lang="ko-KR" altLang="en-US" dirty="0"/>
              <a:t>클래스가 제공하는 </a:t>
            </a:r>
            <a:r>
              <a:rPr lang="ko-KR" altLang="en-US" dirty="0" err="1"/>
              <a:t>메소드는</a:t>
            </a:r>
            <a:r>
              <a:rPr lang="ko-KR" altLang="en-US" dirty="0"/>
              <a:t> 모두 정적</a:t>
            </a:r>
            <a:r>
              <a:rPr lang="en-US" altLang="ko-KR" dirty="0"/>
              <a:t>static </a:t>
            </a:r>
            <a:r>
              <a:rPr lang="ko-KR" altLang="en-US" dirty="0" err="1"/>
              <a:t>메소드이므로</a:t>
            </a:r>
            <a:r>
              <a:rPr lang="ko-KR" altLang="en-US" dirty="0"/>
              <a:t> </a:t>
            </a:r>
            <a:r>
              <a:rPr lang="en-US" altLang="ko-KR" dirty="0"/>
              <a:t>Math </a:t>
            </a:r>
            <a:r>
              <a:rPr lang="ko-KR" altLang="en-US" dirty="0"/>
              <a:t>클래스로 바로 사용이 가능하다</a:t>
            </a:r>
            <a:r>
              <a:rPr lang="en-US" altLang="ko-KR" dirty="0" smtClean="0"/>
              <a:t>.</a:t>
            </a:r>
            <a:endParaRPr lang="en-US" altLang="ko-KR" dirty="0"/>
          </a:p>
          <a:p>
            <a:r>
              <a:rPr lang="en-US" altLang="ko-KR" dirty="0"/>
              <a:t> </a:t>
            </a:r>
            <a:r>
              <a:rPr lang="ko-KR" altLang="en-US" dirty="0"/>
              <a:t>다음은 </a:t>
            </a:r>
            <a:r>
              <a:rPr lang="en-US" altLang="ko-KR" dirty="0"/>
              <a:t>Math </a:t>
            </a:r>
            <a:r>
              <a:rPr lang="ko-KR" altLang="en-US" dirty="0"/>
              <a:t>클래스가 제공하는 </a:t>
            </a:r>
            <a:r>
              <a:rPr lang="ko-KR" altLang="en-US" dirty="0" err="1" smtClean="0"/>
              <a:t>메소드이다</a:t>
            </a:r>
            <a:r>
              <a:rPr lang="en-US" altLang="ko-KR" dirty="0" smtClean="0"/>
              <a:t>.</a:t>
            </a:r>
          </a:p>
          <a:p>
            <a:r>
              <a:rPr lang="en-US" altLang="ko-KR" sz="1800" dirty="0" err="1"/>
              <a:t>int</a:t>
            </a:r>
            <a:r>
              <a:rPr lang="en-US" altLang="ko-KR" sz="1800" dirty="0"/>
              <a:t> abs(</a:t>
            </a:r>
            <a:r>
              <a:rPr lang="en-US" altLang="ko-KR" sz="1800" dirty="0" err="1"/>
              <a:t>int</a:t>
            </a:r>
            <a:r>
              <a:rPr lang="en-US" altLang="ko-KR" sz="1800" dirty="0"/>
              <a:t> a) double abs(double a)  </a:t>
            </a:r>
            <a:r>
              <a:rPr lang="ko-KR" altLang="en-US" sz="1800" dirty="0"/>
              <a:t>절대값   </a:t>
            </a:r>
            <a:r>
              <a:rPr lang="en-US" altLang="ko-KR" sz="1800" dirty="0" err="1"/>
              <a:t>int</a:t>
            </a:r>
            <a:r>
              <a:rPr lang="en-US" altLang="ko-KR" sz="1800" dirty="0"/>
              <a:t> v1 = </a:t>
            </a:r>
            <a:r>
              <a:rPr lang="en-US" altLang="ko-KR" sz="1800" dirty="0" err="1"/>
              <a:t>Math.abs</a:t>
            </a:r>
            <a:r>
              <a:rPr lang="en-US" altLang="ko-KR" sz="1800" dirty="0"/>
              <a:t>(-5);         v1 = 5, v2 = 3.14</a:t>
            </a:r>
          </a:p>
          <a:p>
            <a:r>
              <a:rPr lang="en-US" altLang="ko-KR" sz="1800" dirty="0"/>
              <a:t>                                                       </a:t>
            </a:r>
            <a:r>
              <a:rPr lang="en-US" altLang="ko-KR" sz="1800" dirty="0" smtClean="0"/>
              <a:t>                                 </a:t>
            </a:r>
            <a:r>
              <a:rPr lang="en-US" altLang="ko-KR" sz="1800" dirty="0"/>
              <a:t>double v2 = </a:t>
            </a:r>
            <a:r>
              <a:rPr lang="en-US" altLang="ko-KR" sz="1800" dirty="0" err="1"/>
              <a:t>Math.abs</a:t>
            </a:r>
            <a:r>
              <a:rPr lang="en-US" altLang="ko-KR" sz="1800" dirty="0"/>
              <a:t>(-3.14);</a:t>
            </a:r>
          </a:p>
          <a:p>
            <a:endParaRPr lang="en-US" altLang="ko-KR" sz="1800" dirty="0"/>
          </a:p>
          <a:p>
            <a:r>
              <a:rPr lang="en-US" altLang="ko-KR" sz="1800" dirty="0"/>
              <a:t>double ceil(double a)     </a:t>
            </a:r>
            <a:r>
              <a:rPr lang="ko-KR" altLang="en-US" sz="1800" dirty="0" err="1"/>
              <a:t>올림값</a:t>
            </a:r>
            <a:r>
              <a:rPr lang="ko-KR" altLang="en-US" sz="1800" dirty="0"/>
              <a:t>   </a:t>
            </a:r>
            <a:r>
              <a:rPr lang="en-US" altLang="ko-KR" sz="1800" dirty="0"/>
              <a:t>double v3 = </a:t>
            </a:r>
            <a:r>
              <a:rPr lang="en-US" altLang="ko-KR" sz="1800" dirty="0" err="1"/>
              <a:t>Math.ceil</a:t>
            </a:r>
            <a:r>
              <a:rPr lang="en-US" altLang="ko-KR" sz="1800" dirty="0"/>
              <a:t>(5.3);                v3 = 6.0, v4 = -5.0</a:t>
            </a:r>
          </a:p>
          <a:p>
            <a:r>
              <a:rPr lang="en-US" altLang="ko-KR" sz="1800" dirty="0"/>
              <a:t>                                         </a:t>
            </a:r>
            <a:r>
              <a:rPr lang="en-US" altLang="ko-KR" sz="1800" dirty="0" smtClean="0"/>
              <a:t>                       </a:t>
            </a:r>
            <a:r>
              <a:rPr lang="en-US" altLang="ko-KR" sz="1800" dirty="0"/>
              <a:t>double v4 = </a:t>
            </a:r>
            <a:r>
              <a:rPr lang="en-US" altLang="ko-KR" sz="1800" dirty="0" err="1"/>
              <a:t>Math.ceil</a:t>
            </a:r>
            <a:r>
              <a:rPr lang="en-US" altLang="ko-KR" sz="1800" dirty="0"/>
              <a:t>(-5.3);</a:t>
            </a:r>
          </a:p>
          <a:p>
            <a:endParaRPr lang="en-US" altLang="ko-KR" sz="1800" dirty="0"/>
          </a:p>
          <a:p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702574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1800" dirty="0" smtClean="0"/>
              <a:t>double </a:t>
            </a:r>
            <a:r>
              <a:rPr lang="en-US" altLang="ko-KR" sz="1800" dirty="0"/>
              <a:t>floor(double a)   </a:t>
            </a:r>
            <a:r>
              <a:rPr lang="ko-KR" altLang="en-US" sz="1800" dirty="0" err="1"/>
              <a:t>버림값</a:t>
            </a:r>
            <a:r>
              <a:rPr lang="ko-KR" altLang="en-US" sz="1800" dirty="0"/>
              <a:t>   </a:t>
            </a:r>
            <a:r>
              <a:rPr lang="en-US" altLang="ko-KR" sz="1800" dirty="0"/>
              <a:t>double v5 = </a:t>
            </a:r>
            <a:r>
              <a:rPr lang="en-US" altLang="ko-KR" sz="1800" dirty="0" err="1"/>
              <a:t>Math.floor</a:t>
            </a:r>
            <a:r>
              <a:rPr lang="en-US" altLang="ko-KR" sz="1800" dirty="0"/>
              <a:t>(5.3);              v5 = 5.0, v6 = -6.0</a:t>
            </a:r>
          </a:p>
          <a:p>
            <a:r>
              <a:rPr lang="en-US" altLang="ko-KR" sz="1800" dirty="0"/>
              <a:t>                                            double v6 = </a:t>
            </a:r>
            <a:r>
              <a:rPr lang="en-US" altLang="ko-KR" sz="1800" dirty="0" err="1"/>
              <a:t>Math.floor</a:t>
            </a:r>
            <a:r>
              <a:rPr lang="en-US" altLang="ko-KR" sz="1800" dirty="0"/>
              <a:t>(-5.3);</a:t>
            </a:r>
          </a:p>
          <a:p>
            <a:r>
              <a:rPr lang="en-US" altLang="ko-KR" sz="1800" dirty="0" err="1" smtClean="0"/>
              <a:t>int</a:t>
            </a:r>
            <a:r>
              <a:rPr lang="en-US" altLang="ko-KR" sz="1800" dirty="0" smtClean="0"/>
              <a:t> </a:t>
            </a:r>
            <a:r>
              <a:rPr lang="en-US" altLang="ko-KR" sz="1800" dirty="0"/>
              <a:t>max(</a:t>
            </a:r>
            <a:r>
              <a:rPr lang="en-US" altLang="ko-KR" sz="1800" dirty="0" err="1"/>
              <a:t>int</a:t>
            </a:r>
            <a:r>
              <a:rPr lang="en-US" altLang="ko-KR" sz="1800" dirty="0"/>
              <a:t> a, </a:t>
            </a:r>
            <a:r>
              <a:rPr lang="en-US" altLang="ko-KR" sz="1800" dirty="0" err="1"/>
              <a:t>int</a:t>
            </a:r>
            <a:r>
              <a:rPr lang="en-US" altLang="ko-KR" sz="1800" dirty="0"/>
              <a:t> b)      </a:t>
            </a:r>
            <a:r>
              <a:rPr lang="ko-KR" altLang="en-US" sz="1800" dirty="0"/>
              <a:t>최대값     </a:t>
            </a:r>
            <a:r>
              <a:rPr lang="en-US" altLang="ko-KR" sz="1800" dirty="0" err="1"/>
              <a:t>int</a:t>
            </a:r>
            <a:r>
              <a:rPr lang="en-US" altLang="ko-KR" sz="1800" dirty="0"/>
              <a:t> v7 = </a:t>
            </a:r>
            <a:r>
              <a:rPr lang="en-US" altLang="ko-KR" sz="1800" dirty="0" err="1"/>
              <a:t>Math.max</a:t>
            </a:r>
            <a:r>
              <a:rPr lang="en-US" altLang="ko-KR" sz="1800" dirty="0"/>
              <a:t>(5, 9);                   v7 = 9, v8 = 5.3      </a:t>
            </a:r>
          </a:p>
          <a:p>
            <a:r>
              <a:rPr lang="en-US" altLang="ko-KR" sz="1800" dirty="0"/>
              <a:t>double max(double a, double b)  double v8 = </a:t>
            </a:r>
            <a:r>
              <a:rPr lang="en-US" altLang="ko-KR" sz="1800" dirty="0" err="1"/>
              <a:t>Math.max</a:t>
            </a:r>
            <a:r>
              <a:rPr lang="en-US" altLang="ko-KR" sz="1800" dirty="0"/>
              <a:t>(5.3, 2.5);</a:t>
            </a:r>
          </a:p>
          <a:p>
            <a:r>
              <a:rPr lang="en-US" altLang="ko-KR" sz="1800" dirty="0" err="1" smtClean="0"/>
              <a:t>int</a:t>
            </a:r>
            <a:r>
              <a:rPr lang="en-US" altLang="ko-KR" sz="1800" dirty="0" smtClean="0"/>
              <a:t> </a:t>
            </a:r>
            <a:r>
              <a:rPr lang="en-US" altLang="ko-KR" sz="1800" dirty="0"/>
              <a:t>min(</a:t>
            </a:r>
            <a:r>
              <a:rPr lang="en-US" altLang="ko-KR" sz="1800" dirty="0" err="1"/>
              <a:t>int</a:t>
            </a:r>
            <a:r>
              <a:rPr lang="en-US" altLang="ko-KR" sz="1800" dirty="0"/>
              <a:t> a, </a:t>
            </a:r>
            <a:r>
              <a:rPr lang="en-US" altLang="ko-KR" sz="1800" dirty="0" err="1"/>
              <a:t>int</a:t>
            </a:r>
            <a:r>
              <a:rPr lang="en-US" altLang="ko-KR" sz="1800" dirty="0"/>
              <a:t> b)       </a:t>
            </a:r>
            <a:r>
              <a:rPr lang="ko-KR" altLang="en-US" sz="1800" dirty="0"/>
              <a:t>최소값     </a:t>
            </a:r>
            <a:r>
              <a:rPr lang="en-US" altLang="ko-KR" sz="1800" dirty="0" err="1"/>
              <a:t>int</a:t>
            </a:r>
            <a:r>
              <a:rPr lang="en-US" altLang="ko-KR" sz="1800" dirty="0"/>
              <a:t> v9 = </a:t>
            </a:r>
            <a:r>
              <a:rPr lang="en-US" altLang="ko-KR" sz="1800" dirty="0" err="1"/>
              <a:t>Math.min</a:t>
            </a:r>
            <a:r>
              <a:rPr lang="en-US" altLang="ko-KR" sz="1800" dirty="0"/>
              <a:t>(5, 9);                    v9 = 5, v10 = 2.5</a:t>
            </a:r>
          </a:p>
          <a:p>
            <a:r>
              <a:rPr lang="en-US" altLang="ko-KR" sz="1800" dirty="0"/>
              <a:t>double min(double a, double b)   double v10 = </a:t>
            </a:r>
            <a:r>
              <a:rPr lang="en-US" altLang="ko-KR" sz="1800" dirty="0" err="1"/>
              <a:t>Math.min</a:t>
            </a:r>
            <a:r>
              <a:rPr lang="en-US" altLang="ko-KR" sz="1800" dirty="0"/>
              <a:t>(5.3, 2.5);</a:t>
            </a:r>
          </a:p>
          <a:p>
            <a:endParaRPr lang="en-US" altLang="ko-KR" sz="1800" dirty="0"/>
          </a:p>
          <a:p>
            <a:r>
              <a:rPr lang="en-US" altLang="ko-KR" sz="1800" dirty="0" smtClean="0"/>
              <a:t>double </a:t>
            </a:r>
            <a:r>
              <a:rPr lang="en-US" altLang="ko-KR" sz="1800" dirty="0"/>
              <a:t>random()          </a:t>
            </a:r>
            <a:r>
              <a:rPr lang="ko-KR" altLang="en-US" sz="1800" dirty="0" err="1"/>
              <a:t>랜덤값</a:t>
            </a:r>
            <a:r>
              <a:rPr lang="ko-KR" altLang="en-US" sz="1800" dirty="0"/>
              <a:t>        </a:t>
            </a:r>
            <a:r>
              <a:rPr lang="en-US" altLang="ko-KR" sz="1800" dirty="0"/>
              <a:t>double v11 = </a:t>
            </a:r>
            <a:r>
              <a:rPr lang="en-US" altLang="ko-KR" sz="1800" dirty="0" err="1"/>
              <a:t>Math.random</a:t>
            </a:r>
            <a:r>
              <a:rPr lang="en-US" altLang="ko-KR" sz="1800" dirty="0"/>
              <a:t>();         0.0 &lt;=  v11  &lt; 1.0</a:t>
            </a:r>
          </a:p>
          <a:p>
            <a:r>
              <a:rPr lang="en-US" altLang="ko-KR" sz="1800" dirty="0" smtClean="0"/>
              <a:t>double </a:t>
            </a:r>
            <a:r>
              <a:rPr lang="en-US" altLang="ko-KR" sz="1800" dirty="0" err="1"/>
              <a:t>rint</a:t>
            </a:r>
            <a:r>
              <a:rPr lang="en-US" altLang="ko-KR" sz="1800" dirty="0"/>
              <a:t>(double a)    </a:t>
            </a:r>
            <a:r>
              <a:rPr lang="ko-KR" altLang="en-US" sz="1800" dirty="0"/>
              <a:t>가까운            </a:t>
            </a:r>
            <a:r>
              <a:rPr lang="en-US" altLang="ko-KR" sz="1800" dirty="0"/>
              <a:t>double v12 = </a:t>
            </a:r>
            <a:r>
              <a:rPr lang="en-US" altLang="ko-KR" sz="1800" dirty="0" err="1"/>
              <a:t>Math.rint</a:t>
            </a:r>
            <a:r>
              <a:rPr lang="en-US" altLang="ko-KR" sz="1800" dirty="0"/>
              <a:t>(5.3);       v12 = 5.0,  v13 = 6.0</a:t>
            </a:r>
          </a:p>
          <a:p>
            <a:r>
              <a:rPr lang="en-US" altLang="ko-KR" sz="1800" dirty="0"/>
              <a:t>                          </a:t>
            </a:r>
            <a:r>
              <a:rPr lang="en-US" altLang="ko-KR" sz="1800" dirty="0" smtClean="0"/>
              <a:t>                </a:t>
            </a:r>
            <a:r>
              <a:rPr lang="ko-KR" altLang="en-US" sz="1800" dirty="0"/>
              <a:t>정수의 </a:t>
            </a:r>
            <a:r>
              <a:rPr lang="ko-KR" altLang="en-US" sz="1800" dirty="0" err="1"/>
              <a:t>실수값</a:t>
            </a:r>
            <a:r>
              <a:rPr lang="ko-KR" altLang="en-US" sz="1800" dirty="0"/>
              <a:t>   </a:t>
            </a:r>
            <a:r>
              <a:rPr lang="en-US" altLang="ko-KR" sz="1800" dirty="0"/>
              <a:t>double v13 = </a:t>
            </a:r>
            <a:r>
              <a:rPr lang="en-US" altLang="ko-KR" sz="1800" dirty="0" err="1"/>
              <a:t>Math.rint</a:t>
            </a:r>
            <a:r>
              <a:rPr lang="en-US" altLang="ko-KR" sz="1800" dirty="0"/>
              <a:t>(5.7);</a:t>
            </a:r>
          </a:p>
          <a:p>
            <a:endParaRPr lang="en-US" altLang="ko-KR" sz="1800" dirty="0" smtClean="0"/>
          </a:p>
          <a:p>
            <a:r>
              <a:rPr lang="en-US" altLang="ko-KR" sz="1800" dirty="0" smtClean="0"/>
              <a:t>long </a:t>
            </a:r>
            <a:r>
              <a:rPr lang="en-US" altLang="ko-KR" sz="1800" dirty="0"/>
              <a:t>round(double a)    </a:t>
            </a:r>
            <a:r>
              <a:rPr lang="ko-KR" altLang="en-US" sz="1800" dirty="0" err="1"/>
              <a:t>반올림값</a:t>
            </a:r>
            <a:r>
              <a:rPr lang="ko-KR" altLang="en-US" sz="1800" dirty="0"/>
              <a:t>         </a:t>
            </a:r>
            <a:r>
              <a:rPr lang="en-US" altLang="ko-KR" sz="1800" dirty="0"/>
              <a:t>long v14 = </a:t>
            </a:r>
            <a:r>
              <a:rPr lang="en-US" altLang="ko-KR" sz="1800" dirty="0" err="1"/>
              <a:t>Math.round</a:t>
            </a:r>
            <a:r>
              <a:rPr lang="en-US" altLang="ko-KR" sz="1800" dirty="0"/>
              <a:t>(5.3);      v14 = 5, v15 = 6</a:t>
            </a:r>
          </a:p>
          <a:p>
            <a:r>
              <a:rPr lang="en-US" altLang="ko-KR" sz="1800" dirty="0"/>
              <a:t>                                           </a:t>
            </a:r>
            <a:r>
              <a:rPr lang="en-US" altLang="ko-KR" sz="1800" dirty="0" smtClean="0"/>
              <a:t>     </a:t>
            </a:r>
            <a:r>
              <a:rPr lang="en-US" altLang="ko-KR" sz="1800" dirty="0"/>
              <a:t>long v15 = </a:t>
            </a:r>
            <a:r>
              <a:rPr lang="en-US" altLang="ko-KR" sz="1800" dirty="0" err="1"/>
              <a:t>Math.round</a:t>
            </a:r>
            <a:r>
              <a:rPr lang="en-US" altLang="ko-KR" sz="1800" dirty="0"/>
              <a:t>(5.7);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30680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421178" y="773603"/>
            <a:ext cx="6096000" cy="575542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ko-KR" altLang="en-US" sz="1600" dirty="0" err="1"/>
              <a:t>public</a:t>
            </a:r>
            <a:r>
              <a:rPr lang="ko-KR" altLang="en-US" sz="1600" dirty="0"/>
              <a:t> </a:t>
            </a:r>
            <a:r>
              <a:rPr lang="ko-KR" altLang="en-US" sz="1600" dirty="0" err="1"/>
              <a:t>class</a:t>
            </a:r>
            <a:r>
              <a:rPr lang="ko-KR" altLang="en-US" sz="1600" dirty="0"/>
              <a:t> </a:t>
            </a:r>
            <a:r>
              <a:rPr lang="ko-KR" altLang="en-US" sz="1600" dirty="0" err="1"/>
              <a:t>MathExample</a:t>
            </a:r>
            <a:r>
              <a:rPr lang="ko-KR" altLang="en-US" sz="1600" dirty="0"/>
              <a:t> {</a:t>
            </a:r>
          </a:p>
          <a:p>
            <a:r>
              <a:rPr lang="ko-KR" altLang="en-US" sz="1600" dirty="0"/>
              <a:t>	</a:t>
            </a:r>
            <a:r>
              <a:rPr lang="ko-KR" altLang="en-US" sz="1600" dirty="0" err="1"/>
              <a:t>public</a:t>
            </a:r>
            <a:r>
              <a:rPr lang="ko-KR" altLang="en-US" sz="1600" dirty="0"/>
              <a:t> </a:t>
            </a:r>
            <a:r>
              <a:rPr lang="ko-KR" altLang="en-US" sz="1600" dirty="0" err="1"/>
              <a:t>static</a:t>
            </a:r>
            <a:r>
              <a:rPr lang="ko-KR" altLang="en-US" sz="1600" dirty="0"/>
              <a:t> </a:t>
            </a:r>
            <a:r>
              <a:rPr lang="ko-KR" altLang="en-US" sz="1600" dirty="0" err="1"/>
              <a:t>void</a:t>
            </a:r>
            <a:r>
              <a:rPr lang="ko-KR" altLang="en-US" sz="1600" dirty="0"/>
              <a:t> </a:t>
            </a:r>
            <a:r>
              <a:rPr lang="ko-KR" altLang="en-US" sz="1600" dirty="0" err="1"/>
              <a:t>main</a:t>
            </a:r>
            <a:r>
              <a:rPr lang="ko-KR" altLang="en-US" sz="1600" dirty="0"/>
              <a:t>(</a:t>
            </a:r>
            <a:r>
              <a:rPr lang="ko-KR" altLang="en-US" sz="1600" dirty="0" err="1"/>
              <a:t>String</a:t>
            </a:r>
            <a:r>
              <a:rPr lang="ko-KR" altLang="en-US" sz="1600" dirty="0"/>
              <a:t>[] </a:t>
            </a:r>
            <a:r>
              <a:rPr lang="ko-KR" altLang="en-US" sz="1600" dirty="0" err="1"/>
              <a:t>args</a:t>
            </a:r>
            <a:r>
              <a:rPr lang="ko-KR" altLang="en-US" sz="1600" dirty="0"/>
              <a:t>) {</a:t>
            </a:r>
          </a:p>
          <a:p>
            <a:r>
              <a:rPr lang="ko-KR" altLang="en-US" sz="1600" dirty="0"/>
              <a:t>		</a:t>
            </a:r>
            <a:r>
              <a:rPr lang="ko-KR" altLang="en-US" sz="1600" dirty="0" err="1"/>
              <a:t>int</a:t>
            </a:r>
            <a:r>
              <a:rPr lang="ko-KR" altLang="en-US" sz="1600" dirty="0"/>
              <a:t> v1 = </a:t>
            </a:r>
            <a:r>
              <a:rPr lang="ko-KR" altLang="en-US" sz="1600" dirty="0" err="1"/>
              <a:t>Math.abs</a:t>
            </a:r>
            <a:r>
              <a:rPr lang="ko-KR" altLang="en-US" sz="1600" dirty="0"/>
              <a:t>(-5);</a:t>
            </a:r>
          </a:p>
          <a:p>
            <a:r>
              <a:rPr lang="ko-KR" altLang="en-US" sz="1600" dirty="0"/>
              <a:t>		</a:t>
            </a:r>
            <a:r>
              <a:rPr lang="ko-KR" altLang="en-US" sz="1600" dirty="0" err="1"/>
              <a:t>double</a:t>
            </a:r>
            <a:r>
              <a:rPr lang="ko-KR" altLang="en-US" sz="1600" dirty="0"/>
              <a:t> v2 = </a:t>
            </a:r>
            <a:r>
              <a:rPr lang="ko-KR" altLang="en-US" sz="1600" dirty="0" err="1"/>
              <a:t>Math.abs</a:t>
            </a:r>
            <a:r>
              <a:rPr lang="ko-KR" altLang="en-US" sz="1600" dirty="0"/>
              <a:t>(-3.14);</a:t>
            </a:r>
          </a:p>
          <a:p>
            <a:r>
              <a:rPr lang="ko-KR" altLang="en-US" sz="1600" dirty="0"/>
              <a:t>		</a:t>
            </a:r>
            <a:r>
              <a:rPr lang="ko-KR" altLang="en-US" sz="1600" dirty="0" err="1"/>
              <a:t>System.out.println</a:t>
            </a:r>
            <a:r>
              <a:rPr lang="ko-KR" altLang="en-US" sz="1600" dirty="0"/>
              <a:t>("v1=" + v1);</a:t>
            </a:r>
          </a:p>
          <a:p>
            <a:r>
              <a:rPr lang="ko-KR" altLang="en-US" sz="1600" dirty="0"/>
              <a:t>		</a:t>
            </a:r>
            <a:r>
              <a:rPr lang="ko-KR" altLang="en-US" sz="1600" dirty="0" err="1"/>
              <a:t>System.out.println</a:t>
            </a:r>
            <a:r>
              <a:rPr lang="ko-KR" altLang="en-US" sz="1600" dirty="0"/>
              <a:t>("v2=" + v2);</a:t>
            </a:r>
          </a:p>
          <a:p>
            <a:endParaRPr lang="ko-KR" altLang="en-US" sz="1600" dirty="0"/>
          </a:p>
          <a:p>
            <a:r>
              <a:rPr lang="ko-KR" altLang="en-US" sz="1600" dirty="0"/>
              <a:t>		</a:t>
            </a:r>
            <a:r>
              <a:rPr lang="ko-KR" altLang="en-US" sz="1600" dirty="0" err="1"/>
              <a:t>double</a:t>
            </a:r>
            <a:r>
              <a:rPr lang="ko-KR" altLang="en-US" sz="1600" dirty="0"/>
              <a:t> v3 = </a:t>
            </a:r>
            <a:r>
              <a:rPr lang="ko-KR" altLang="en-US" sz="1600" dirty="0" err="1"/>
              <a:t>Math.ceil</a:t>
            </a:r>
            <a:r>
              <a:rPr lang="ko-KR" altLang="en-US" sz="1600" dirty="0"/>
              <a:t>(5.3);</a:t>
            </a:r>
          </a:p>
          <a:p>
            <a:r>
              <a:rPr lang="ko-KR" altLang="en-US" sz="1600" dirty="0"/>
              <a:t>		</a:t>
            </a:r>
            <a:r>
              <a:rPr lang="ko-KR" altLang="en-US" sz="1600" dirty="0" err="1"/>
              <a:t>double</a:t>
            </a:r>
            <a:r>
              <a:rPr lang="ko-KR" altLang="en-US" sz="1600" dirty="0"/>
              <a:t> v4 = </a:t>
            </a:r>
            <a:r>
              <a:rPr lang="ko-KR" altLang="en-US" sz="1600" dirty="0" err="1"/>
              <a:t>Math.ceil</a:t>
            </a:r>
            <a:r>
              <a:rPr lang="ko-KR" altLang="en-US" sz="1600" dirty="0"/>
              <a:t>(-5.3);</a:t>
            </a:r>
          </a:p>
          <a:p>
            <a:r>
              <a:rPr lang="ko-KR" altLang="en-US" sz="1600" dirty="0"/>
              <a:t>		</a:t>
            </a:r>
            <a:r>
              <a:rPr lang="ko-KR" altLang="en-US" sz="1600" dirty="0" err="1"/>
              <a:t>System.out.println</a:t>
            </a:r>
            <a:r>
              <a:rPr lang="ko-KR" altLang="en-US" sz="1600" dirty="0"/>
              <a:t>("v3=" + v3);</a:t>
            </a:r>
          </a:p>
          <a:p>
            <a:r>
              <a:rPr lang="ko-KR" altLang="en-US" sz="1600" dirty="0"/>
              <a:t>		</a:t>
            </a:r>
            <a:r>
              <a:rPr lang="ko-KR" altLang="en-US" sz="1600" dirty="0" err="1"/>
              <a:t>System.out.println</a:t>
            </a:r>
            <a:r>
              <a:rPr lang="ko-KR" altLang="en-US" sz="1600" dirty="0"/>
              <a:t>("v4=" + v4);</a:t>
            </a:r>
          </a:p>
          <a:p>
            <a:r>
              <a:rPr lang="ko-KR" altLang="en-US" sz="1600" dirty="0"/>
              <a:t>		</a:t>
            </a:r>
          </a:p>
          <a:p>
            <a:r>
              <a:rPr lang="ko-KR" altLang="en-US" sz="1600" dirty="0"/>
              <a:t>		</a:t>
            </a:r>
            <a:r>
              <a:rPr lang="ko-KR" altLang="en-US" sz="1600" dirty="0" err="1"/>
              <a:t>double</a:t>
            </a:r>
            <a:r>
              <a:rPr lang="ko-KR" altLang="en-US" sz="1600" dirty="0"/>
              <a:t> v5 = </a:t>
            </a:r>
            <a:r>
              <a:rPr lang="ko-KR" altLang="en-US" sz="1600" dirty="0" err="1"/>
              <a:t>Math.floor</a:t>
            </a:r>
            <a:r>
              <a:rPr lang="ko-KR" altLang="en-US" sz="1600" dirty="0"/>
              <a:t>(5.3);</a:t>
            </a:r>
          </a:p>
          <a:p>
            <a:r>
              <a:rPr lang="ko-KR" altLang="en-US" sz="1600" dirty="0"/>
              <a:t>		</a:t>
            </a:r>
            <a:r>
              <a:rPr lang="ko-KR" altLang="en-US" sz="1600" dirty="0" err="1"/>
              <a:t>double</a:t>
            </a:r>
            <a:r>
              <a:rPr lang="ko-KR" altLang="en-US" sz="1600" dirty="0"/>
              <a:t> v6 = </a:t>
            </a:r>
            <a:r>
              <a:rPr lang="ko-KR" altLang="en-US" sz="1600" dirty="0" err="1"/>
              <a:t>Math.floor</a:t>
            </a:r>
            <a:r>
              <a:rPr lang="ko-KR" altLang="en-US" sz="1600" dirty="0"/>
              <a:t>(-5.3);</a:t>
            </a:r>
          </a:p>
          <a:p>
            <a:r>
              <a:rPr lang="ko-KR" altLang="en-US" sz="1600" dirty="0"/>
              <a:t>		</a:t>
            </a:r>
            <a:r>
              <a:rPr lang="ko-KR" altLang="en-US" sz="1600" dirty="0" err="1"/>
              <a:t>System.out.println</a:t>
            </a:r>
            <a:r>
              <a:rPr lang="ko-KR" altLang="en-US" sz="1600" dirty="0"/>
              <a:t>("v5=" + v5);</a:t>
            </a:r>
          </a:p>
          <a:p>
            <a:r>
              <a:rPr lang="ko-KR" altLang="en-US" sz="1600" dirty="0"/>
              <a:t>		</a:t>
            </a:r>
            <a:r>
              <a:rPr lang="ko-KR" altLang="en-US" sz="1600" dirty="0" err="1"/>
              <a:t>System.out.println</a:t>
            </a:r>
            <a:r>
              <a:rPr lang="ko-KR" altLang="en-US" sz="1600" dirty="0"/>
              <a:t>("v6=" + v6);</a:t>
            </a:r>
          </a:p>
          <a:p>
            <a:r>
              <a:rPr lang="ko-KR" altLang="en-US" sz="1600" dirty="0"/>
              <a:t>		</a:t>
            </a:r>
          </a:p>
          <a:p>
            <a:r>
              <a:rPr lang="ko-KR" altLang="en-US" sz="1600" dirty="0"/>
              <a:t>		</a:t>
            </a:r>
            <a:r>
              <a:rPr lang="ko-KR" altLang="en-US" sz="1600" dirty="0" err="1"/>
              <a:t>int</a:t>
            </a:r>
            <a:r>
              <a:rPr lang="ko-KR" altLang="en-US" sz="1600" dirty="0"/>
              <a:t> v7 = </a:t>
            </a:r>
            <a:r>
              <a:rPr lang="ko-KR" altLang="en-US" sz="1600" dirty="0" err="1"/>
              <a:t>Math.max</a:t>
            </a:r>
            <a:r>
              <a:rPr lang="ko-KR" altLang="en-US" sz="1600" dirty="0"/>
              <a:t>(5, 9);</a:t>
            </a:r>
          </a:p>
          <a:p>
            <a:r>
              <a:rPr lang="ko-KR" altLang="en-US" sz="1600" dirty="0"/>
              <a:t>		</a:t>
            </a:r>
            <a:r>
              <a:rPr lang="ko-KR" altLang="en-US" sz="1600" dirty="0" err="1"/>
              <a:t>double</a:t>
            </a:r>
            <a:r>
              <a:rPr lang="ko-KR" altLang="en-US" sz="1600" dirty="0"/>
              <a:t> v8 = </a:t>
            </a:r>
            <a:r>
              <a:rPr lang="ko-KR" altLang="en-US" sz="1600" dirty="0" err="1"/>
              <a:t>Math.max</a:t>
            </a:r>
            <a:r>
              <a:rPr lang="ko-KR" altLang="en-US" sz="1600" dirty="0"/>
              <a:t>(5.3, 2.5);</a:t>
            </a:r>
          </a:p>
          <a:p>
            <a:r>
              <a:rPr lang="ko-KR" altLang="en-US" sz="1600" dirty="0"/>
              <a:t>		</a:t>
            </a:r>
            <a:r>
              <a:rPr lang="ko-KR" altLang="en-US" sz="1600" dirty="0" err="1"/>
              <a:t>System.out.println</a:t>
            </a:r>
            <a:r>
              <a:rPr lang="ko-KR" altLang="en-US" sz="1600" dirty="0"/>
              <a:t>("v7=" + v7);</a:t>
            </a:r>
          </a:p>
          <a:p>
            <a:r>
              <a:rPr lang="ko-KR" altLang="en-US" sz="1600" dirty="0"/>
              <a:t>		</a:t>
            </a:r>
            <a:r>
              <a:rPr lang="ko-KR" altLang="en-US" sz="1600" dirty="0" err="1"/>
              <a:t>System.out.println</a:t>
            </a:r>
            <a:r>
              <a:rPr lang="ko-KR" altLang="en-US" sz="1600" dirty="0"/>
              <a:t>("v8=" + v8</a:t>
            </a:r>
            <a:r>
              <a:rPr lang="ko-KR" altLang="en-US" sz="1600" dirty="0" smtClean="0"/>
              <a:t>);</a:t>
            </a:r>
            <a:endParaRPr lang="en-US" altLang="ko-KR" sz="1600" dirty="0" smtClean="0"/>
          </a:p>
          <a:p>
            <a:r>
              <a:rPr lang="en-US" altLang="ko-KR" sz="1600" dirty="0" smtClean="0"/>
              <a:t>  }</a:t>
            </a:r>
          </a:p>
          <a:p>
            <a:r>
              <a:rPr lang="en-US" altLang="ko-KR" sz="1600" dirty="0"/>
              <a:t>}</a:t>
            </a:r>
            <a:endParaRPr lang="ko-KR" altLang="en-US" sz="1600" dirty="0"/>
          </a:p>
        </p:txBody>
      </p:sp>
      <p:sp>
        <p:nvSpPr>
          <p:cNvPr id="5" name="TextBox 4"/>
          <p:cNvSpPr txBox="1"/>
          <p:nvPr/>
        </p:nvSpPr>
        <p:spPr>
          <a:xfrm>
            <a:off x="421178" y="199506"/>
            <a:ext cx="750526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ko-KR" altLang="en-US" dirty="0" smtClean="0"/>
              <a:t>예제</a:t>
            </a:r>
            <a:r>
              <a:rPr lang="en-US" altLang="ko-KR" dirty="0" smtClean="0"/>
              <a:t>3</a:t>
            </a:r>
            <a:endParaRPr lang="ko-KR" altLang="en-US" dirty="0"/>
          </a:p>
        </p:txBody>
      </p:sp>
      <p:sp>
        <p:nvSpPr>
          <p:cNvPr id="2" name="직사각형 1"/>
          <p:cNvSpPr/>
          <p:nvPr/>
        </p:nvSpPr>
        <p:spPr>
          <a:xfrm>
            <a:off x="6824869" y="773603"/>
            <a:ext cx="2985053" cy="230832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ko-KR" dirty="0">
                <a:solidFill>
                  <a:srgbClr val="000000"/>
                </a:solidFill>
                <a:latin typeface="Consolas" panose="020B0609020204030204" pitchFamily="49" charset="0"/>
              </a:rPr>
              <a:t>v1=5</a:t>
            </a:r>
          </a:p>
          <a:p>
            <a:r>
              <a:rPr lang="en-US" altLang="ko-KR" dirty="0">
                <a:solidFill>
                  <a:srgbClr val="000000"/>
                </a:solidFill>
                <a:latin typeface="Consolas" panose="020B0609020204030204" pitchFamily="49" charset="0"/>
              </a:rPr>
              <a:t>v2=3.14</a:t>
            </a:r>
          </a:p>
          <a:p>
            <a:r>
              <a:rPr lang="en-US" altLang="ko-KR" dirty="0">
                <a:solidFill>
                  <a:srgbClr val="000000"/>
                </a:solidFill>
                <a:latin typeface="Consolas" panose="020B0609020204030204" pitchFamily="49" charset="0"/>
              </a:rPr>
              <a:t>v3=6.0</a:t>
            </a:r>
          </a:p>
          <a:p>
            <a:r>
              <a:rPr lang="en-US" altLang="ko-KR" dirty="0">
                <a:solidFill>
                  <a:srgbClr val="000000"/>
                </a:solidFill>
                <a:latin typeface="Consolas" panose="020B0609020204030204" pitchFamily="49" charset="0"/>
              </a:rPr>
              <a:t>v4=-5.0</a:t>
            </a:r>
          </a:p>
          <a:p>
            <a:r>
              <a:rPr lang="en-US" altLang="ko-KR" dirty="0">
                <a:solidFill>
                  <a:srgbClr val="000000"/>
                </a:solidFill>
                <a:latin typeface="Consolas" panose="020B0609020204030204" pitchFamily="49" charset="0"/>
              </a:rPr>
              <a:t>v5=5.0</a:t>
            </a:r>
          </a:p>
          <a:p>
            <a:r>
              <a:rPr lang="en-US" altLang="ko-KR" dirty="0">
                <a:solidFill>
                  <a:srgbClr val="000000"/>
                </a:solidFill>
                <a:latin typeface="Consolas" panose="020B0609020204030204" pitchFamily="49" charset="0"/>
              </a:rPr>
              <a:t>v6=-6.0</a:t>
            </a:r>
          </a:p>
          <a:p>
            <a:r>
              <a:rPr lang="en-US" altLang="ko-KR" dirty="0">
                <a:solidFill>
                  <a:srgbClr val="000000"/>
                </a:solidFill>
                <a:latin typeface="Consolas" panose="020B0609020204030204" pitchFamily="49" charset="0"/>
              </a:rPr>
              <a:t>v7=9</a:t>
            </a:r>
          </a:p>
          <a:p>
            <a:r>
              <a:rPr lang="en-US" altLang="ko-KR" dirty="0">
                <a:solidFill>
                  <a:srgbClr val="000000"/>
                </a:solidFill>
                <a:latin typeface="Consolas" panose="020B0609020204030204" pitchFamily="49" charset="0"/>
              </a:rPr>
              <a:t>v8=5.3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24499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문제</a:t>
            </a:r>
            <a:r>
              <a:rPr lang="en-US" altLang="ko-KR" dirty="0" smtClean="0"/>
              <a:t>1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3960" y="707119"/>
            <a:ext cx="11621431" cy="4504961"/>
          </a:xfrm>
        </p:spPr>
        <p:txBody>
          <a:bodyPr/>
          <a:lstStyle/>
          <a:p>
            <a:pPr marL="228600" lvl="1">
              <a:spcBef>
                <a:spcPts val="1400"/>
              </a:spcBef>
              <a:spcAft>
                <a:spcPts val="0"/>
              </a:spcAft>
            </a:pPr>
            <a:r>
              <a:rPr lang="en-US" altLang="ko-KR" dirty="0" err="1"/>
              <a:t>java.lang</a:t>
            </a:r>
            <a:r>
              <a:rPr lang="en-US" altLang="ko-KR" dirty="0"/>
              <a:t> </a:t>
            </a:r>
            <a:r>
              <a:rPr lang="ko-KR" altLang="en-US" dirty="0" smtClean="0"/>
              <a:t>패키지에서 </a:t>
            </a:r>
            <a:r>
              <a:rPr lang="ko-KR" altLang="en-US" dirty="0"/>
              <a:t>클래스를 메모리로 </a:t>
            </a:r>
            <a:r>
              <a:rPr lang="ko-KR" altLang="en-US" dirty="0" err="1"/>
              <a:t>로딩할</a:t>
            </a:r>
            <a:r>
              <a:rPr lang="ko-KR" altLang="en-US" dirty="0"/>
              <a:t> 때 </a:t>
            </a:r>
            <a:r>
              <a:rPr lang="ko-KR" altLang="en-US" dirty="0" smtClean="0"/>
              <a:t>사용하는 클래스는</a:t>
            </a:r>
            <a:r>
              <a:rPr lang="en-US" altLang="ko-KR" dirty="0" smtClean="0"/>
              <a:t>?</a:t>
            </a:r>
          </a:p>
          <a:p>
            <a:pPr marL="560070" lvl="1" indent="-514350">
              <a:spcBef>
                <a:spcPts val="1400"/>
              </a:spcBef>
              <a:spcAft>
                <a:spcPts val="0"/>
              </a:spcAft>
              <a:buFont typeface="+mj-ea"/>
              <a:buAutoNum type="circleNumDbPlain"/>
            </a:pPr>
            <a:r>
              <a:rPr lang="en-US" altLang="ko-KR" dirty="0" smtClean="0"/>
              <a:t>Class</a:t>
            </a:r>
          </a:p>
          <a:p>
            <a:pPr marL="560070" lvl="1" indent="-514350">
              <a:spcBef>
                <a:spcPts val="1400"/>
              </a:spcBef>
              <a:spcAft>
                <a:spcPts val="0"/>
              </a:spcAft>
              <a:buFont typeface="+mj-ea"/>
              <a:buAutoNum type="circleNumDbPlain"/>
            </a:pPr>
            <a:r>
              <a:rPr lang="en-US" altLang="ko-KR" dirty="0" smtClean="0"/>
              <a:t>String</a:t>
            </a:r>
          </a:p>
          <a:p>
            <a:pPr marL="560070" lvl="1" indent="-514350">
              <a:spcBef>
                <a:spcPts val="1400"/>
              </a:spcBef>
              <a:spcAft>
                <a:spcPts val="0"/>
              </a:spcAft>
              <a:buFont typeface="+mj-ea"/>
              <a:buAutoNum type="circleNumDbPlain"/>
            </a:pPr>
            <a:r>
              <a:rPr lang="en-US" altLang="ko-KR" dirty="0"/>
              <a:t>Wrapper</a:t>
            </a:r>
          </a:p>
          <a:p>
            <a:pPr marL="560070" lvl="1" indent="-514350">
              <a:spcBef>
                <a:spcPts val="1400"/>
              </a:spcBef>
              <a:spcAft>
                <a:spcPts val="0"/>
              </a:spcAft>
              <a:buFont typeface="+mj-ea"/>
              <a:buAutoNum type="circleNumDbPlain"/>
            </a:pPr>
            <a:r>
              <a:rPr lang="en-US" altLang="ko-KR" dirty="0" smtClean="0"/>
              <a:t>Math</a:t>
            </a:r>
          </a:p>
          <a:p>
            <a:pPr marL="228600" lvl="1">
              <a:spcBef>
                <a:spcPts val="1400"/>
              </a:spcBef>
              <a:spcAft>
                <a:spcPts val="0"/>
              </a:spcAft>
            </a:pPr>
            <a:endParaRPr lang="en-US" altLang="ko-KR" dirty="0" smtClean="0"/>
          </a:p>
          <a:p>
            <a:pPr marL="228600" lvl="1">
              <a:spcBef>
                <a:spcPts val="1400"/>
              </a:spcBef>
              <a:spcAft>
                <a:spcPts val="0"/>
              </a:spcAft>
            </a:pPr>
            <a:endParaRPr lang="ko-KR" altLang="en-US" dirty="0"/>
          </a:p>
          <a:p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678487" y="6176356"/>
            <a:ext cx="1611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슬라이드</a:t>
            </a:r>
            <a:r>
              <a:rPr lang="en-US" altLang="ko-KR" dirty="0" smtClean="0"/>
              <a:t>4 , </a:t>
            </a:r>
            <a:r>
              <a:rPr lang="ko-KR" altLang="en-US" dirty="0" smtClean="0"/>
              <a:t>①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33308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문제</a:t>
            </a:r>
            <a:r>
              <a:rPr lang="en-US" altLang="ko-KR" dirty="0" smtClean="0"/>
              <a:t>2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3960" y="707120"/>
            <a:ext cx="11621431" cy="5128416"/>
          </a:xfrm>
        </p:spPr>
        <p:txBody>
          <a:bodyPr/>
          <a:lstStyle/>
          <a:p>
            <a:r>
              <a:rPr lang="ko-KR" altLang="en-US" sz="3200" dirty="0"/>
              <a:t>특정 위치의 문자를 </a:t>
            </a:r>
            <a:r>
              <a:rPr lang="ko-KR" altLang="en-US" sz="3200" dirty="0" err="1" smtClean="0"/>
              <a:t>리턴하는</a:t>
            </a:r>
            <a:r>
              <a:rPr lang="ko-KR" altLang="en-US" sz="3200" dirty="0" smtClean="0"/>
              <a:t> </a:t>
            </a:r>
            <a:r>
              <a:rPr lang="ko-KR" altLang="en-US" sz="3200" dirty="0" err="1" smtClean="0"/>
              <a:t>메소드는</a:t>
            </a:r>
            <a:r>
              <a:rPr lang="en-US" altLang="ko-KR" sz="3200" dirty="0" smtClean="0"/>
              <a:t>?</a:t>
            </a:r>
          </a:p>
          <a:p>
            <a:pPr marL="560070" indent="-514350">
              <a:buFont typeface="+mj-ea"/>
              <a:buAutoNum type="circleNumDbPlain"/>
            </a:pPr>
            <a:r>
              <a:rPr lang="en-US" altLang="ko-KR" sz="3200" dirty="0" err="1" smtClean="0"/>
              <a:t>charAt</a:t>
            </a:r>
            <a:r>
              <a:rPr lang="en-US" altLang="ko-KR" sz="3200" dirty="0" smtClean="0"/>
              <a:t>()</a:t>
            </a:r>
          </a:p>
          <a:p>
            <a:pPr marL="560070" indent="-514350">
              <a:buFont typeface="+mj-ea"/>
              <a:buAutoNum type="circleNumDbPlain"/>
            </a:pPr>
            <a:r>
              <a:rPr lang="en-US" altLang="ko-KR" sz="3200" dirty="0" err="1" smtClean="0"/>
              <a:t>indexOf</a:t>
            </a:r>
            <a:r>
              <a:rPr lang="en-US" altLang="ko-KR" sz="3200" dirty="0" smtClean="0"/>
              <a:t>()</a:t>
            </a:r>
          </a:p>
          <a:p>
            <a:pPr marL="560070" indent="-514350">
              <a:buFont typeface="+mj-ea"/>
              <a:buAutoNum type="circleNumDbPlain"/>
            </a:pPr>
            <a:r>
              <a:rPr lang="en-US" altLang="ko-KR" sz="3200" dirty="0" smtClean="0"/>
              <a:t>length()</a:t>
            </a:r>
          </a:p>
          <a:p>
            <a:pPr marL="560070" indent="-514350">
              <a:buFont typeface="+mj-ea"/>
              <a:buAutoNum type="circleNumDbPlain"/>
            </a:pPr>
            <a:r>
              <a:rPr lang="en-US" altLang="ko-KR" sz="3200" dirty="0" smtClean="0"/>
              <a:t>substring()</a:t>
            </a:r>
            <a:endParaRPr lang="en-US" altLang="ko-KR" sz="3200" dirty="0"/>
          </a:p>
          <a:p>
            <a:endParaRPr lang="en-US" altLang="ko-KR" sz="3200" dirty="0" smtClean="0"/>
          </a:p>
          <a:p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678487" y="6176356"/>
            <a:ext cx="16033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슬라이드</a:t>
            </a:r>
            <a:r>
              <a:rPr lang="en-US" altLang="ko-KR" dirty="0" smtClean="0"/>
              <a:t>5 , </a:t>
            </a:r>
            <a:r>
              <a:rPr lang="ko-KR" altLang="en-US" dirty="0" smtClean="0"/>
              <a:t>①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636390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정 리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ko-KR" dirty="0"/>
              <a:t>1.java.lang </a:t>
            </a:r>
            <a:r>
              <a:rPr lang="ko-KR" altLang="en-US" dirty="0"/>
              <a:t>패키지</a:t>
            </a:r>
          </a:p>
          <a:p>
            <a:pPr>
              <a:lnSpc>
                <a:spcPct val="150000"/>
              </a:lnSpc>
            </a:pPr>
            <a:r>
              <a:rPr lang="en-US" altLang="ko-KR" dirty="0"/>
              <a:t>2.String </a:t>
            </a:r>
            <a:r>
              <a:rPr lang="ko-KR" altLang="en-US" dirty="0"/>
              <a:t>클래스 </a:t>
            </a:r>
            <a:r>
              <a:rPr lang="ko-KR" altLang="en-US" dirty="0" err="1"/>
              <a:t>메소드</a:t>
            </a:r>
            <a:endParaRPr lang="ko-KR" altLang="en-US" dirty="0"/>
          </a:p>
          <a:p>
            <a:pPr>
              <a:lnSpc>
                <a:spcPct val="150000"/>
              </a:lnSpc>
            </a:pPr>
            <a:r>
              <a:rPr lang="en-US" altLang="ko-KR" dirty="0"/>
              <a:t>3.Wrapper</a:t>
            </a:r>
            <a:r>
              <a:rPr lang="ko-KR" altLang="en-US" dirty="0"/>
              <a:t>클래스</a:t>
            </a:r>
          </a:p>
          <a:p>
            <a:pPr>
              <a:lnSpc>
                <a:spcPct val="150000"/>
              </a:lnSpc>
            </a:pPr>
            <a:r>
              <a:rPr lang="en-US" altLang="ko-KR" dirty="0"/>
              <a:t>4.Math </a:t>
            </a:r>
            <a:r>
              <a:rPr lang="ko-KR" altLang="en-US" dirty="0"/>
              <a:t>클래스</a:t>
            </a:r>
          </a:p>
        </p:txBody>
      </p:sp>
    </p:spTree>
    <p:extLst>
      <p:ext uri="{BB962C8B-B14F-4D97-AF65-F5344CB8AC3E}">
        <p14:creationId xmlns:p14="http://schemas.microsoft.com/office/powerpoint/2010/main" val="17821366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Index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ko-KR" dirty="0"/>
              <a:t>1.java.lang </a:t>
            </a:r>
            <a:r>
              <a:rPr lang="ko-KR" altLang="en-US" dirty="0"/>
              <a:t>패키지</a:t>
            </a:r>
          </a:p>
          <a:p>
            <a:pPr>
              <a:lnSpc>
                <a:spcPct val="150000"/>
              </a:lnSpc>
            </a:pPr>
            <a:r>
              <a:rPr lang="en-US" altLang="ko-KR" dirty="0"/>
              <a:t>2.String </a:t>
            </a:r>
            <a:r>
              <a:rPr lang="ko-KR" altLang="en-US" dirty="0"/>
              <a:t>클래스 </a:t>
            </a:r>
            <a:r>
              <a:rPr lang="ko-KR" altLang="en-US" dirty="0" err="1"/>
              <a:t>메소드</a:t>
            </a:r>
            <a:endParaRPr lang="ko-KR" altLang="en-US" dirty="0"/>
          </a:p>
          <a:p>
            <a:pPr>
              <a:lnSpc>
                <a:spcPct val="150000"/>
              </a:lnSpc>
            </a:pPr>
            <a:r>
              <a:rPr lang="en-US" altLang="ko-KR" dirty="0"/>
              <a:t>3.Wrapper</a:t>
            </a:r>
            <a:r>
              <a:rPr lang="ko-KR" altLang="en-US" dirty="0"/>
              <a:t>클래스</a:t>
            </a:r>
          </a:p>
          <a:p>
            <a:pPr>
              <a:lnSpc>
                <a:spcPct val="150000"/>
              </a:lnSpc>
            </a:pPr>
            <a:r>
              <a:rPr lang="en-US" altLang="ko-KR" dirty="0"/>
              <a:t>4.Math </a:t>
            </a:r>
            <a:r>
              <a:rPr lang="ko-KR" altLang="en-US" dirty="0"/>
              <a:t>클래스</a:t>
            </a:r>
          </a:p>
        </p:txBody>
      </p:sp>
    </p:spTree>
    <p:extLst>
      <p:ext uri="{BB962C8B-B14F-4D97-AF65-F5344CB8AC3E}">
        <p14:creationId xmlns:p14="http://schemas.microsoft.com/office/powerpoint/2010/main" val="3429991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2528359" y="2967335"/>
            <a:ext cx="713528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o-KR" altLang="en-US" sz="72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수고하셨습니다</a:t>
            </a:r>
            <a:r>
              <a:rPr lang="en-US" altLang="ko-KR" sz="72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~</a:t>
            </a:r>
            <a:endParaRPr lang="en-US" altLang="ko-KR" sz="72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71780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1. </a:t>
            </a:r>
            <a:r>
              <a:rPr lang="en-US" altLang="ko-KR" dirty="0" err="1"/>
              <a:t>java.lang</a:t>
            </a:r>
            <a:r>
              <a:rPr lang="en-US" altLang="ko-KR" dirty="0"/>
              <a:t> </a:t>
            </a:r>
            <a:r>
              <a:rPr lang="ko-KR" altLang="en-US" dirty="0" smtClean="0"/>
              <a:t>패키지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err="1" smtClean="0"/>
              <a:t>java.lang</a:t>
            </a:r>
            <a:r>
              <a:rPr lang="en-US" altLang="ko-KR" dirty="0" smtClean="0"/>
              <a:t> </a:t>
            </a:r>
            <a:r>
              <a:rPr lang="ko-KR" altLang="en-US" dirty="0"/>
              <a:t>패키지는 자바 프로그램의 기본적인 클래스를 담고 있는 패키지이다</a:t>
            </a:r>
            <a:r>
              <a:rPr lang="en-US" altLang="ko-KR" dirty="0"/>
              <a:t>. </a:t>
            </a:r>
          </a:p>
          <a:p>
            <a:r>
              <a:rPr lang="ko-KR" altLang="en-US" dirty="0"/>
              <a:t>그래서 </a:t>
            </a:r>
            <a:r>
              <a:rPr lang="en-US" altLang="ko-KR" dirty="0" err="1"/>
              <a:t>java.lang</a:t>
            </a:r>
            <a:r>
              <a:rPr lang="en-US" altLang="ko-KR" dirty="0"/>
              <a:t> </a:t>
            </a:r>
            <a:r>
              <a:rPr lang="ko-KR" altLang="en-US" dirty="0"/>
              <a:t>패키지에 있는 클래스와 인터페이스는 </a:t>
            </a:r>
            <a:r>
              <a:rPr lang="en-US" altLang="ko-KR" dirty="0"/>
              <a:t>import </a:t>
            </a:r>
            <a:r>
              <a:rPr lang="ko-KR" altLang="en-US" dirty="0"/>
              <a:t>없이 사용할 수 있다</a:t>
            </a:r>
            <a:r>
              <a:rPr lang="en-US" altLang="ko-KR" dirty="0"/>
              <a:t>. </a:t>
            </a:r>
            <a:endParaRPr lang="en-US" altLang="ko-KR" dirty="0" smtClean="0"/>
          </a:p>
          <a:p>
            <a:r>
              <a:rPr lang="ko-KR" altLang="en-US" dirty="0"/>
              <a:t> </a:t>
            </a:r>
            <a:r>
              <a:rPr lang="en-US" altLang="ko-KR" dirty="0" err="1"/>
              <a:t>java.lang</a:t>
            </a:r>
            <a:r>
              <a:rPr lang="en-US" altLang="ko-KR" dirty="0"/>
              <a:t> </a:t>
            </a:r>
            <a:r>
              <a:rPr lang="ko-KR" altLang="en-US" dirty="0" err="1"/>
              <a:t>패키</a:t>
            </a:r>
            <a:r>
              <a:rPr lang="ko-KR" altLang="en-US" dirty="0"/>
              <a:t> 지에 속하는 주요 </a:t>
            </a:r>
            <a:r>
              <a:rPr lang="ko-KR" altLang="en-US" dirty="0" smtClean="0"/>
              <a:t>클래스</a:t>
            </a:r>
            <a:endParaRPr lang="en-US" altLang="ko-KR" dirty="0" smtClean="0"/>
          </a:p>
          <a:p>
            <a:pPr lvl="1"/>
            <a:r>
              <a:rPr lang="ko-KR" altLang="en-US" dirty="0"/>
              <a:t>①</a:t>
            </a:r>
            <a:r>
              <a:rPr lang="en-US" altLang="ko-KR" dirty="0"/>
              <a:t>Object</a:t>
            </a:r>
          </a:p>
          <a:p>
            <a:pPr lvl="1"/>
            <a:r>
              <a:rPr lang="en-US" altLang="ko-KR" dirty="0"/>
              <a:t>- </a:t>
            </a:r>
            <a:r>
              <a:rPr lang="ko-KR" altLang="en-US" dirty="0"/>
              <a:t>자바 클래스의 최상위 클래스로 사용</a:t>
            </a:r>
          </a:p>
          <a:p>
            <a:pPr lvl="1"/>
            <a:r>
              <a:rPr lang="ko-KR" altLang="en-US" dirty="0"/>
              <a:t>②</a:t>
            </a:r>
            <a:r>
              <a:rPr lang="en-US" altLang="ko-KR" dirty="0"/>
              <a:t>System </a:t>
            </a:r>
          </a:p>
          <a:p>
            <a:pPr lvl="1"/>
            <a:r>
              <a:rPr lang="en-US" altLang="ko-KR" dirty="0"/>
              <a:t>- </a:t>
            </a:r>
            <a:r>
              <a:rPr lang="ko-KR" altLang="en-US" dirty="0"/>
              <a:t>표준 입력 장치 </a:t>
            </a:r>
            <a:r>
              <a:rPr lang="en-US" altLang="ko-KR" dirty="0"/>
              <a:t>(</a:t>
            </a:r>
            <a:r>
              <a:rPr lang="ko-KR" altLang="en-US" dirty="0"/>
              <a:t>키보드</a:t>
            </a:r>
            <a:r>
              <a:rPr lang="en-US" altLang="ko-KR" dirty="0"/>
              <a:t>)</a:t>
            </a:r>
            <a:r>
              <a:rPr lang="ko-KR" altLang="en-US" dirty="0"/>
              <a:t>로부터 데이터를 </a:t>
            </a:r>
            <a:r>
              <a:rPr lang="ko-KR" altLang="en-US" dirty="0" err="1"/>
              <a:t>입력받을</a:t>
            </a:r>
            <a:r>
              <a:rPr lang="ko-KR" altLang="en-US" dirty="0"/>
              <a:t> 때 사용 </a:t>
            </a:r>
          </a:p>
          <a:p>
            <a:pPr lvl="1"/>
            <a:r>
              <a:rPr lang="en-US" altLang="ko-KR" dirty="0"/>
              <a:t>- </a:t>
            </a:r>
            <a:r>
              <a:rPr lang="ko-KR" altLang="en-US" dirty="0"/>
              <a:t>표준 출력 장치</a:t>
            </a:r>
            <a:r>
              <a:rPr lang="en-US" altLang="ko-KR" dirty="0"/>
              <a:t>(</a:t>
            </a:r>
            <a:r>
              <a:rPr lang="ko-KR" altLang="en-US" dirty="0"/>
              <a:t>모니터</a:t>
            </a:r>
            <a:r>
              <a:rPr lang="en-US" altLang="ko-KR" dirty="0"/>
              <a:t>)</a:t>
            </a:r>
            <a:r>
              <a:rPr lang="ko-KR" altLang="en-US" dirty="0"/>
              <a:t>로 출력하기 위해 사용 </a:t>
            </a:r>
          </a:p>
          <a:p>
            <a:pPr lvl="1"/>
            <a:r>
              <a:rPr lang="en-US" altLang="ko-KR" dirty="0"/>
              <a:t>- </a:t>
            </a:r>
            <a:r>
              <a:rPr lang="ko-KR" altLang="en-US" dirty="0"/>
              <a:t>자바 가상 기계를 종료할 때 사용 </a:t>
            </a:r>
          </a:p>
          <a:p>
            <a:pPr lvl="1"/>
            <a:r>
              <a:rPr lang="en-US" altLang="ko-KR" dirty="0"/>
              <a:t>- </a:t>
            </a:r>
            <a:r>
              <a:rPr lang="ko-KR" altLang="en-US" dirty="0"/>
              <a:t>쓰레기 </a:t>
            </a:r>
            <a:r>
              <a:rPr lang="ko-KR" altLang="en-US" dirty="0" err="1"/>
              <a:t>수집기를</a:t>
            </a:r>
            <a:r>
              <a:rPr lang="ko-KR" altLang="en-US" dirty="0"/>
              <a:t> 실행 요청할 때 </a:t>
            </a:r>
            <a:r>
              <a:rPr lang="ko-KR" altLang="en-US" dirty="0" smtClean="0"/>
              <a:t>사용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40397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ko-KR" altLang="en-US" dirty="0"/>
              <a:t>③</a:t>
            </a:r>
            <a:r>
              <a:rPr lang="en-US" altLang="ko-KR" dirty="0"/>
              <a:t>Class</a:t>
            </a:r>
          </a:p>
          <a:p>
            <a:pPr lvl="1"/>
            <a:r>
              <a:rPr lang="en-US" altLang="ko-KR" dirty="0"/>
              <a:t>- </a:t>
            </a:r>
            <a:r>
              <a:rPr lang="ko-KR" altLang="en-US" dirty="0"/>
              <a:t>클래스를 메모리로 </a:t>
            </a:r>
            <a:r>
              <a:rPr lang="ko-KR" altLang="en-US" dirty="0" err="1"/>
              <a:t>로딩할</a:t>
            </a:r>
            <a:r>
              <a:rPr lang="ko-KR" altLang="en-US" dirty="0"/>
              <a:t> 때 사용</a:t>
            </a:r>
          </a:p>
          <a:p>
            <a:pPr lvl="1"/>
            <a:r>
              <a:rPr lang="ko-KR" altLang="en-US" dirty="0"/>
              <a:t>④</a:t>
            </a:r>
            <a:r>
              <a:rPr lang="en-US" altLang="ko-KR" dirty="0"/>
              <a:t>String</a:t>
            </a:r>
          </a:p>
          <a:p>
            <a:pPr lvl="1"/>
            <a:r>
              <a:rPr lang="en-US" altLang="ko-KR" dirty="0"/>
              <a:t>- </a:t>
            </a:r>
            <a:r>
              <a:rPr lang="ko-KR" altLang="en-US" dirty="0"/>
              <a:t>문자열을 저장하고 여러 가지 정보를 얻을 때 사용</a:t>
            </a:r>
          </a:p>
          <a:p>
            <a:pPr lvl="1"/>
            <a:r>
              <a:rPr lang="ko-KR" altLang="en-US" dirty="0"/>
              <a:t>⑤</a:t>
            </a:r>
            <a:r>
              <a:rPr lang="en-US" altLang="ko-KR" dirty="0"/>
              <a:t>Wrapper</a:t>
            </a:r>
          </a:p>
          <a:p>
            <a:pPr lvl="1"/>
            <a:r>
              <a:rPr lang="en-US" altLang="ko-KR" dirty="0"/>
              <a:t>(Byte, Short, Character Integer, Float, </a:t>
            </a:r>
            <a:r>
              <a:rPr lang="en-US" altLang="ko-KR" dirty="0" err="1"/>
              <a:t>Double,Boolean</a:t>
            </a:r>
            <a:r>
              <a:rPr lang="en-US" altLang="ko-KR" dirty="0"/>
              <a:t>, Long)</a:t>
            </a:r>
          </a:p>
          <a:p>
            <a:pPr lvl="1"/>
            <a:r>
              <a:rPr lang="en-US" altLang="ko-KR" dirty="0"/>
              <a:t>- </a:t>
            </a:r>
            <a:r>
              <a:rPr lang="ko-KR" altLang="en-US" dirty="0"/>
              <a:t>기본 타입의 데이터를 갖는 객체를 만들 때 사용 </a:t>
            </a:r>
          </a:p>
          <a:p>
            <a:pPr lvl="1"/>
            <a:r>
              <a:rPr lang="en-US" altLang="ko-KR" dirty="0"/>
              <a:t>- </a:t>
            </a:r>
            <a:r>
              <a:rPr lang="ko-KR" altLang="en-US" dirty="0"/>
              <a:t>문자열을 기본 타입으로 변환할 때 사용 </a:t>
            </a:r>
          </a:p>
          <a:p>
            <a:pPr lvl="1"/>
            <a:r>
              <a:rPr lang="en-US" altLang="ko-KR" dirty="0"/>
              <a:t>- </a:t>
            </a:r>
            <a:r>
              <a:rPr lang="ko-KR" altLang="en-US" dirty="0" err="1"/>
              <a:t>입력값</a:t>
            </a:r>
            <a:r>
              <a:rPr lang="ko-KR" altLang="en-US" dirty="0"/>
              <a:t> 검사에 사용</a:t>
            </a:r>
          </a:p>
          <a:p>
            <a:pPr lvl="1"/>
            <a:r>
              <a:rPr lang="ko-KR" altLang="en-US" dirty="0"/>
              <a:t>⑥</a:t>
            </a:r>
            <a:r>
              <a:rPr lang="en-US" altLang="ko-KR" dirty="0"/>
              <a:t>Math</a:t>
            </a:r>
          </a:p>
          <a:p>
            <a:pPr lvl="1"/>
            <a:r>
              <a:rPr lang="en-US" altLang="ko-KR" dirty="0"/>
              <a:t>- </a:t>
            </a:r>
            <a:r>
              <a:rPr lang="ko-KR" altLang="en-US" dirty="0"/>
              <a:t>수학 함수를 이용할 때 사용</a:t>
            </a:r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14732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2.String </a:t>
            </a:r>
            <a:r>
              <a:rPr lang="ko-KR" altLang="en-US" dirty="0"/>
              <a:t>클래스 </a:t>
            </a:r>
            <a:r>
              <a:rPr lang="ko-KR" altLang="en-US" dirty="0" err="1"/>
              <a:t>메소드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String </a:t>
            </a:r>
            <a:r>
              <a:rPr lang="ko-KR" altLang="en-US" dirty="0"/>
              <a:t>클래스는 문자열의 추출</a:t>
            </a:r>
            <a:r>
              <a:rPr lang="en-US" altLang="ko-KR" dirty="0"/>
              <a:t>, </a:t>
            </a:r>
            <a:r>
              <a:rPr lang="ko-KR" altLang="en-US" dirty="0"/>
              <a:t>비교</a:t>
            </a:r>
            <a:r>
              <a:rPr lang="en-US" altLang="ko-KR" dirty="0"/>
              <a:t>, </a:t>
            </a:r>
            <a:r>
              <a:rPr lang="ko-KR" altLang="en-US" dirty="0"/>
              <a:t>찾기</a:t>
            </a:r>
            <a:r>
              <a:rPr lang="en-US" altLang="ko-KR" dirty="0"/>
              <a:t>, </a:t>
            </a:r>
            <a:r>
              <a:rPr lang="ko-KR" altLang="en-US" dirty="0"/>
              <a:t>분리</a:t>
            </a:r>
            <a:r>
              <a:rPr lang="en-US" altLang="ko-KR" dirty="0"/>
              <a:t>, </a:t>
            </a:r>
            <a:r>
              <a:rPr lang="ko-KR" altLang="en-US" dirty="0"/>
              <a:t>변환 등과 같은 다양한 </a:t>
            </a:r>
            <a:r>
              <a:rPr lang="ko-KR" altLang="en-US" dirty="0" err="1"/>
              <a:t>메소드를</a:t>
            </a:r>
            <a:r>
              <a:rPr lang="ko-KR" altLang="en-US" dirty="0"/>
              <a:t> 가지고 있다</a:t>
            </a:r>
            <a:r>
              <a:rPr lang="en-US" altLang="ko-KR" dirty="0"/>
              <a:t>. </a:t>
            </a:r>
          </a:p>
          <a:p>
            <a:r>
              <a:rPr lang="ko-KR" altLang="en-US" dirty="0"/>
              <a:t>그 중에서 사용 빈도수가 높은 </a:t>
            </a:r>
            <a:r>
              <a:rPr lang="ko-KR" altLang="en-US" dirty="0" err="1"/>
              <a:t>메소드는</a:t>
            </a:r>
            <a:r>
              <a:rPr lang="ko-KR" altLang="en-US" dirty="0"/>
              <a:t> 다음과 같다</a:t>
            </a:r>
            <a:r>
              <a:rPr lang="en-US" altLang="ko-KR" dirty="0"/>
              <a:t>.</a:t>
            </a:r>
          </a:p>
          <a:p>
            <a:r>
              <a:rPr lang="ko-KR" altLang="en-US" sz="2400" dirty="0" err="1"/>
              <a:t>리턴타입</a:t>
            </a:r>
            <a:r>
              <a:rPr lang="ko-KR" altLang="en-US" sz="2400" dirty="0"/>
              <a:t>         </a:t>
            </a:r>
            <a:r>
              <a:rPr lang="ko-KR" altLang="en-US" sz="2400" dirty="0" err="1"/>
              <a:t>메소드명</a:t>
            </a:r>
            <a:r>
              <a:rPr lang="en-US" altLang="ko-KR" sz="2400" dirty="0"/>
              <a:t>(</a:t>
            </a:r>
            <a:r>
              <a:rPr lang="ko-KR" altLang="en-US" sz="2400" dirty="0"/>
              <a:t>매개변수</a:t>
            </a:r>
            <a:r>
              <a:rPr lang="en-US" altLang="ko-KR" sz="2400" dirty="0"/>
              <a:t>)                 </a:t>
            </a:r>
            <a:r>
              <a:rPr lang="ko-KR" altLang="en-US" sz="2400" dirty="0"/>
              <a:t>기능</a:t>
            </a:r>
          </a:p>
          <a:p>
            <a:r>
              <a:rPr lang="en-US" altLang="ko-KR" sz="2400" dirty="0"/>
              <a:t>char               </a:t>
            </a:r>
            <a:r>
              <a:rPr lang="en-US" altLang="ko-KR" sz="2400" dirty="0" err="1"/>
              <a:t>charAt</a:t>
            </a:r>
            <a:r>
              <a:rPr lang="en-US" altLang="ko-KR" sz="2400" dirty="0"/>
              <a:t>(</a:t>
            </a:r>
            <a:r>
              <a:rPr lang="en-US" altLang="ko-KR" sz="2400" dirty="0" err="1"/>
              <a:t>int</a:t>
            </a:r>
            <a:r>
              <a:rPr lang="en-US" altLang="ko-KR" sz="2400" dirty="0"/>
              <a:t> index)              </a:t>
            </a:r>
            <a:r>
              <a:rPr lang="ko-KR" altLang="en-US" sz="2400" dirty="0"/>
              <a:t>특정 위치의 문자를 </a:t>
            </a:r>
            <a:r>
              <a:rPr lang="ko-KR" altLang="en-US" sz="2400" dirty="0" err="1"/>
              <a:t>리턴한다</a:t>
            </a:r>
            <a:r>
              <a:rPr lang="en-US" altLang="ko-KR" sz="2400" dirty="0"/>
              <a:t>.</a:t>
            </a:r>
          </a:p>
          <a:p>
            <a:r>
              <a:rPr lang="en-US" altLang="ko-KR" sz="2400" dirty="0" err="1"/>
              <a:t>boolean</a:t>
            </a:r>
            <a:r>
              <a:rPr lang="en-US" altLang="ko-KR" sz="2400" dirty="0"/>
              <a:t>          equals(Object </a:t>
            </a:r>
            <a:r>
              <a:rPr lang="en-US" altLang="ko-KR" sz="2400" dirty="0" err="1"/>
              <a:t>anObject</a:t>
            </a:r>
            <a:r>
              <a:rPr lang="en-US" altLang="ko-KR" sz="2400" dirty="0"/>
              <a:t>)        </a:t>
            </a:r>
            <a:r>
              <a:rPr lang="ko-KR" altLang="en-US" sz="2400" dirty="0"/>
              <a:t>두 문자열을 비교한다</a:t>
            </a:r>
            <a:r>
              <a:rPr lang="en-US" altLang="ko-KR" sz="2400" dirty="0"/>
              <a:t>.</a:t>
            </a:r>
          </a:p>
          <a:p>
            <a:r>
              <a:rPr lang="en-US" altLang="ko-KR" sz="2400" dirty="0"/>
              <a:t>byte[]             </a:t>
            </a:r>
            <a:r>
              <a:rPr lang="en-US" altLang="ko-KR" sz="2400" dirty="0" err="1"/>
              <a:t>getBytes</a:t>
            </a:r>
            <a:r>
              <a:rPr lang="en-US" altLang="ko-KR" sz="2400" dirty="0"/>
              <a:t>()                     byte[]</a:t>
            </a:r>
            <a:r>
              <a:rPr lang="ko-KR" altLang="en-US" sz="2400" dirty="0"/>
              <a:t>로 </a:t>
            </a:r>
            <a:r>
              <a:rPr lang="ko-KR" altLang="en-US" sz="2400" dirty="0" err="1"/>
              <a:t>리턴한다</a:t>
            </a:r>
            <a:r>
              <a:rPr lang="en-US" altLang="ko-KR" sz="2400" dirty="0"/>
              <a:t>. </a:t>
            </a:r>
          </a:p>
          <a:p>
            <a:r>
              <a:rPr lang="en-US" altLang="ko-KR" sz="2400" dirty="0"/>
              <a:t>byte[]             </a:t>
            </a:r>
            <a:r>
              <a:rPr lang="en-US" altLang="ko-KR" sz="2400" dirty="0" err="1"/>
              <a:t>getBytes</a:t>
            </a:r>
            <a:r>
              <a:rPr lang="en-US" altLang="ko-KR" sz="2400" dirty="0"/>
              <a:t>(Charset charset)      </a:t>
            </a:r>
            <a:r>
              <a:rPr lang="ko-KR" altLang="en-US" sz="2400" dirty="0"/>
              <a:t>주어진 </a:t>
            </a:r>
            <a:r>
              <a:rPr lang="ko-KR" altLang="en-US" sz="2400" dirty="0" err="1"/>
              <a:t>문자셋으로</a:t>
            </a:r>
            <a:r>
              <a:rPr lang="ko-KR" altLang="en-US" sz="2400" dirty="0"/>
              <a:t> 인코딩한 </a:t>
            </a:r>
            <a:r>
              <a:rPr lang="en-US" altLang="ko-KR" sz="2400" dirty="0"/>
              <a:t>byte[]</a:t>
            </a:r>
            <a:r>
              <a:rPr lang="ko-KR" altLang="en-US" sz="2400" dirty="0"/>
              <a:t>로 </a:t>
            </a:r>
            <a:r>
              <a:rPr lang="ko-KR" altLang="en-US" sz="2400" dirty="0" err="1"/>
              <a:t>리턴한다</a:t>
            </a:r>
            <a:r>
              <a:rPr lang="en-US" altLang="ko-KR" sz="2400" dirty="0"/>
              <a:t>. </a:t>
            </a:r>
          </a:p>
          <a:p>
            <a:r>
              <a:rPr lang="en-US" altLang="ko-KR" sz="2400" dirty="0" err="1"/>
              <a:t>int</a:t>
            </a:r>
            <a:r>
              <a:rPr lang="en-US" altLang="ko-KR" sz="2400" dirty="0"/>
              <a:t>                 </a:t>
            </a:r>
            <a:r>
              <a:rPr lang="en-US" altLang="ko-KR" sz="2400" dirty="0" err="1"/>
              <a:t>indexOf</a:t>
            </a:r>
            <a:r>
              <a:rPr lang="en-US" altLang="ko-KR" sz="2400" dirty="0"/>
              <a:t>(String </a:t>
            </a:r>
            <a:r>
              <a:rPr lang="en-US" altLang="ko-KR" sz="2400" dirty="0" err="1"/>
              <a:t>str</a:t>
            </a:r>
            <a:r>
              <a:rPr lang="en-US" altLang="ko-KR" sz="2400" dirty="0"/>
              <a:t>)           </a:t>
            </a:r>
            <a:r>
              <a:rPr lang="ko-KR" altLang="en-US" sz="2400" dirty="0"/>
              <a:t>문자열 내에서 주어진 문자열의 위치를 </a:t>
            </a:r>
            <a:r>
              <a:rPr lang="ko-KR" altLang="en-US" sz="2400" dirty="0" err="1"/>
              <a:t>리턴한다</a:t>
            </a:r>
            <a:r>
              <a:rPr lang="en-US" altLang="ko-KR" sz="2400" dirty="0"/>
              <a:t>.</a:t>
            </a:r>
          </a:p>
          <a:p>
            <a:r>
              <a:rPr lang="en-US" altLang="ko-KR" sz="2400" dirty="0" err="1"/>
              <a:t>int</a:t>
            </a:r>
            <a:r>
              <a:rPr lang="en-US" altLang="ko-KR" sz="2400" dirty="0"/>
              <a:t>                 length()                      </a:t>
            </a:r>
            <a:r>
              <a:rPr lang="ko-KR" altLang="en-US" sz="2400" dirty="0"/>
              <a:t>총 문자의 수를 </a:t>
            </a:r>
            <a:r>
              <a:rPr lang="ko-KR" altLang="en-US" sz="2400" dirty="0" err="1"/>
              <a:t>리턴한다</a:t>
            </a:r>
            <a:r>
              <a:rPr lang="en-US" altLang="ko-KR" sz="2400" dirty="0" smtClean="0"/>
              <a:t>.</a:t>
            </a:r>
            <a:endParaRPr lang="en-US" altLang="ko-KR" sz="2400" dirty="0"/>
          </a:p>
        </p:txBody>
      </p:sp>
    </p:spTree>
    <p:extLst>
      <p:ext uri="{BB962C8B-B14F-4D97-AF65-F5344CB8AC3E}">
        <p14:creationId xmlns:p14="http://schemas.microsoft.com/office/powerpoint/2010/main" val="1593289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1800" dirty="0"/>
              <a:t>String             replace(</a:t>
            </a:r>
            <a:r>
              <a:rPr lang="en-US" altLang="ko-KR" sz="1800" dirty="0" err="1"/>
              <a:t>CharSequence</a:t>
            </a:r>
            <a:r>
              <a:rPr lang="en-US" altLang="ko-KR" sz="1800" dirty="0"/>
              <a:t> target,  </a:t>
            </a:r>
          </a:p>
          <a:p>
            <a:r>
              <a:rPr lang="en-US" altLang="ko-KR" sz="1800" dirty="0"/>
              <a:t>                    </a:t>
            </a:r>
            <a:r>
              <a:rPr lang="en-US" altLang="ko-KR" sz="1800" dirty="0" err="1"/>
              <a:t>CharSequence</a:t>
            </a:r>
            <a:r>
              <a:rPr lang="en-US" altLang="ko-KR" sz="1800" dirty="0"/>
              <a:t> replacement)     target </a:t>
            </a:r>
            <a:r>
              <a:rPr lang="ko-KR" altLang="en-US" sz="1800" dirty="0"/>
              <a:t>부분을 </a:t>
            </a:r>
            <a:r>
              <a:rPr lang="en-US" altLang="ko-KR" sz="1800" dirty="0"/>
              <a:t>replacement</a:t>
            </a:r>
            <a:r>
              <a:rPr lang="ko-KR" altLang="en-US" sz="1800" dirty="0"/>
              <a:t>로 대치한 새로운 문자열을 </a:t>
            </a:r>
            <a:r>
              <a:rPr lang="ko-KR" altLang="en-US" sz="1800" dirty="0" err="1"/>
              <a:t>리턴한다</a:t>
            </a:r>
            <a:r>
              <a:rPr lang="en-US" altLang="ko-KR" sz="1800" dirty="0"/>
              <a:t>.</a:t>
            </a:r>
          </a:p>
          <a:p>
            <a:endParaRPr lang="en-US" altLang="ko-KR" sz="1800" dirty="0"/>
          </a:p>
          <a:p>
            <a:r>
              <a:rPr lang="en-US" altLang="ko-KR" sz="1800" dirty="0"/>
              <a:t>String             substring(</a:t>
            </a:r>
            <a:r>
              <a:rPr lang="en-US" altLang="ko-KR" sz="1800" dirty="0" err="1"/>
              <a:t>int</a:t>
            </a:r>
            <a:r>
              <a:rPr lang="en-US" altLang="ko-KR" sz="1800" dirty="0"/>
              <a:t> </a:t>
            </a:r>
            <a:r>
              <a:rPr lang="en-US" altLang="ko-KR" sz="1800" dirty="0" err="1"/>
              <a:t>beginIndex</a:t>
            </a:r>
            <a:r>
              <a:rPr lang="en-US" altLang="ko-KR" sz="1800" dirty="0"/>
              <a:t>)       </a:t>
            </a:r>
            <a:r>
              <a:rPr lang="en-US" altLang="ko-KR" sz="1800" dirty="0" err="1"/>
              <a:t>beginIndex</a:t>
            </a:r>
            <a:r>
              <a:rPr lang="en-US" altLang="ko-KR" sz="1800" dirty="0"/>
              <a:t> </a:t>
            </a:r>
            <a:r>
              <a:rPr lang="ko-KR" altLang="en-US" sz="1800" dirty="0"/>
              <a:t>위치에서 끝까지 잘라낸 새로운 문자열을 </a:t>
            </a:r>
            <a:r>
              <a:rPr lang="ko-KR" altLang="en-US" sz="1800" dirty="0" err="1"/>
              <a:t>리턴한다</a:t>
            </a:r>
            <a:r>
              <a:rPr lang="en-US" altLang="ko-KR" sz="1800" dirty="0"/>
              <a:t>.</a:t>
            </a:r>
          </a:p>
          <a:p>
            <a:endParaRPr lang="en-US" altLang="ko-KR" sz="1800" dirty="0"/>
          </a:p>
          <a:p>
            <a:r>
              <a:rPr lang="en-US" altLang="ko-KR" sz="1800" dirty="0"/>
              <a:t>String             substring(</a:t>
            </a:r>
            <a:r>
              <a:rPr lang="en-US" altLang="ko-KR" sz="1800" dirty="0" err="1"/>
              <a:t>int</a:t>
            </a:r>
            <a:r>
              <a:rPr lang="en-US" altLang="ko-KR" sz="1800" dirty="0"/>
              <a:t> </a:t>
            </a:r>
            <a:r>
              <a:rPr lang="en-US" altLang="ko-KR" sz="1800" dirty="0" err="1"/>
              <a:t>beginIndex</a:t>
            </a:r>
            <a:r>
              <a:rPr lang="en-US" altLang="ko-KR" sz="1800" dirty="0"/>
              <a:t>,  </a:t>
            </a:r>
            <a:r>
              <a:rPr lang="en-US" altLang="ko-KR" sz="1800" dirty="0" err="1"/>
              <a:t>int</a:t>
            </a:r>
            <a:r>
              <a:rPr lang="en-US" altLang="ko-KR" sz="1800" dirty="0"/>
              <a:t> </a:t>
            </a:r>
            <a:r>
              <a:rPr lang="en-US" altLang="ko-KR" sz="1800" dirty="0" err="1"/>
              <a:t>endIndex</a:t>
            </a:r>
            <a:r>
              <a:rPr lang="en-US" altLang="ko-KR" sz="1800" dirty="0"/>
              <a:t>)      </a:t>
            </a:r>
          </a:p>
          <a:p>
            <a:r>
              <a:rPr lang="en-US" altLang="ko-KR" sz="1800" dirty="0"/>
              <a:t>                              </a:t>
            </a:r>
            <a:r>
              <a:rPr lang="en-US" altLang="ko-KR" sz="1800" dirty="0" err="1"/>
              <a:t>beginlndex</a:t>
            </a:r>
            <a:r>
              <a:rPr lang="en-US" altLang="ko-KR" sz="1800" dirty="0"/>
              <a:t> </a:t>
            </a:r>
            <a:r>
              <a:rPr lang="ko-KR" altLang="en-US" sz="1800" dirty="0"/>
              <a:t>위치에서 </a:t>
            </a:r>
            <a:r>
              <a:rPr lang="en-US" altLang="ko-KR" sz="1800" dirty="0" err="1"/>
              <a:t>endIndex</a:t>
            </a:r>
            <a:r>
              <a:rPr lang="en-US" altLang="ko-KR" sz="1800" dirty="0"/>
              <a:t> </a:t>
            </a:r>
            <a:r>
              <a:rPr lang="ko-KR" altLang="en-US" sz="1800" dirty="0"/>
              <a:t>전까지 잘라낸 새로운 문자열을 </a:t>
            </a:r>
            <a:r>
              <a:rPr lang="ko-KR" altLang="en-US" sz="1800" dirty="0" err="1"/>
              <a:t>리턴한다</a:t>
            </a:r>
            <a:r>
              <a:rPr lang="en-US" altLang="ko-KR" sz="1800" dirty="0"/>
              <a:t>.</a:t>
            </a:r>
          </a:p>
          <a:p>
            <a:endParaRPr lang="en-US" altLang="ko-KR" sz="1800" dirty="0"/>
          </a:p>
          <a:p>
            <a:r>
              <a:rPr lang="en-US" altLang="ko-KR" sz="1800" dirty="0"/>
              <a:t>String            </a:t>
            </a:r>
            <a:r>
              <a:rPr lang="en-US" altLang="ko-KR" sz="1800" dirty="0" err="1"/>
              <a:t>toLowerCase</a:t>
            </a:r>
            <a:r>
              <a:rPr lang="en-US" altLang="ko-KR" sz="1800" dirty="0"/>
              <a:t>()                   </a:t>
            </a:r>
            <a:r>
              <a:rPr lang="ko-KR" altLang="en-US" sz="1800" dirty="0"/>
              <a:t>알파벳 소문자로 변환한 새로운 문자열을 </a:t>
            </a:r>
            <a:r>
              <a:rPr lang="ko-KR" altLang="en-US" sz="1800" dirty="0" err="1"/>
              <a:t>리턴한다</a:t>
            </a:r>
            <a:r>
              <a:rPr lang="en-US" altLang="ko-KR" sz="1800" dirty="0"/>
              <a:t>.</a:t>
            </a:r>
          </a:p>
          <a:p>
            <a:r>
              <a:rPr lang="en-US" altLang="ko-KR" sz="1800" dirty="0"/>
              <a:t>String            </a:t>
            </a:r>
            <a:r>
              <a:rPr lang="en-US" altLang="ko-KR" sz="1800" dirty="0" err="1"/>
              <a:t>toUpperCase</a:t>
            </a:r>
            <a:r>
              <a:rPr lang="en-US" altLang="ko-KR" sz="1800" dirty="0"/>
              <a:t>()                   </a:t>
            </a:r>
            <a:r>
              <a:rPr lang="ko-KR" altLang="en-US" sz="1800" dirty="0"/>
              <a:t>알파벳 대문자로 변환한 새로운 문자열을 </a:t>
            </a:r>
            <a:r>
              <a:rPr lang="ko-KR" altLang="en-US" sz="1800" dirty="0" err="1"/>
              <a:t>리턴한다</a:t>
            </a:r>
            <a:r>
              <a:rPr lang="en-US" altLang="ko-KR" sz="1800" dirty="0"/>
              <a:t>.</a:t>
            </a:r>
          </a:p>
          <a:p>
            <a:r>
              <a:rPr lang="en-US" altLang="ko-KR" sz="1800" dirty="0"/>
              <a:t>String            trim()                          </a:t>
            </a:r>
            <a:r>
              <a:rPr lang="ko-KR" altLang="en-US" sz="1800" dirty="0"/>
              <a:t>앞뒤 공백을 제거한 새로운 문자열을 </a:t>
            </a:r>
            <a:r>
              <a:rPr lang="ko-KR" altLang="en-US" sz="1800" dirty="0" err="1"/>
              <a:t>리턴한다</a:t>
            </a:r>
            <a:r>
              <a:rPr lang="en-US" altLang="ko-KR" sz="1800" dirty="0"/>
              <a:t>.</a:t>
            </a:r>
          </a:p>
          <a:p>
            <a:r>
              <a:rPr lang="en-US" altLang="ko-KR" sz="1800" dirty="0"/>
              <a:t>String            </a:t>
            </a:r>
            <a:r>
              <a:rPr lang="en-US" altLang="ko-KR" sz="1800" dirty="0" err="1"/>
              <a:t>valueOf</a:t>
            </a:r>
            <a:r>
              <a:rPr lang="en-US" altLang="ko-KR" sz="1800" dirty="0"/>
              <a:t>(</a:t>
            </a:r>
            <a:r>
              <a:rPr lang="en-US" altLang="ko-KR" sz="1800" dirty="0" err="1"/>
              <a:t>int</a:t>
            </a:r>
            <a:r>
              <a:rPr lang="en-US" altLang="ko-KR" sz="1800" dirty="0"/>
              <a:t> </a:t>
            </a:r>
            <a:r>
              <a:rPr lang="en-US" altLang="ko-KR" sz="1800" dirty="0" err="1"/>
              <a:t>i</a:t>
            </a:r>
            <a:r>
              <a:rPr lang="en-US" altLang="ko-KR" sz="1800" dirty="0"/>
              <a:t>)                  </a:t>
            </a:r>
            <a:r>
              <a:rPr lang="ko-KR" altLang="en-US" sz="1800" dirty="0"/>
              <a:t>기본 타입 값을 문자열로 </a:t>
            </a:r>
            <a:r>
              <a:rPr lang="ko-KR" altLang="en-US" sz="1800" dirty="0" err="1"/>
              <a:t>리턴한다</a:t>
            </a:r>
            <a:r>
              <a:rPr lang="en-US" altLang="ko-KR" sz="1800" dirty="0"/>
              <a:t>.</a:t>
            </a:r>
          </a:p>
          <a:p>
            <a:r>
              <a:rPr lang="en-US" altLang="ko-KR" sz="1800" dirty="0"/>
              <a:t>                   </a:t>
            </a:r>
            <a:r>
              <a:rPr lang="en-US" altLang="ko-KR" sz="1800" dirty="0" smtClean="0"/>
              <a:t>     </a:t>
            </a:r>
            <a:r>
              <a:rPr lang="en-US" altLang="ko-KR" sz="1800" dirty="0" err="1"/>
              <a:t>valueOf</a:t>
            </a:r>
            <a:r>
              <a:rPr lang="en-US" altLang="ko-KR" sz="1800" dirty="0"/>
              <a:t>(double d) 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606763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z="2000" dirty="0"/>
              <a:t>문자 추출</a:t>
            </a:r>
            <a:r>
              <a:rPr lang="en-US" altLang="ko-KR" sz="2000" dirty="0"/>
              <a:t>(</a:t>
            </a:r>
            <a:r>
              <a:rPr lang="en-US" altLang="ko-KR" sz="2000" dirty="0" err="1"/>
              <a:t>charAt</a:t>
            </a:r>
            <a:r>
              <a:rPr lang="en-US" altLang="ko-KR" sz="2000" dirty="0"/>
              <a:t>())</a:t>
            </a:r>
          </a:p>
          <a:p>
            <a:r>
              <a:rPr lang="en-US" altLang="ko-KR" sz="2000" dirty="0"/>
              <a:t> </a:t>
            </a:r>
            <a:r>
              <a:rPr lang="en-US" altLang="ko-KR" sz="2000" dirty="0" err="1"/>
              <a:t>charAt</a:t>
            </a:r>
            <a:r>
              <a:rPr lang="en-US" altLang="ko-KR" sz="2000" dirty="0"/>
              <a:t>() </a:t>
            </a:r>
            <a:r>
              <a:rPr lang="ko-KR" altLang="en-US" sz="2000" dirty="0" err="1"/>
              <a:t>메소드는</a:t>
            </a:r>
            <a:r>
              <a:rPr lang="ko-KR" altLang="en-US" sz="2000" dirty="0"/>
              <a:t> </a:t>
            </a:r>
            <a:r>
              <a:rPr lang="ko-KR" altLang="en-US" sz="2000" dirty="0" err="1"/>
              <a:t>매개값으로</a:t>
            </a:r>
            <a:r>
              <a:rPr lang="ko-KR" altLang="en-US" sz="2000" dirty="0"/>
              <a:t> 주어진 인덱스의 문자를 </a:t>
            </a:r>
            <a:r>
              <a:rPr lang="ko-KR" altLang="en-US" sz="2000" dirty="0" err="1"/>
              <a:t>리턴한다</a:t>
            </a:r>
            <a:r>
              <a:rPr lang="en-US" altLang="ko-KR" sz="2000" dirty="0"/>
              <a:t>. </a:t>
            </a:r>
          </a:p>
          <a:p>
            <a:r>
              <a:rPr lang="en-US" altLang="ko-KR" sz="2000" dirty="0"/>
              <a:t> </a:t>
            </a:r>
            <a:r>
              <a:rPr lang="ko-KR" altLang="en-US" sz="2000" dirty="0"/>
              <a:t>여기서 </a:t>
            </a:r>
            <a:r>
              <a:rPr lang="ko-KR" altLang="en-US" sz="2000" dirty="0" err="1"/>
              <a:t>인덱스란</a:t>
            </a:r>
            <a:r>
              <a:rPr lang="ko-KR" altLang="en-US" sz="2000" dirty="0"/>
              <a:t> </a:t>
            </a:r>
            <a:r>
              <a:rPr lang="en-US" altLang="ko-KR" sz="2000" dirty="0"/>
              <a:t>0</a:t>
            </a:r>
            <a:r>
              <a:rPr lang="ko-KR" altLang="en-US" sz="2000" dirty="0"/>
              <a:t>에서부터 </a:t>
            </a:r>
            <a:r>
              <a:rPr lang="en-US" altLang="ko-KR" sz="2000" dirty="0"/>
              <a:t>'</a:t>
            </a:r>
            <a:r>
              <a:rPr lang="ko-KR" altLang="en-US" sz="2000" dirty="0"/>
              <a:t>문자열 길이</a:t>
            </a:r>
            <a:r>
              <a:rPr lang="en-US" altLang="ko-KR" sz="2000" dirty="0"/>
              <a:t>-1'</a:t>
            </a:r>
            <a:r>
              <a:rPr lang="ko-KR" altLang="en-US" sz="2000" dirty="0"/>
              <a:t>까지의 번호를 말합니다</a:t>
            </a:r>
            <a:r>
              <a:rPr lang="en-US" altLang="ko-KR" sz="2000" dirty="0"/>
              <a:t>.</a:t>
            </a:r>
          </a:p>
          <a:p>
            <a:r>
              <a:rPr lang="en-US" altLang="ko-KR" sz="2000" dirty="0"/>
              <a:t> </a:t>
            </a:r>
            <a:r>
              <a:rPr lang="ko-KR" altLang="en-US" sz="2000" dirty="0"/>
              <a:t>다음 코드를 보면서 이해해보자</a:t>
            </a:r>
          </a:p>
          <a:p>
            <a:r>
              <a:rPr lang="en-US" altLang="ko-KR" sz="2000" dirty="0" smtClean="0"/>
              <a:t>String </a:t>
            </a:r>
            <a:r>
              <a:rPr lang="en-US" altLang="ko-KR" sz="2000" dirty="0"/>
              <a:t>subject = "</a:t>
            </a:r>
            <a:r>
              <a:rPr lang="ko-KR" altLang="en-US" sz="2000" dirty="0"/>
              <a:t>자바 프로그래밍</a:t>
            </a:r>
            <a:r>
              <a:rPr lang="en-US" altLang="ko-KR" sz="2000" dirty="0"/>
              <a:t>"; </a:t>
            </a:r>
          </a:p>
          <a:p>
            <a:r>
              <a:rPr lang="en-US" altLang="ko-KR" sz="2000" dirty="0"/>
              <a:t>char </a:t>
            </a:r>
            <a:r>
              <a:rPr lang="en-US" altLang="ko-KR" sz="2000" dirty="0" err="1"/>
              <a:t>charValue</a:t>
            </a:r>
            <a:r>
              <a:rPr lang="en-US" altLang="ko-KR" sz="2000" dirty="0"/>
              <a:t> = </a:t>
            </a:r>
            <a:r>
              <a:rPr lang="en-US" altLang="ko-KR" sz="2000" dirty="0" err="1"/>
              <a:t>subject.charAt</a:t>
            </a:r>
            <a:r>
              <a:rPr lang="en-US" altLang="ko-KR" sz="2000" dirty="0"/>
              <a:t>(3);</a:t>
            </a:r>
          </a:p>
          <a:p>
            <a:r>
              <a:rPr lang="en-US" altLang="ko-KR" sz="2000" dirty="0"/>
              <a:t>“</a:t>
            </a:r>
            <a:r>
              <a:rPr lang="ko-KR" altLang="en-US" sz="2000" dirty="0"/>
              <a:t>자바 프로그래밍” 문자열은 다음과 같이 인덱스를 매길 수 있습니다</a:t>
            </a:r>
            <a:r>
              <a:rPr lang="en-US" altLang="ko-KR" sz="2000" dirty="0"/>
              <a:t>.</a:t>
            </a:r>
          </a:p>
          <a:p>
            <a:r>
              <a:rPr lang="en-US" altLang="ko-KR" sz="2000" dirty="0" smtClean="0"/>
              <a:t>       </a:t>
            </a:r>
            <a:r>
              <a:rPr lang="ko-KR" altLang="en-US" sz="2000" dirty="0"/>
              <a:t>자바   프로그래밍</a:t>
            </a:r>
          </a:p>
          <a:p>
            <a:r>
              <a:rPr lang="ko-KR" altLang="en-US" sz="2000" dirty="0"/>
              <a:t>        </a:t>
            </a:r>
            <a:r>
              <a:rPr lang="en-US" altLang="ko-KR" sz="2000" dirty="0"/>
              <a:t>0 1 2 3 4 5 6 7</a:t>
            </a:r>
          </a:p>
          <a:p>
            <a:endParaRPr lang="en-US" altLang="ko-KR" sz="2000" dirty="0"/>
          </a:p>
          <a:p>
            <a:r>
              <a:rPr lang="en-US" altLang="ko-KR" sz="2000" dirty="0" err="1"/>
              <a:t>charAt</a:t>
            </a:r>
            <a:r>
              <a:rPr lang="en-US" altLang="ko-KR" sz="2000" dirty="0"/>
              <a:t>(3)</a:t>
            </a:r>
            <a:r>
              <a:rPr lang="ko-KR" altLang="en-US" sz="2000" dirty="0"/>
              <a:t>은 </a:t>
            </a:r>
            <a:r>
              <a:rPr lang="en-US" altLang="ko-KR" sz="2000" dirty="0"/>
              <a:t>3</a:t>
            </a:r>
            <a:r>
              <a:rPr lang="ko-KR" altLang="en-US" sz="2000" dirty="0"/>
              <a:t>번 인덱스 위치에 있는 문자를 말한다</a:t>
            </a:r>
            <a:r>
              <a:rPr lang="en-US" altLang="ko-KR" sz="2000" dirty="0"/>
              <a:t>. </a:t>
            </a:r>
          </a:p>
          <a:p>
            <a:r>
              <a:rPr lang="ko-KR" altLang="en-US" sz="2000" dirty="0"/>
              <a:t>즉 </a:t>
            </a:r>
            <a:r>
              <a:rPr lang="en-US" altLang="ko-KR" sz="2000" dirty="0"/>
              <a:t>'</a:t>
            </a:r>
            <a:r>
              <a:rPr lang="ko-KR" altLang="en-US" sz="2000" dirty="0" err="1"/>
              <a:t>프</a:t>
            </a:r>
            <a:r>
              <a:rPr lang="en-US" altLang="ko-KR" sz="2000" dirty="0"/>
              <a:t>' </a:t>
            </a:r>
            <a:r>
              <a:rPr lang="ko-KR" altLang="en-US" sz="2000" dirty="0"/>
              <a:t>문자가 해당됩니다</a:t>
            </a:r>
            <a:r>
              <a:rPr lang="en-US" altLang="ko-KR" sz="2000" dirty="0"/>
              <a:t>.</a:t>
            </a:r>
            <a:endParaRPr lang="ko-KR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173069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593035" y="1236417"/>
            <a:ext cx="6096000" cy="452431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ko-KR" altLang="en-US" dirty="0" err="1"/>
              <a:t>public</a:t>
            </a:r>
            <a:r>
              <a:rPr lang="ko-KR" altLang="en-US" dirty="0"/>
              <a:t> </a:t>
            </a:r>
            <a:r>
              <a:rPr lang="ko-KR" altLang="en-US" dirty="0" err="1"/>
              <a:t>class</a:t>
            </a:r>
            <a:r>
              <a:rPr lang="ko-KR" altLang="en-US" dirty="0"/>
              <a:t> </a:t>
            </a:r>
            <a:r>
              <a:rPr lang="ko-KR" altLang="en-US" dirty="0" err="1"/>
              <a:t>StringCharAtExample</a:t>
            </a:r>
            <a:r>
              <a:rPr lang="ko-KR" altLang="en-US" dirty="0"/>
              <a:t> {</a:t>
            </a:r>
          </a:p>
          <a:p>
            <a:r>
              <a:rPr lang="ko-KR" altLang="en-US" dirty="0"/>
              <a:t>	</a:t>
            </a:r>
            <a:r>
              <a:rPr lang="ko-KR" altLang="en-US" dirty="0" err="1"/>
              <a:t>public</a:t>
            </a:r>
            <a:r>
              <a:rPr lang="ko-KR" altLang="en-US" dirty="0"/>
              <a:t> </a:t>
            </a:r>
            <a:r>
              <a:rPr lang="ko-KR" altLang="en-US" dirty="0" err="1"/>
              <a:t>static</a:t>
            </a:r>
            <a:r>
              <a:rPr lang="ko-KR" altLang="en-US" dirty="0"/>
              <a:t> </a:t>
            </a:r>
            <a:r>
              <a:rPr lang="ko-KR" altLang="en-US" dirty="0" err="1"/>
              <a:t>void</a:t>
            </a:r>
            <a:r>
              <a:rPr lang="ko-KR" altLang="en-US" dirty="0"/>
              <a:t> </a:t>
            </a:r>
            <a:r>
              <a:rPr lang="ko-KR" altLang="en-US" dirty="0" err="1"/>
              <a:t>main</a:t>
            </a:r>
            <a:r>
              <a:rPr lang="ko-KR" altLang="en-US" dirty="0"/>
              <a:t>(</a:t>
            </a:r>
            <a:r>
              <a:rPr lang="ko-KR" altLang="en-US" dirty="0" err="1"/>
              <a:t>String</a:t>
            </a:r>
            <a:r>
              <a:rPr lang="ko-KR" altLang="en-US" dirty="0"/>
              <a:t>[] </a:t>
            </a:r>
            <a:r>
              <a:rPr lang="ko-KR" altLang="en-US" dirty="0" err="1"/>
              <a:t>args</a:t>
            </a:r>
            <a:r>
              <a:rPr lang="ko-KR" altLang="en-US" dirty="0"/>
              <a:t>) {</a:t>
            </a:r>
          </a:p>
          <a:p>
            <a:r>
              <a:rPr lang="ko-KR" altLang="en-US" dirty="0"/>
              <a:t>		</a:t>
            </a:r>
            <a:r>
              <a:rPr lang="ko-KR" altLang="en-US" dirty="0" err="1"/>
              <a:t>String</a:t>
            </a:r>
            <a:r>
              <a:rPr lang="ko-KR" altLang="en-US" dirty="0"/>
              <a:t> </a:t>
            </a:r>
            <a:r>
              <a:rPr lang="ko-KR" altLang="en-US" dirty="0" err="1"/>
              <a:t>ssn</a:t>
            </a:r>
            <a:r>
              <a:rPr lang="ko-KR" altLang="en-US" dirty="0"/>
              <a:t> = "010624-1230123";</a:t>
            </a:r>
          </a:p>
          <a:p>
            <a:r>
              <a:rPr lang="ko-KR" altLang="en-US" dirty="0"/>
              <a:t>		</a:t>
            </a:r>
            <a:r>
              <a:rPr lang="ko-KR" altLang="en-US" dirty="0" err="1"/>
              <a:t>char</a:t>
            </a:r>
            <a:r>
              <a:rPr lang="ko-KR" altLang="en-US" dirty="0"/>
              <a:t> </a:t>
            </a:r>
            <a:r>
              <a:rPr lang="ko-KR" altLang="en-US" dirty="0" err="1"/>
              <a:t>sex</a:t>
            </a:r>
            <a:r>
              <a:rPr lang="ko-KR" altLang="en-US" dirty="0"/>
              <a:t> = </a:t>
            </a:r>
            <a:r>
              <a:rPr lang="ko-KR" altLang="en-US" dirty="0" err="1"/>
              <a:t>ssn.charAt</a:t>
            </a:r>
            <a:r>
              <a:rPr lang="ko-KR" altLang="en-US" dirty="0"/>
              <a:t>(7);</a:t>
            </a:r>
          </a:p>
          <a:p>
            <a:r>
              <a:rPr lang="ko-KR" altLang="en-US" dirty="0"/>
              <a:t>		</a:t>
            </a:r>
            <a:r>
              <a:rPr lang="ko-KR" altLang="en-US" dirty="0" err="1"/>
              <a:t>switch</a:t>
            </a:r>
            <a:r>
              <a:rPr lang="ko-KR" altLang="en-US" dirty="0"/>
              <a:t> (</a:t>
            </a:r>
            <a:r>
              <a:rPr lang="ko-KR" altLang="en-US" dirty="0" err="1"/>
              <a:t>sex</a:t>
            </a:r>
            <a:r>
              <a:rPr lang="ko-KR" altLang="en-US" dirty="0"/>
              <a:t>) {</a:t>
            </a:r>
          </a:p>
          <a:p>
            <a:r>
              <a:rPr lang="ko-KR" altLang="en-US" dirty="0"/>
              <a:t>			</a:t>
            </a:r>
            <a:r>
              <a:rPr lang="ko-KR" altLang="en-US" dirty="0" err="1"/>
              <a:t>case</a:t>
            </a:r>
            <a:r>
              <a:rPr lang="ko-KR" altLang="en-US" dirty="0"/>
              <a:t> '1':</a:t>
            </a:r>
          </a:p>
          <a:p>
            <a:r>
              <a:rPr lang="ko-KR" altLang="en-US" dirty="0"/>
              <a:t>			</a:t>
            </a:r>
            <a:r>
              <a:rPr lang="ko-KR" altLang="en-US" dirty="0" err="1"/>
              <a:t>case</a:t>
            </a:r>
            <a:r>
              <a:rPr lang="ko-KR" altLang="en-US" dirty="0"/>
              <a:t> '3':</a:t>
            </a:r>
          </a:p>
          <a:p>
            <a:r>
              <a:rPr lang="ko-KR" altLang="en-US" dirty="0"/>
              <a:t>				</a:t>
            </a:r>
            <a:r>
              <a:rPr lang="ko-KR" altLang="en-US" dirty="0" err="1"/>
              <a:t>System.out.println</a:t>
            </a:r>
            <a:r>
              <a:rPr lang="ko-KR" altLang="en-US" dirty="0"/>
              <a:t>("남자 입니다.");</a:t>
            </a:r>
          </a:p>
          <a:p>
            <a:r>
              <a:rPr lang="ko-KR" altLang="en-US" dirty="0"/>
              <a:t>				</a:t>
            </a:r>
            <a:r>
              <a:rPr lang="ko-KR" altLang="en-US" dirty="0" err="1"/>
              <a:t>break</a:t>
            </a:r>
            <a:r>
              <a:rPr lang="ko-KR" altLang="en-US" dirty="0"/>
              <a:t>;</a:t>
            </a:r>
          </a:p>
          <a:p>
            <a:r>
              <a:rPr lang="ko-KR" altLang="en-US" dirty="0"/>
              <a:t>			</a:t>
            </a:r>
            <a:r>
              <a:rPr lang="ko-KR" altLang="en-US" dirty="0" err="1"/>
              <a:t>case</a:t>
            </a:r>
            <a:r>
              <a:rPr lang="ko-KR" altLang="en-US" dirty="0"/>
              <a:t> '2':</a:t>
            </a:r>
          </a:p>
          <a:p>
            <a:r>
              <a:rPr lang="ko-KR" altLang="en-US" dirty="0"/>
              <a:t>			</a:t>
            </a:r>
            <a:r>
              <a:rPr lang="ko-KR" altLang="en-US" dirty="0" err="1"/>
              <a:t>case</a:t>
            </a:r>
            <a:r>
              <a:rPr lang="ko-KR" altLang="en-US" dirty="0"/>
              <a:t> '4':</a:t>
            </a:r>
          </a:p>
          <a:p>
            <a:r>
              <a:rPr lang="ko-KR" altLang="en-US" dirty="0"/>
              <a:t>				</a:t>
            </a:r>
            <a:r>
              <a:rPr lang="ko-KR" altLang="en-US" dirty="0" err="1"/>
              <a:t>System.out.println</a:t>
            </a:r>
            <a:r>
              <a:rPr lang="ko-KR" altLang="en-US" dirty="0"/>
              <a:t>("여자 입니다.");</a:t>
            </a:r>
          </a:p>
          <a:p>
            <a:r>
              <a:rPr lang="ko-KR" altLang="en-US" dirty="0"/>
              <a:t>				</a:t>
            </a:r>
            <a:r>
              <a:rPr lang="ko-KR" altLang="en-US" dirty="0" err="1"/>
              <a:t>break</a:t>
            </a:r>
            <a:r>
              <a:rPr lang="ko-KR" altLang="en-US" dirty="0"/>
              <a:t>;</a:t>
            </a:r>
          </a:p>
          <a:p>
            <a:r>
              <a:rPr lang="ko-KR" altLang="en-US" dirty="0"/>
              <a:t>		}</a:t>
            </a:r>
          </a:p>
          <a:p>
            <a:r>
              <a:rPr lang="ko-KR" altLang="en-US" dirty="0"/>
              <a:t>	}</a:t>
            </a:r>
          </a:p>
          <a:p>
            <a:r>
              <a:rPr lang="ko-KR" altLang="en-US" dirty="0"/>
              <a:t>}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65922" y="556591"/>
            <a:ext cx="750526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ko-KR" altLang="en-US" dirty="0" smtClean="0"/>
              <a:t>예제</a:t>
            </a:r>
            <a:r>
              <a:rPr lang="en-US" altLang="ko-KR" dirty="0" smtClean="0"/>
              <a:t>1</a:t>
            </a:r>
            <a:endParaRPr lang="ko-KR" alt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7712765" y="1451113"/>
            <a:ext cx="1338828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ko-KR" altLang="en-US" dirty="0"/>
              <a:t>남자입니다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6819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3.Wrapper</a:t>
            </a:r>
            <a:r>
              <a:rPr lang="ko-KR" altLang="en-US" dirty="0"/>
              <a:t>클래스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자바는 기본 타입</a:t>
            </a:r>
            <a:r>
              <a:rPr lang="en-US" altLang="ko-KR" dirty="0"/>
              <a:t>(byte, char, short, </a:t>
            </a:r>
            <a:r>
              <a:rPr lang="en-US" altLang="ko-KR" dirty="0" err="1"/>
              <a:t>int</a:t>
            </a:r>
            <a:r>
              <a:rPr lang="en-US" altLang="ko-KR" dirty="0"/>
              <a:t>, long, float, double, </a:t>
            </a:r>
            <a:r>
              <a:rPr lang="en-US" altLang="ko-KR" dirty="0" err="1"/>
              <a:t>boolean</a:t>
            </a:r>
            <a:r>
              <a:rPr lang="en-US" altLang="ko-KR" dirty="0"/>
              <a:t>)</a:t>
            </a:r>
            <a:r>
              <a:rPr lang="ko-KR" altLang="en-US" dirty="0"/>
              <a:t>의 값을 갖는 객체를 생성할 수 있다</a:t>
            </a:r>
            <a:r>
              <a:rPr lang="en-US" altLang="ko-KR" dirty="0"/>
              <a:t>. </a:t>
            </a:r>
          </a:p>
          <a:p>
            <a:r>
              <a:rPr lang="ko-KR" altLang="en-US" dirty="0"/>
              <a:t>이런 객체를 포장 </a:t>
            </a:r>
            <a:r>
              <a:rPr lang="en-US" altLang="ko-KR" dirty="0"/>
              <a:t>Wrapper </a:t>
            </a:r>
            <a:r>
              <a:rPr lang="ko-KR" altLang="en-US" dirty="0"/>
              <a:t>객체라고 하는데</a:t>
            </a:r>
            <a:r>
              <a:rPr lang="en-US" altLang="ko-KR" dirty="0"/>
              <a:t>, </a:t>
            </a:r>
            <a:r>
              <a:rPr lang="ko-KR" altLang="en-US" dirty="0"/>
              <a:t>그 이유는 기본 타입의 값을 내부에 두고 포장하기 때문이다</a:t>
            </a:r>
            <a:r>
              <a:rPr lang="en-US" altLang="ko-KR" dirty="0"/>
              <a:t>. </a:t>
            </a:r>
          </a:p>
          <a:p>
            <a:r>
              <a:rPr lang="ko-KR" altLang="en-US" dirty="0"/>
              <a:t>포장 객체의 특징은 포장하고 있는 기본 타입 값은 외부에서 변경할 수 없다는 점이다</a:t>
            </a:r>
            <a:r>
              <a:rPr lang="en-US" altLang="ko-KR" dirty="0"/>
              <a:t>. </a:t>
            </a:r>
          </a:p>
          <a:p>
            <a:r>
              <a:rPr lang="ko-KR" altLang="en-US" dirty="0"/>
              <a:t>만약 내부의 값을 변경하고 싶다면 새로운 포장 객체를 만들어야 한다</a:t>
            </a:r>
            <a:r>
              <a:rPr lang="en-US" altLang="ko-KR" dirty="0"/>
              <a:t>.</a:t>
            </a:r>
          </a:p>
          <a:p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996302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기본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기본</Template>
  <TotalTime>10096</TotalTime>
  <Words>993</Words>
  <Application>Microsoft Office PowerPoint</Application>
  <PresentationFormat>와이드스크린</PresentationFormat>
  <Paragraphs>200</Paragraphs>
  <Slides>20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20</vt:i4>
      </vt:variant>
    </vt:vector>
  </HeadingPairs>
  <TitlesOfParts>
    <vt:vector size="26" baseType="lpstr">
      <vt:lpstr>KoPub돋움체 Bold</vt:lpstr>
      <vt:lpstr>나눔스퀘어라운드 Bold</vt:lpstr>
      <vt:lpstr>맑은 고딕</vt:lpstr>
      <vt:lpstr>Consolas</vt:lpstr>
      <vt:lpstr>Corbel</vt:lpstr>
      <vt:lpstr>기본</vt:lpstr>
      <vt:lpstr>PowerPoint 프레젠테이션</vt:lpstr>
      <vt:lpstr>Index</vt:lpstr>
      <vt:lpstr>1. java.lang 패키지</vt:lpstr>
      <vt:lpstr>PowerPoint 프레젠테이션</vt:lpstr>
      <vt:lpstr>2.String 클래스 메소드</vt:lpstr>
      <vt:lpstr>PowerPoint 프레젠테이션</vt:lpstr>
      <vt:lpstr>PowerPoint 프레젠테이션</vt:lpstr>
      <vt:lpstr>PowerPoint 프레젠테이션</vt:lpstr>
      <vt:lpstr>3.Wrapper클래스</vt:lpstr>
      <vt:lpstr>PowerPoint 프레젠테이션</vt:lpstr>
      <vt:lpstr>PowerPoint 프레젠테이션</vt:lpstr>
      <vt:lpstr>PowerPoint 프레젠테이션</vt:lpstr>
      <vt:lpstr>PowerPoint 프레젠테이션</vt:lpstr>
      <vt:lpstr>4.Math 클래스</vt:lpstr>
      <vt:lpstr>PowerPoint 프레젠테이션</vt:lpstr>
      <vt:lpstr>PowerPoint 프레젠테이션</vt:lpstr>
      <vt:lpstr>문제1</vt:lpstr>
      <vt:lpstr>문제2</vt:lpstr>
      <vt:lpstr>정 리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Visio 2019</dc:title>
  <dc:creator>kim ji</dc:creator>
  <cp:lastModifiedBy>YYH7777</cp:lastModifiedBy>
  <cp:revision>86</cp:revision>
  <cp:lastPrinted>2023-08-12T12:11:18Z</cp:lastPrinted>
  <dcterms:created xsi:type="dcterms:W3CDTF">2019-04-16T14:11:50Z</dcterms:created>
  <dcterms:modified xsi:type="dcterms:W3CDTF">2023-08-12T13:22:03Z</dcterms:modified>
</cp:coreProperties>
</file>