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2"/>
  </p:notesMasterIdLst>
  <p:handoutMasterIdLst>
    <p:handoutMasterId r:id="rId23"/>
  </p:handoutMasterIdLst>
  <p:sldIdLst>
    <p:sldId id="286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28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2023-08-06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2023-08-06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03356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  <p:sldLayoutId id="2147483731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15.</a:t>
            </a:r>
            <a:r>
              <a:rPr lang="ko-KR" altLang="en-US" dirty="0" err="1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추상클래스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인터페이스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 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Java7)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3. final </a:t>
            </a:r>
            <a:r>
              <a:rPr lang="ko-KR" altLang="en-US" dirty="0" smtClean="0"/>
              <a:t>클래스</a:t>
            </a:r>
            <a:r>
              <a:rPr lang="en-US" altLang="ko-KR" dirty="0" smtClean="0"/>
              <a:t>,</a:t>
            </a:r>
            <a:r>
              <a:rPr lang="ko-KR" altLang="en-US" dirty="0" err="1" smtClean="0"/>
              <a:t>메소드</a:t>
            </a:r>
            <a:r>
              <a:rPr lang="en-US" altLang="ko-KR" dirty="0" smtClean="0"/>
              <a:t>,</a:t>
            </a:r>
            <a:r>
              <a:rPr lang="ko-KR" altLang="en-US" dirty="0" smtClean="0"/>
              <a:t>멤버변수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3000" dirty="0"/>
              <a:t>(1) final </a:t>
            </a:r>
            <a:r>
              <a:rPr lang="ko-KR" altLang="en-US" sz="3000" dirty="0"/>
              <a:t>클래스</a:t>
            </a:r>
            <a:endParaRPr lang="en-US" altLang="ko-KR" sz="3000" dirty="0"/>
          </a:p>
          <a:p>
            <a:pPr lvl="1">
              <a:lnSpc>
                <a:spcPct val="150000"/>
              </a:lnSpc>
            </a:pPr>
            <a:r>
              <a:rPr lang="en-US" altLang="ko-KR" sz="2600" dirty="0"/>
              <a:t>final </a:t>
            </a:r>
            <a:r>
              <a:rPr lang="ko-KR" altLang="en-US" sz="2600" dirty="0"/>
              <a:t>클래스란</a:t>
            </a:r>
            <a:r>
              <a:rPr lang="en-US" altLang="ko-KR" sz="2600" dirty="0"/>
              <a:t>, </a:t>
            </a:r>
            <a:r>
              <a:rPr lang="ko-KR" altLang="en-US" sz="2600" dirty="0" err="1"/>
              <a:t>클래스선언시</a:t>
            </a:r>
            <a:r>
              <a:rPr lang="ko-KR" altLang="en-US" sz="2600" dirty="0"/>
              <a:t> 키워드 </a:t>
            </a:r>
            <a:r>
              <a:rPr lang="en-US" altLang="ko-KR" sz="2600" dirty="0"/>
              <a:t>final</a:t>
            </a:r>
            <a:r>
              <a:rPr lang="ko-KR" altLang="en-US" sz="2600" dirty="0"/>
              <a:t>이 붙은 클래스로서 </a:t>
            </a:r>
            <a:r>
              <a:rPr lang="ko-KR" altLang="en-US" sz="2600" dirty="0" err="1"/>
              <a:t>상속해줄수</a:t>
            </a:r>
            <a:r>
              <a:rPr lang="ko-KR" altLang="en-US" sz="2600" dirty="0"/>
              <a:t> 없는 클래스라는 의미이다</a:t>
            </a:r>
            <a:r>
              <a:rPr lang="en-US" altLang="ko-KR" sz="2600" dirty="0"/>
              <a:t>.</a:t>
            </a:r>
          </a:p>
          <a:p>
            <a:pPr lvl="1">
              <a:lnSpc>
                <a:spcPct val="150000"/>
              </a:lnSpc>
            </a:pPr>
            <a:r>
              <a:rPr lang="ko-KR" altLang="en-US" sz="2600" dirty="0"/>
              <a:t>그러나 상속받는 것은 가능하다</a:t>
            </a:r>
            <a:r>
              <a:rPr lang="en-US" altLang="ko-KR" sz="2600" dirty="0"/>
              <a:t>.(</a:t>
            </a:r>
            <a:r>
              <a:rPr lang="ko-KR" altLang="en-US" sz="2600" dirty="0"/>
              <a:t>즉</a:t>
            </a:r>
            <a:r>
              <a:rPr lang="en-US" altLang="ko-KR" sz="2600" dirty="0"/>
              <a:t>, </a:t>
            </a:r>
            <a:r>
              <a:rPr lang="ko-KR" altLang="en-US" sz="2600" dirty="0"/>
              <a:t>받을 수만 있다</a:t>
            </a:r>
            <a:r>
              <a:rPr lang="en-US" altLang="ko-KR" sz="2600" dirty="0"/>
              <a:t>.)</a:t>
            </a:r>
          </a:p>
          <a:p>
            <a:pPr lvl="1">
              <a:lnSpc>
                <a:spcPct val="150000"/>
              </a:lnSpc>
            </a:pPr>
            <a:r>
              <a:rPr lang="en-US" altLang="ko-KR" sz="2600" dirty="0"/>
              <a:t>final </a:t>
            </a:r>
            <a:r>
              <a:rPr lang="ko-KR" altLang="en-US" sz="2600" dirty="0"/>
              <a:t>클래스는 상속이 안되고</a:t>
            </a:r>
            <a:r>
              <a:rPr lang="en-US" altLang="ko-KR" sz="2600" dirty="0"/>
              <a:t>, </a:t>
            </a:r>
            <a:r>
              <a:rPr lang="ko-KR" altLang="en-US" sz="2600" dirty="0"/>
              <a:t>앞에서 배운 </a:t>
            </a:r>
            <a:r>
              <a:rPr lang="en-US" altLang="ko-KR" sz="2600" dirty="0"/>
              <a:t>abstract</a:t>
            </a:r>
            <a:r>
              <a:rPr lang="ko-KR" altLang="en-US" sz="2600" dirty="0"/>
              <a:t>클래스는 반드시 상속되어야만 하는 클래스이므로</a:t>
            </a:r>
            <a:r>
              <a:rPr lang="en-US" altLang="ko-KR" sz="2600" dirty="0"/>
              <a:t>, </a:t>
            </a:r>
            <a:r>
              <a:rPr lang="en-US" altLang="ko-KR" sz="2600" dirty="0">
                <a:solidFill>
                  <a:srgbClr val="00B0F0"/>
                </a:solidFill>
              </a:rPr>
              <a:t>final</a:t>
            </a:r>
            <a:r>
              <a:rPr lang="ko-KR" altLang="en-US" sz="2600" dirty="0">
                <a:solidFill>
                  <a:srgbClr val="00B0F0"/>
                </a:solidFill>
              </a:rPr>
              <a:t>과 </a:t>
            </a:r>
            <a:r>
              <a:rPr lang="en-US" altLang="ko-KR" sz="2600" dirty="0">
                <a:solidFill>
                  <a:srgbClr val="00B0F0"/>
                </a:solidFill>
              </a:rPr>
              <a:t>abstract</a:t>
            </a:r>
            <a:r>
              <a:rPr lang="ko-KR" altLang="en-US" sz="2600" dirty="0">
                <a:solidFill>
                  <a:srgbClr val="00B0F0"/>
                </a:solidFill>
              </a:rPr>
              <a:t>는 함께 사용할 수 없다</a:t>
            </a:r>
            <a:r>
              <a:rPr lang="en-US" altLang="ko-KR" sz="2600" dirty="0">
                <a:solidFill>
                  <a:srgbClr val="00B0F0"/>
                </a:solidFill>
              </a:rPr>
              <a:t>.</a:t>
            </a:r>
          </a:p>
          <a:p>
            <a:pPr>
              <a:lnSpc>
                <a:spcPct val="150000"/>
              </a:lnSpc>
              <a:buNone/>
            </a:pPr>
            <a:endParaRPr lang="en-US" altLang="ko-KR" sz="3000" dirty="0"/>
          </a:p>
        </p:txBody>
      </p:sp>
    </p:spTree>
    <p:extLst>
      <p:ext uri="{BB962C8B-B14F-4D97-AF65-F5344CB8AC3E}">
        <p14:creationId xmlns:p14="http://schemas.microsoft.com/office/powerpoint/2010/main" val="300416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(2) final </a:t>
            </a:r>
            <a:r>
              <a:rPr lang="ko-KR" altLang="en-US" dirty="0" err="1" smtClean="0"/>
              <a:t>메소드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 final </a:t>
            </a:r>
            <a:r>
              <a:rPr lang="ko-KR" altLang="en-US" dirty="0" err="1" smtClean="0"/>
              <a:t>메소드란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메소드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선언시</a:t>
            </a:r>
            <a:r>
              <a:rPr lang="ko-KR" altLang="en-US" dirty="0" smtClean="0"/>
              <a:t> 키워드 </a:t>
            </a:r>
            <a:r>
              <a:rPr lang="en-US" altLang="ko-KR" dirty="0" smtClean="0"/>
              <a:t>final</a:t>
            </a:r>
            <a:r>
              <a:rPr lang="ko-KR" altLang="en-US" dirty="0" smtClean="0"/>
              <a:t>이 붙은 </a:t>
            </a:r>
            <a:r>
              <a:rPr lang="ko-KR" altLang="en-US" dirty="0" err="1" smtClean="0"/>
              <a:t>메소드로서</a:t>
            </a:r>
            <a:r>
              <a:rPr lang="ko-KR" altLang="en-US" dirty="0" smtClean="0"/>
              <a:t> </a:t>
            </a:r>
            <a:r>
              <a:rPr lang="en-US" altLang="ko-KR" dirty="0" smtClean="0"/>
              <a:t>final </a:t>
            </a:r>
            <a:r>
              <a:rPr lang="ko-KR" altLang="en-US" dirty="0" err="1" smtClean="0"/>
              <a:t>메소드는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오버라이딩</a:t>
            </a:r>
            <a:r>
              <a:rPr lang="ko-KR" altLang="en-US" dirty="0" smtClean="0"/>
              <a:t> 되지 않는다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(3) final </a:t>
            </a:r>
            <a:r>
              <a:rPr lang="ko-KR" altLang="en-US" dirty="0" smtClean="0"/>
              <a:t>멤버필드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final </a:t>
            </a:r>
            <a:r>
              <a:rPr lang="ko-KR" altLang="en-US" dirty="0" smtClean="0"/>
              <a:t>멤버필드란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멤버필드 </a:t>
            </a:r>
            <a:r>
              <a:rPr lang="ko-KR" altLang="en-US" dirty="0" err="1" smtClean="0"/>
              <a:t>선언시</a:t>
            </a:r>
            <a:r>
              <a:rPr lang="ko-KR" altLang="en-US" dirty="0" smtClean="0"/>
              <a:t> 키워드 </a:t>
            </a:r>
            <a:r>
              <a:rPr lang="en-US" altLang="ko-KR" dirty="0" smtClean="0"/>
              <a:t>final</a:t>
            </a:r>
            <a:r>
              <a:rPr lang="ko-KR" altLang="en-US" dirty="0" smtClean="0"/>
              <a:t>이 붙은 멤버필드로서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값을 변경할 수 없는 상수가 된다</a:t>
            </a:r>
            <a:r>
              <a:rPr lang="en-US" altLang="ko-KR" dirty="0" smtClean="0"/>
              <a:t>.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일반적으로 키워드 </a:t>
            </a:r>
            <a:r>
              <a:rPr lang="en-US" altLang="ko-KR" dirty="0" smtClean="0"/>
              <a:t>static</a:t>
            </a:r>
            <a:r>
              <a:rPr lang="ko-KR" altLang="en-US" dirty="0" smtClean="0"/>
              <a:t>을 함께 붙여 선언한다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979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836712"/>
            <a:ext cx="11333354" cy="568863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b="1"/>
              <a:t>package pk20;</a:t>
            </a:r>
          </a:p>
          <a:p>
            <a:r>
              <a:rPr lang="en-US" altLang="ko-KR" b="1"/>
              <a:t>import javax.swing.JOptionPane;</a:t>
            </a:r>
          </a:p>
          <a:p>
            <a:endParaRPr lang="en-US" altLang="ko-KR" b="1"/>
          </a:p>
          <a:p>
            <a:r>
              <a:rPr lang="en-US" altLang="ko-KR" b="1"/>
              <a:t>public class FinalTest {</a:t>
            </a:r>
          </a:p>
          <a:p>
            <a:r>
              <a:rPr lang="en-US" altLang="ko-KR" b="1"/>
              <a:t>	private static final int MAX=3;</a:t>
            </a:r>
          </a:p>
          <a:p>
            <a:endParaRPr lang="en-US" altLang="ko-KR" b="1"/>
          </a:p>
          <a:p>
            <a:r>
              <a:rPr lang="en-US" altLang="ko-KR" b="1"/>
              <a:t>	public static void main(String[] args) {</a:t>
            </a:r>
          </a:p>
          <a:p>
            <a:r>
              <a:rPr lang="en-US" altLang="ko-KR" b="1"/>
              <a:t>		// TODO Auto-generated method stub</a:t>
            </a:r>
          </a:p>
          <a:p>
            <a:r>
              <a:rPr lang="en-US" altLang="ko-KR" b="1"/>
              <a:t>		int num;</a:t>
            </a:r>
          </a:p>
          <a:p>
            <a:r>
              <a:rPr lang="en-US" altLang="ko-KR" b="1"/>
              <a:t>		for(int i=0; i&lt;MAX; i++){</a:t>
            </a:r>
          </a:p>
          <a:p>
            <a:r>
              <a:rPr lang="en-US" altLang="ko-KR" b="1"/>
              <a:t>			num=Integer.parseInt(JOptionPane.showInputDialog("</a:t>
            </a:r>
            <a:r>
              <a:rPr lang="ko-KR" altLang="en-US" b="1"/>
              <a:t>값입력</a:t>
            </a:r>
            <a:r>
              <a:rPr lang="en-US" altLang="ko-KR" b="1"/>
              <a:t>"));</a:t>
            </a:r>
          </a:p>
          <a:p>
            <a:r>
              <a:rPr lang="en-US" altLang="ko-KR" b="1"/>
              <a:t>			if(num&gt;MAX)</a:t>
            </a:r>
          </a:p>
          <a:p>
            <a:r>
              <a:rPr lang="en-US" altLang="ko-KR" b="1"/>
              <a:t>				System.out.println("</a:t>
            </a:r>
            <a:r>
              <a:rPr lang="ko-KR" altLang="en-US" b="1"/>
              <a:t>입력값이 </a:t>
            </a:r>
            <a:r>
              <a:rPr lang="en-US" altLang="ko-KR" b="1"/>
              <a:t>3</a:t>
            </a:r>
            <a:r>
              <a:rPr lang="ko-KR" altLang="en-US" b="1"/>
              <a:t>보다큽니다</a:t>
            </a:r>
            <a:r>
              <a:rPr lang="en-US" altLang="ko-KR" b="1"/>
              <a:t>");</a:t>
            </a:r>
          </a:p>
          <a:p>
            <a:r>
              <a:rPr lang="en-US" altLang="ko-KR" b="1"/>
              <a:t>			else</a:t>
            </a:r>
          </a:p>
          <a:p>
            <a:r>
              <a:rPr lang="en-US" altLang="ko-KR" b="1"/>
              <a:t>				System.out.println("</a:t>
            </a:r>
            <a:r>
              <a:rPr lang="ko-KR" altLang="en-US" b="1"/>
              <a:t>입력값이 </a:t>
            </a:r>
            <a:r>
              <a:rPr lang="en-US" altLang="ko-KR" b="1"/>
              <a:t>3</a:t>
            </a:r>
            <a:r>
              <a:rPr lang="ko-KR" altLang="en-US" b="1"/>
              <a:t>보다 크지않습니다</a:t>
            </a:r>
            <a:r>
              <a:rPr lang="en-US" altLang="ko-KR" b="1"/>
              <a:t>");</a:t>
            </a:r>
          </a:p>
          <a:p>
            <a:r>
              <a:rPr lang="en-US" altLang="ko-KR" b="1"/>
              <a:t>		}</a:t>
            </a:r>
          </a:p>
          <a:p>
            <a:r>
              <a:rPr lang="en-US" altLang="ko-KR" b="1"/>
              <a:t>	}</a:t>
            </a:r>
          </a:p>
          <a:p>
            <a:r>
              <a:rPr lang="en-US" altLang="ko-KR" b="1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4114" y="3326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 smtClean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034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112" y="548681"/>
            <a:ext cx="9146877" cy="600226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720103" y="5085184"/>
            <a:ext cx="2207958" cy="64807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</a:p>
          <a:p>
            <a:pPr algn="ctr"/>
            <a:r>
              <a:rPr lang="en-US" altLang="ko-KR" sz="1600">
                <a:latin typeface="HY강B" pitchFamily="18" charset="-127"/>
                <a:ea typeface="HY강B" pitchFamily="18" charset="-127"/>
              </a:rPr>
              <a:t>(</a:t>
            </a:r>
            <a:r>
              <a:rPr lang="ko-KR" altLang="en-US" sz="1600">
                <a:latin typeface="HY강B" pitchFamily="18" charset="-127"/>
                <a:ea typeface="HY강B" pitchFamily="18" charset="-127"/>
              </a:rPr>
              <a:t>입력상자가 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3</a:t>
            </a:r>
            <a:r>
              <a:rPr lang="ko-KR" altLang="en-US" sz="1600">
                <a:latin typeface="HY강B" pitchFamily="18" charset="-127"/>
                <a:ea typeface="HY강B" pitchFamily="18" charset="-127"/>
              </a:rPr>
              <a:t>번 나온다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)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7970" y="2564904"/>
            <a:ext cx="389839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849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2)static </a:t>
            </a:r>
            <a:r>
              <a:rPr lang="ko-KR" altLang="en-US" dirty="0" err="1" smtClean="0"/>
              <a:t>메소드</a:t>
            </a:r>
            <a:r>
              <a:rPr lang="en-US" altLang="ko-KR" dirty="0" smtClean="0"/>
              <a:t>, </a:t>
            </a:r>
            <a:r>
              <a:rPr lang="ko-KR" altLang="en-US" dirty="0" smtClean="0"/>
              <a:t>멤버변수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(1) static </a:t>
            </a:r>
            <a:r>
              <a:rPr lang="ko-KR" altLang="en-US" smtClean="0"/>
              <a:t>메소드</a:t>
            </a:r>
            <a:endParaRPr lang="en-US" altLang="ko-KR" smtClean="0"/>
          </a:p>
          <a:p>
            <a:pPr lvl="1"/>
            <a:r>
              <a:rPr lang="en-US" altLang="ko-KR" smtClean="0"/>
              <a:t>static</a:t>
            </a:r>
            <a:r>
              <a:rPr lang="ko-KR" altLang="en-US" smtClean="0"/>
              <a:t>으로 선언된</a:t>
            </a:r>
            <a:r>
              <a:rPr lang="en-US" altLang="ko-KR" smtClean="0"/>
              <a:t> </a:t>
            </a:r>
            <a:r>
              <a:rPr lang="ko-KR" altLang="en-US" smtClean="0"/>
              <a:t>메소드는 오버라이딩 되지않는다</a:t>
            </a:r>
            <a:r>
              <a:rPr lang="en-US" altLang="ko-KR" smtClean="0"/>
              <a:t>. </a:t>
            </a:r>
            <a:endParaRPr lang="ko-KR" altLang="en-US" smtClean="0"/>
          </a:p>
          <a:p>
            <a:pPr lvl="1"/>
            <a:r>
              <a:rPr lang="en-US" altLang="ko-KR" smtClean="0"/>
              <a:t>static</a:t>
            </a:r>
            <a:r>
              <a:rPr lang="ko-KR" altLang="en-US" smtClean="0"/>
              <a:t>으로 선언된</a:t>
            </a:r>
            <a:r>
              <a:rPr lang="en-US" altLang="ko-KR" smtClean="0"/>
              <a:t> </a:t>
            </a:r>
            <a:r>
              <a:rPr lang="ko-KR" altLang="en-US" smtClean="0"/>
              <a:t>메소드는 객체가 아닌 클래스이름으로 메소드를 호출할 수 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(2) static </a:t>
            </a:r>
            <a:r>
              <a:rPr lang="ko-KR" altLang="en-US" smtClean="0"/>
              <a:t>멤버필드</a:t>
            </a:r>
            <a:endParaRPr lang="en-US" altLang="ko-KR" smtClean="0"/>
          </a:p>
          <a:p>
            <a:pPr lvl="1"/>
            <a:r>
              <a:rPr lang="en-US" altLang="ko-KR" smtClean="0"/>
              <a:t>static</a:t>
            </a:r>
            <a:r>
              <a:rPr lang="ko-KR" altLang="en-US" smtClean="0"/>
              <a:t>으로 선언된</a:t>
            </a:r>
            <a:r>
              <a:rPr lang="en-US" altLang="ko-KR" smtClean="0"/>
              <a:t> </a:t>
            </a:r>
            <a:r>
              <a:rPr lang="ko-KR" altLang="en-US" smtClean="0"/>
              <a:t>멤버필드는 전역변수처럼 사용될 수 있다</a:t>
            </a:r>
            <a:r>
              <a:rPr lang="en-US" altLang="ko-KR" smtClean="0"/>
              <a:t>.</a:t>
            </a:r>
          </a:p>
          <a:p>
            <a:pPr lvl="1"/>
            <a:r>
              <a:rPr lang="ko-KR" altLang="en-US" smtClean="0"/>
              <a:t>즉 해당 클래스형 객체들간에 공유될수 있다</a:t>
            </a:r>
            <a:r>
              <a:rPr lang="en-US" altLang="ko-KR" smtClean="0"/>
              <a:t>.</a:t>
            </a:r>
          </a:p>
          <a:p>
            <a:pPr lvl="1"/>
            <a:r>
              <a:rPr lang="ko-KR" altLang="en-US" smtClean="0"/>
              <a:t>따라서 </a:t>
            </a:r>
            <a:r>
              <a:rPr lang="en-US" altLang="ko-KR" smtClean="0"/>
              <a:t>static</a:t>
            </a:r>
            <a:r>
              <a:rPr lang="ko-KR" altLang="en-US" smtClean="0"/>
              <a:t>멤버필드를 클래스변수라고도 한다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834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836712"/>
            <a:ext cx="11333354" cy="590465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b="1" dirty="0"/>
              <a:t>package pk20;</a:t>
            </a:r>
          </a:p>
          <a:p>
            <a:r>
              <a:rPr lang="en-US" altLang="ko-KR" sz="1600" b="1" dirty="0"/>
              <a:t>class </a:t>
            </a:r>
            <a:r>
              <a:rPr lang="en-US" altLang="ko-KR" sz="1600" b="1" dirty="0" err="1"/>
              <a:t>StVal</a:t>
            </a:r>
            <a:r>
              <a:rPr lang="en-US" altLang="ko-KR" sz="1600" b="1" dirty="0"/>
              <a:t>{</a:t>
            </a:r>
          </a:p>
          <a:p>
            <a:r>
              <a:rPr lang="en-US" altLang="ko-KR" sz="1600" b="1" dirty="0"/>
              <a:t>	</a:t>
            </a:r>
            <a:r>
              <a:rPr lang="en-US" altLang="ko-KR" sz="1600" b="1" dirty="0" err="1"/>
              <a:t>int</a:t>
            </a:r>
            <a:r>
              <a:rPr lang="en-US" altLang="ko-KR" sz="1600" b="1" dirty="0"/>
              <a:t> a;</a:t>
            </a:r>
          </a:p>
          <a:p>
            <a:r>
              <a:rPr lang="en-US" altLang="ko-KR" sz="1600" b="1" dirty="0"/>
              <a:t>	static </a:t>
            </a:r>
            <a:r>
              <a:rPr lang="en-US" altLang="ko-KR" sz="1600" b="1" dirty="0" err="1"/>
              <a:t>int</a:t>
            </a:r>
            <a:r>
              <a:rPr lang="en-US" altLang="ko-KR" sz="1600" b="1" dirty="0"/>
              <a:t> b;</a:t>
            </a:r>
          </a:p>
          <a:p>
            <a:r>
              <a:rPr lang="en-US" altLang="ko-KR" sz="1600" b="1" dirty="0"/>
              <a:t>}</a:t>
            </a:r>
          </a:p>
          <a:p>
            <a:r>
              <a:rPr lang="en-US" altLang="ko-KR" sz="1600" b="1" dirty="0"/>
              <a:t>public class </a:t>
            </a:r>
            <a:r>
              <a:rPr lang="en-US" altLang="ko-KR" sz="1600" b="1" dirty="0" err="1"/>
              <a:t>StaticTest</a:t>
            </a:r>
            <a:r>
              <a:rPr lang="en-US" altLang="ko-KR" sz="1600" b="1" dirty="0"/>
              <a:t> {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	public static void main(String[] </a:t>
            </a:r>
            <a:r>
              <a:rPr lang="en-US" altLang="ko-KR" sz="1600" b="1" dirty="0" err="1"/>
              <a:t>args</a:t>
            </a:r>
            <a:r>
              <a:rPr lang="en-US" altLang="ko-KR" sz="1600" b="1" dirty="0"/>
              <a:t>) {</a:t>
            </a:r>
          </a:p>
          <a:p>
            <a:r>
              <a:rPr lang="en-US" altLang="ko-KR" sz="1600" b="1" dirty="0"/>
              <a:t>		// TODO Auto-generated method stub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StVal</a:t>
            </a:r>
            <a:r>
              <a:rPr lang="en-US" altLang="ko-KR" sz="1600" b="1" dirty="0"/>
              <a:t> obj1=new </a:t>
            </a:r>
            <a:r>
              <a:rPr lang="en-US" altLang="ko-KR" sz="1600" b="1" dirty="0" err="1"/>
              <a:t>StVal</a:t>
            </a:r>
            <a:r>
              <a:rPr lang="en-US" altLang="ko-KR" sz="1600" b="1" dirty="0"/>
              <a:t>();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StVal</a:t>
            </a:r>
            <a:r>
              <a:rPr lang="en-US" altLang="ko-KR" sz="1600" b="1" dirty="0"/>
              <a:t> obj2=new </a:t>
            </a:r>
            <a:r>
              <a:rPr lang="en-US" altLang="ko-KR" sz="1600" b="1" dirty="0" err="1"/>
              <a:t>StVal</a:t>
            </a:r>
            <a:r>
              <a:rPr lang="en-US" altLang="ko-KR" sz="1600" b="1" dirty="0"/>
              <a:t>();</a:t>
            </a:r>
          </a:p>
          <a:p>
            <a:r>
              <a:rPr lang="en-US" altLang="ko-KR" sz="1600" b="1" dirty="0"/>
              <a:t>		</a:t>
            </a:r>
          </a:p>
          <a:p>
            <a:r>
              <a:rPr lang="en-US" altLang="ko-KR" sz="1600" b="1" dirty="0"/>
              <a:t>		obj1.a=10;</a:t>
            </a:r>
          </a:p>
          <a:p>
            <a:r>
              <a:rPr lang="en-US" altLang="ko-KR" sz="1600" b="1" dirty="0"/>
              <a:t>		obj1.b=20;</a:t>
            </a:r>
          </a:p>
          <a:p>
            <a:r>
              <a:rPr lang="en-US" altLang="ko-KR" sz="1600" b="1" dirty="0"/>
              <a:t>		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System.out.println</a:t>
            </a:r>
            <a:r>
              <a:rPr lang="en-US" altLang="ko-KR" sz="1600" b="1" dirty="0"/>
              <a:t>("obj1</a:t>
            </a:r>
            <a:r>
              <a:rPr lang="ko-KR" altLang="en-US" sz="1600" b="1" dirty="0"/>
              <a:t>입니다 </a:t>
            </a:r>
            <a:r>
              <a:rPr lang="en-US" altLang="ko-KR" sz="1600" b="1" dirty="0"/>
              <a:t>: a</a:t>
            </a:r>
            <a:r>
              <a:rPr lang="ko-KR" altLang="en-US" sz="1600" b="1" dirty="0"/>
              <a:t>는 </a:t>
            </a:r>
            <a:r>
              <a:rPr lang="en-US" altLang="ko-KR" sz="1600" b="1" dirty="0"/>
              <a:t>"+obj1.a+" b</a:t>
            </a:r>
            <a:r>
              <a:rPr lang="ko-KR" altLang="en-US" sz="1600" b="1" dirty="0"/>
              <a:t>는 </a:t>
            </a:r>
            <a:r>
              <a:rPr lang="en-US" altLang="ko-KR" sz="1600" b="1" dirty="0"/>
              <a:t>"+obj1.b);</a:t>
            </a:r>
          </a:p>
          <a:p>
            <a:r>
              <a:rPr lang="en-US" altLang="ko-KR" sz="1600" b="1" dirty="0"/>
              <a:t>		</a:t>
            </a:r>
          </a:p>
          <a:p>
            <a:r>
              <a:rPr lang="en-US" altLang="ko-KR" sz="1600" b="1" dirty="0"/>
              <a:t>		obj2.a=100;</a:t>
            </a:r>
          </a:p>
          <a:p>
            <a:r>
              <a:rPr lang="en-US" altLang="ko-KR" sz="1600" b="1" dirty="0"/>
              <a:t>		obj2.b=200;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System.out.println</a:t>
            </a:r>
            <a:r>
              <a:rPr lang="en-US" altLang="ko-KR" sz="1600" b="1" dirty="0"/>
              <a:t>("obj2</a:t>
            </a:r>
            <a:r>
              <a:rPr lang="ko-KR" altLang="en-US" sz="1600" b="1" dirty="0"/>
              <a:t>입니다 </a:t>
            </a:r>
            <a:r>
              <a:rPr lang="en-US" altLang="ko-KR" sz="1600" b="1" dirty="0"/>
              <a:t>: a</a:t>
            </a:r>
            <a:r>
              <a:rPr lang="ko-KR" altLang="en-US" sz="1600" b="1" dirty="0"/>
              <a:t>는 </a:t>
            </a:r>
            <a:r>
              <a:rPr lang="en-US" altLang="ko-KR" sz="1600" b="1" dirty="0"/>
              <a:t>"+obj2.a+" b</a:t>
            </a:r>
            <a:r>
              <a:rPr lang="ko-KR" altLang="en-US" sz="1600" b="1" dirty="0"/>
              <a:t>는 </a:t>
            </a:r>
            <a:r>
              <a:rPr lang="en-US" altLang="ko-KR" sz="1600" b="1" dirty="0"/>
              <a:t>"+obj2.b);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System.out.println</a:t>
            </a:r>
            <a:r>
              <a:rPr lang="en-US" altLang="ko-KR" sz="1600" b="1" dirty="0"/>
              <a:t>("obj1</a:t>
            </a:r>
            <a:r>
              <a:rPr lang="ko-KR" altLang="en-US" sz="1600" b="1" dirty="0"/>
              <a:t>입니다 </a:t>
            </a:r>
            <a:r>
              <a:rPr lang="en-US" altLang="ko-KR" sz="1600" b="1" dirty="0"/>
              <a:t>: a</a:t>
            </a:r>
            <a:r>
              <a:rPr lang="ko-KR" altLang="en-US" sz="1600" b="1" dirty="0"/>
              <a:t>는 </a:t>
            </a:r>
            <a:r>
              <a:rPr lang="en-US" altLang="ko-KR" sz="1600" b="1" dirty="0"/>
              <a:t>"+obj1.a+" b</a:t>
            </a:r>
            <a:r>
              <a:rPr lang="ko-KR" altLang="en-US" sz="1600" b="1" dirty="0"/>
              <a:t>는 </a:t>
            </a:r>
            <a:r>
              <a:rPr lang="en-US" altLang="ko-KR" sz="1600" b="1" dirty="0"/>
              <a:t>"+obj1.b);	</a:t>
            </a:r>
          </a:p>
          <a:p>
            <a:r>
              <a:rPr lang="en-US" altLang="ko-KR" sz="1600" b="1" dirty="0"/>
              <a:t>	}	</a:t>
            </a:r>
          </a:p>
          <a:p>
            <a:r>
              <a:rPr lang="en-US" altLang="ko-KR" sz="1600" b="1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4114" y="3326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 smtClean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3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597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09" y="620690"/>
            <a:ext cx="7458460" cy="579268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624106" y="5157192"/>
            <a:ext cx="2687949" cy="108012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2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0" y="707120"/>
            <a:ext cx="11702205" cy="4699768"/>
          </a:xfrm>
        </p:spPr>
        <p:txBody>
          <a:bodyPr/>
          <a:lstStyle/>
          <a:p>
            <a:r>
              <a:rPr lang="ko-KR" altLang="en-US" dirty="0" smtClean="0"/>
              <a:t>추상클래스에 특징에 대해 잘못된 것은</a:t>
            </a:r>
            <a:r>
              <a:rPr lang="en-US" altLang="ko-KR" dirty="0" smtClean="0"/>
              <a:t>?</a:t>
            </a:r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 smtClean="0"/>
              <a:t>추상클래스와 </a:t>
            </a:r>
            <a:r>
              <a:rPr lang="ko-KR" altLang="en-US" dirty="0"/>
              <a:t>추상 </a:t>
            </a:r>
            <a:r>
              <a:rPr lang="ko-KR" altLang="en-US" dirty="0" err="1"/>
              <a:t>메소드는</a:t>
            </a:r>
            <a:r>
              <a:rPr lang="ko-KR" altLang="en-US" dirty="0"/>
              <a:t> </a:t>
            </a:r>
            <a:r>
              <a:rPr lang="ko-KR" altLang="en-US" dirty="0" err="1"/>
              <a:t>선언시</a:t>
            </a:r>
            <a:r>
              <a:rPr lang="ko-KR" altLang="en-US" dirty="0"/>
              <a:t> 키워드 </a:t>
            </a:r>
            <a:r>
              <a:rPr lang="en-US" altLang="ko-KR" dirty="0">
                <a:solidFill>
                  <a:srgbClr val="FF0000"/>
                </a:solidFill>
              </a:rPr>
              <a:t>abstract</a:t>
            </a:r>
            <a:r>
              <a:rPr lang="ko-KR" altLang="en-US" dirty="0"/>
              <a:t>를 이용한다</a:t>
            </a:r>
            <a:r>
              <a:rPr lang="en-US" altLang="ko-KR" dirty="0"/>
              <a:t>.</a:t>
            </a:r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/>
              <a:t>추상클래스는 불완전한 클래스로서 상속받는 클래스에서 불완전한 부분을 구현해주어야 </a:t>
            </a:r>
            <a:r>
              <a:rPr lang="ko-KR" altLang="en-US" dirty="0" smtClean="0"/>
              <a:t>한다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/>
              <a:t>즉</a:t>
            </a:r>
            <a:r>
              <a:rPr lang="en-US" altLang="ko-KR" dirty="0"/>
              <a:t>, </a:t>
            </a:r>
            <a:r>
              <a:rPr lang="ko-KR" altLang="en-US" dirty="0"/>
              <a:t>추상클래스를 상속받는 클래스는 </a:t>
            </a:r>
            <a:r>
              <a:rPr lang="ko-KR" altLang="en-US" dirty="0" err="1"/>
              <a:t>추상메소드를</a:t>
            </a:r>
            <a:r>
              <a:rPr lang="ko-KR" altLang="en-US" dirty="0"/>
              <a:t> </a:t>
            </a:r>
            <a:r>
              <a:rPr lang="ko-KR" altLang="en-US" dirty="0" err="1"/>
              <a:t>오버라이딩</a:t>
            </a:r>
            <a:r>
              <a:rPr lang="ko-KR" altLang="en-US" dirty="0"/>
              <a:t> 해야하며</a:t>
            </a:r>
            <a:r>
              <a:rPr lang="en-US" altLang="ko-KR" dirty="0"/>
              <a:t>, </a:t>
            </a:r>
            <a:r>
              <a:rPr lang="ko-KR" altLang="en-US" dirty="0"/>
              <a:t>이것을 재정의 해주어야한다</a:t>
            </a:r>
            <a:r>
              <a:rPr lang="en-US" altLang="ko-KR" dirty="0"/>
              <a:t>.</a:t>
            </a:r>
          </a:p>
          <a:p>
            <a:pPr marL="560070" indent="-514350">
              <a:buFont typeface="+mj-ea"/>
              <a:buAutoNum type="circleNumDbPlain"/>
            </a:pPr>
            <a:r>
              <a:rPr lang="ko-KR" altLang="en-US" dirty="0"/>
              <a:t>만일</a:t>
            </a:r>
            <a:r>
              <a:rPr lang="en-US" altLang="ko-KR" dirty="0"/>
              <a:t>, </a:t>
            </a:r>
            <a:r>
              <a:rPr lang="ko-KR" altLang="en-US" dirty="0" err="1"/>
              <a:t>오버라이딩</a:t>
            </a:r>
            <a:r>
              <a:rPr lang="ko-KR" altLang="en-US" dirty="0"/>
              <a:t> </a:t>
            </a:r>
            <a:r>
              <a:rPr lang="ko-KR" altLang="en-US" dirty="0" smtClean="0"/>
              <a:t>하지않아도 에러가 발생하지 않는다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56983" y="6112565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슬라이드</a:t>
            </a:r>
            <a:r>
              <a:rPr lang="en-US" altLang="ko-KR" dirty="0" smtClean="0"/>
              <a:t>4, </a:t>
            </a:r>
            <a:r>
              <a:rPr lang="ko-KR" altLang="en-US" dirty="0" smtClean="0"/>
              <a:t>④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019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final </a:t>
            </a:r>
            <a:r>
              <a:rPr lang="ko-KR" altLang="en-US" dirty="0"/>
              <a:t>클래스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메소드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멤버변수에</a:t>
            </a:r>
            <a:r>
              <a:rPr lang="ko-KR" altLang="en-US" dirty="0" smtClean="0"/>
              <a:t> 대해 잘못 설명한 것은</a:t>
            </a:r>
            <a:r>
              <a:rPr lang="en-US" altLang="ko-KR" dirty="0" smtClean="0"/>
              <a:t>?</a:t>
            </a:r>
          </a:p>
          <a:p>
            <a:pPr marL="788670" lvl="1" indent="-51435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2600" dirty="0"/>
              <a:t>final </a:t>
            </a:r>
            <a:r>
              <a:rPr lang="ko-KR" altLang="en-US" sz="2600" dirty="0" err="1"/>
              <a:t>클래스란</a:t>
            </a:r>
            <a:r>
              <a:rPr lang="en-US" altLang="ko-KR" sz="2600" dirty="0"/>
              <a:t>, </a:t>
            </a:r>
            <a:r>
              <a:rPr lang="ko-KR" altLang="en-US" sz="2600" dirty="0"/>
              <a:t>클래스선언시 키워드 </a:t>
            </a:r>
            <a:r>
              <a:rPr lang="en-US" altLang="ko-KR" sz="2600" dirty="0"/>
              <a:t>final</a:t>
            </a:r>
            <a:r>
              <a:rPr lang="ko-KR" altLang="en-US" sz="2600" dirty="0"/>
              <a:t>이 붙은 클래스로서 </a:t>
            </a:r>
            <a:r>
              <a:rPr lang="ko-KR" altLang="en-US" sz="2600" dirty="0" err="1"/>
              <a:t>상속해줄수</a:t>
            </a:r>
            <a:r>
              <a:rPr lang="ko-KR" altLang="en-US" sz="2600" dirty="0"/>
              <a:t> 없는 클래스라는 의미이다</a:t>
            </a:r>
            <a:r>
              <a:rPr lang="en-US" altLang="ko-KR" sz="2600" dirty="0"/>
              <a:t>.</a:t>
            </a:r>
          </a:p>
          <a:p>
            <a:pPr marL="788670" lvl="1" indent="-51435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2600" dirty="0"/>
              <a:t>그러나 상속받는 것은 가능하다</a:t>
            </a:r>
            <a:r>
              <a:rPr lang="en-US" altLang="ko-KR" sz="2600" dirty="0"/>
              <a:t>.(</a:t>
            </a:r>
            <a:r>
              <a:rPr lang="ko-KR" altLang="en-US" sz="2600" dirty="0"/>
              <a:t>즉</a:t>
            </a:r>
            <a:r>
              <a:rPr lang="en-US" altLang="ko-KR" sz="2600" dirty="0"/>
              <a:t>, </a:t>
            </a:r>
            <a:r>
              <a:rPr lang="ko-KR" altLang="en-US" sz="2600" dirty="0"/>
              <a:t>받을 수만 있다</a:t>
            </a:r>
            <a:r>
              <a:rPr lang="en-US" altLang="ko-KR" sz="2600" dirty="0"/>
              <a:t>.)</a:t>
            </a:r>
          </a:p>
          <a:p>
            <a:pPr marL="788670" lvl="1" indent="-51435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2600" dirty="0"/>
              <a:t>final </a:t>
            </a:r>
            <a:r>
              <a:rPr lang="ko-KR" altLang="en-US" sz="2600" dirty="0"/>
              <a:t>클래스는 상속이 안되고</a:t>
            </a:r>
            <a:r>
              <a:rPr lang="en-US" altLang="ko-KR" sz="2600" dirty="0"/>
              <a:t>, </a:t>
            </a:r>
            <a:r>
              <a:rPr lang="ko-KR" altLang="en-US" sz="2600" dirty="0"/>
              <a:t>앞에서 배운 </a:t>
            </a:r>
            <a:r>
              <a:rPr lang="en-US" altLang="ko-KR" sz="2600" dirty="0"/>
              <a:t>abstract</a:t>
            </a:r>
            <a:r>
              <a:rPr lang="ko-KR" altLang="en-US" sz="2600" dirty="0"/>
              <a:t>클래스는 반드시 상속되어야만 하는 클래스이므로</a:t>
            </a:r>
            <a:r>
              <a:rPr lang="en-US" altLang="ko-KR" sz="2600" dirty="0"/>
              <a:t>, </a:t>
            </a:r>
            <a:r>
              <a:rPr lang="en-US" altLang="ko-KR" sz="2600" dirty="0">
                <a:solidFill>
                  <a:srgbClr val="00B0F0"/>
                </a:solidFill>
              </a:rPr>
              <a:t>final</a:t>
            </a:r>
            <a:r>
              <a:rPr lang="ko-KR" altLang="en-US" sz="2600" dirty="0">
                <a:solidFill>
                  <a:srgbClr val="00B0F0"/>
                </a:solidFill>
              </a:rPr>
              <a:t>과 </a:t>
            </a:r>
            <a:r>
              <a:rPr lang="en-US" altLang="ko-KR" sz="2600" dirty="0">
                <a:solidFill>
                  <a:srgbClr val="00B0F0"/>
                </a:solidFill>
              </a:rPr>
              <a:t>abstract</a:t>
            </a:r>
            <a:r>
              <a:rPr lang="ko-KR" altLang="en-US" sz="2600" dirty="0">
                <a:solidFill>
                  <a:srgbClr val="00B0F0"/>
                </a:solidFill>
              </a:rPr>
              <a:t>는 함께 사용할 수 없다</a:t>
            </a:r>
            <a:r>
              <a:rPr lang="en-US" altLang="ko-KR" sz="2600" dirty="0" smtClean="0">
                <a:solidFill>
                  <a:srgbClr val="00B0F0"/>
                </a:solidFill>
              </a:rPr>
              <a:t>.</a:t>
            </a:r>
          </a:p>
          <a:p>
            <a:pPr marL="788670" lvl="1" indent="-51435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2800" dirty="0"/>
              <a:t>final </a:t>
            </a:r>
            <a:r>
              <a:rPr lang="ko-KR" altLang="en-US" sz="2800" dirty="0" err="1"/>
              <a:t>메소드란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메소드</a:t>
            </a:r>
            <a:r>
              <a:rPr lang="ko-KR" altLang="en-US" sz="2800" dirty="0"/>
              <a:t> </a:t>
            </a:r>
            <a:r>
              <a:rPr lang="ko-KR" altLang="en-US" sz="2800" dirty="0" err="1"/>
              <a:t>선언시</a:t>
            </a:r>
            <a:r>
              <a:rPr lang="ko-KR" altLang="en-US" sz="2800" dirty="0"/>
              <a:t> 키워드 </a:t>
            </a:r>
            <a:r>
              <a:rPr lang="en-US" altLang="ko-KR" sz="2800" dirty="0"/>
              <a:t>final</a:t>
            </a:r>
            <a:r>
              <a:rPr lang="ko-KR" altLang="en-US" sz="2800" dirty="0"/>
              <a:t>이 붙은 </a:t>
            </a:r>
            <a:r>
              <a:rPr lang="ko-KR" altLang="en-US" sz="2800" dirty="0" err="1"/>
              <a:t>메소드로서</a:t>
            </a:r>
            <a:r>
              <a:rPr lang="ko-KR" altLang="en-US" sz="2800" dirty="0"/>
              <a:t> </a:t>
            </a:r>
            <a:r>
              <a:rPr lang="en-US" altLang="ko-KR" sz="2800" dirty="0"/>
              <a:t>final </a:t>
            </a:r>
            <a:r>
              <a:rPr lang="ko-KR" altLang="en-US" sz="2800" dirty="0" err="1"/>
              <a:t>메소드는</a:t>
            </a:r>
            <a:r>
              <a:rPr lang="ko-KR" altLang="en-US" sz="2800" dirty="0"/>
              <a:t> </a:t>
            </a:r>
            <a:r>
              <a:rPr lang="ko-KR" altLang="en-US" sz="2800" dirty="0" err="1"/>
              <a:t>오버라이딩</a:t>
            </a:r>
            <a:r>
              <a:rPr lang="ko-KR" altLang="en-US" sz="2800" dirty="0"/>
              <a:t> </a:t>
            </a:r>
            <a:r>
              <a:rPr lang="ko-KR" altLang="en-US" sz="2800" dirty="0" smtClean="0"/>
              <a:t>될 수 있다</a:t>
            </a:r>
            <a:r>
              <a:rPr lang="en-US" altLang="ko-KR" sz="2800" dirty="0" smtClean="0"/>
              <a:t>.</a:t>
            </a:r>
            <a:endParaRPr lang="en-US" altLang="ko-KR" sz="2600" dirty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741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1.</a:t>
            </a:r>
            <a:r>
              <a:rPr lang="ko-KR" altLang="en-US" dirty="0" err="1" smtClean="0"/>
              <a:t>추상클래스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2.</a:t>
            </a:r>
            <a:r>
              <a:rPr lang="ko-KR" altLang="en-US" dirty="0"/>
              <a:t>인터페이스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3. </a:t>
            </a:r>
            <a:r>
              <a:rPr lang="en-US" altLang="ko-KR" dirty="0"/>
              <a:t>final </a:t>
            </a:r>
            <a:r>
              <a:rPr lang="ko-KR" altLang="en-US" dirty="0"/>
              <a:t>클래스</a:t>
            </a:r>
            <a:r>
              <a:rPr lang="en-US" altLang="ko-KR" dirty="0"/>
              <a:t>,</a:t>
            </a:r>
            <a:r>
              <a:rPr lang="ko-KR" altLang="en-US" dirty="0" err="1"/>
              <a:t>메소드</a:t>
            </a:r>
            <a:r>
              <a:rPr lang="en-US" altLang="ko-KR" dirty="0"/>
              <a:t>,</a:t>
            </a:r>
            <a:r>
              <a:rPr lang="ko-KR" altLang="en-US" dirty="0"/>
              <a:t>멤버변수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666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1.</a:t>
            </a:r>
            <a:r>
              <a:rPr lang="ko-KR" altLang="en-US" dirty="0" err="1" smtClean="0"/>
              <a:t>추상클래스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2.</a:t>
            </a:r>
            <a:r>
              <a:rPr lang="ko-KR" altLang="en-US" dirty="0"/>
              <a:t>인터페이스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3. </a:t>
            </a:r>
            <a:r>
              <a:rPr lang="en-US" altLang="ko-KR" dirty="0"/>
              <a:t>final </a:t>
            </a:r>
            <a:r>
              <a:rPr lang="ko-KR" altLang="en-US" dirty="0"/>
              <a:t>클래스</a:t>
            </a:r>
            <a:r>
              <a:rPr lang="en-US" altLang="ko-KR" dirty="0"/>
              <a:t>,</a:t>
            </a:r>
            <a:r>
              <a:rPr lang="ko-KR" altLang="en-US" dirty="0" err="1"/>
              <a:t>메소드</a:t>
            </a:r>
            <a:r>
              <a:rPr lang="en-US" altLang="ko-KR" dirty="0"/>
              <a:t>,</a:t>
            </a:r>
            <a:r>
              <a:rPr lang="ko-KR" altLang="en-US" dirty="0"/>
              <a:t>멤버변수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784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1. </a:t>
            </a:r>
            <a:r>
              <a:rPr lang="ko-KR" altLang="en-US" dirty="0" smtClean="0"/>
              <a:t>추상클래스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클래스의 메소드 중 바디가 정의되어 있지 않고 </a:t>
            </a:r>
            <a:r>
              <a:rPr lang="ko-KR" altLang="en-US" smtClean="0">
                <a:solidFill>
                  <a:srgbClr val="FF00FF"/>
                </a:solidFill>
              </a:rPr>
              <a:t>선언부만 있는 메소드가 하나라도 있으면 </a:t>
            </a:r>
            <a:r>
              <a:rPr lang="ko-KR" altLang="en-US" smtClean="0"/>
              <a:t>이러한 클래스를 추상클래스라고 한다</a:t>
            </a:r>
            <a:r>
              <a:rPr lang="en-US" altLang="ko-KR" smtClean="0"/>
              <a:t>.</a:t>
            </a:r>
          </a:p>
          <a:p>
            <a:r>
              <a:rPr lang="ko-KR" altLang="en-US" smtClean="0">
                <a:solidFill>
                  <a:srgbClr val="FF00FF"/>
                </a:solidFill>
              </a:rPr>
              <a:t>추상 클래스는 객체를 생성할 수 없다</a:t>
            </a:r>
            <a:r>
              <a:rPr lang="en-US" altLang="ko-KR" smtClean="0">
                <a:solidFill>
                  <a:srgbClr val="FF00FF"/>
                </a:solidFill>
              </a:rPr>
              <a:t>. </a:t>
            </a:r>
            <a:r>
              <a:rPr lang="ko-KR" altLang="en-US" smtClean="0"/>
              <a:t>객체를 생성하지도 못하는 클래스가 존재이유가 있을까</a:t>
            </a:r>
            <a:r>
              <a:rPr lang="en-US" altLang="ko-KR" smtClean="0"/>
              <a:t>?</a:t>
            </a:r>
          </a:p>
          <a:p>
            <a:r>
              <a:rPr lang="ko-KR" altLang="en-US" smtClean="0"/>
              <a:t>대답은 </a:t>
            </a:r>
            <a:r>
              <a:rPr lang="en-US" altLang="ko-KR" smtClean="0"/>
              <a:t>yes</a:t>
            </a:r>
            <a:r>
              <a:rPr lang="ko-KR" altLang="en-US" smtClean="0"/>
              <a:t>이다</a:t>
            </a:r>
            <a:r>
              <a:rPr lang="en-US" altLang="ko-KR" smtClean="0"/>
              <a:t>. </a:t>
            </a:r>
            <a:r>
              <a:rPr lang="ko-KR" altLang="en-US" smtClean="0"/>
              <a:t>프로그래밍에서는 객체를 생성하지는 않지만 정의하는것만으로도 유용한 경우가 발생하는데 이때 추상클래스를 사용하면 편리하다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추상클래스는 상속관계에서 </a:t>
            </a:r>
            <a:r>
              <a:rPr lang="ko-KR" altLang="en-US" smtClean="0">
                <a:solidFill>
                  <a:srgbClr val="FF00FF"/>
                </a:solidFill>
              </a:rPr>
              <a:t>슈퍼클래스로 이용되기 </a:t>
            </a:r>
            <a:r>
              <a:rPr lang="ko-KR" altLang="en-US" smtClean="0"/>
              <a:t>때문에 </a:t>
            </a:r>
            <a:r>
              <a:rPr lang="ko-KR" altLang="en-US" smtClean="0">
                <a:solidFill>
                  <a:srgbClr val="0000FF"/>
                </a:solidFill>
              </a:rPr>
              <a:t>추상적 슈퍼클래스 </a:t>
            </a:r>
            <a:r>
              <a:rPr lang="ko-KR" altLang="en-US" smtClean="0"/>
              <a:t>라고도 불린다</a:t>
            </a:r>
            <a:r>
              <a:rPr lang="en-US" altLang="ko-KR" smtClean="0"/>
              <a:t>.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695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추상클래스와 추상 </a:t>
            </a:r>
            <a:r>
              <a:rPr lang="ko-KR" altLang="en-US" dirty="0" err="1" smtClean="0"/>
              <a:t>메소드는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선언시</a:t>
            </a:r>
            <a:r>
              <a:rPr lang="ko-KR" altLang="en-US" dirty="0" smtClean="0"/>
              <a:t> 키워드 </a:t>
            </a:r>
            <a:r>
              <a:rPr lang="en-US" altLang="ko-KR" dirty="0" smtClean="0">
                <a:solidFill>
                  <a:srgbClr val="FF0000"/>
                </a:solidFill>
              </a:rPr>
              <a:t>abstract</a:t>
            </a:r>
            <a:r>
              <a:rPr lang="ko-KR" altLang="en-US" dirty="0" smtClean="0"/>
              <a:t>를 이용한다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추상클래스는 불완전한 클래스로서 상속받는 클래스에서 불완전한 부분을 구현해주어야 하는데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추상클래스를 상속받는 클래스는 </a:t>
            </a:r>
            <a:r>
              <a:rPr lang="ko-KR" altLang="en-US" dirty="0" err="1" smtClean="0"/>
              <a:t>추상메소드를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오버라이딩</a:t>
            </a:r>
            <a:r>
              <a:rPr lang="ko-KR" altLang="en-US" dirty="0" smtClean="0"/>
              <a:t> 해야하며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이것을 재정의 해주어야한다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만일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오버라이딩</a:t>
            </a:r>
            <a:r>
              <a:rPr lang="ko-KR" altLang="en-US" dirty="0" smtClean="0"/>
              <a:t> 하지않으면 에러가 발생한다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889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6" y="836712"/>
            <a:ext cx="9842217" cy="590465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b="1"/>
              <a:t>package pk19;</a:t>
            </a:r>
          </a:p>
          <a:p>
            <a:endParaRPr lang="en-US" altLang="ko-KR" sz="1600" b="1"/>
          </a:p>
          <a:p>
            <a:r>
              <a:rPr lang="en-US" altLang="ko-KR" sz="1600" b="1"/>
              <a:t>abstract class Abstr{</a:t>
            </a:r>
          </a:p>
          <a:p>
            <a:r>
              <a:rPr lang="en-US" altLang="ko-KR" sz="1600" b="1"/>
              <a:t>	public String fun(){</a:t>
            </a:r>
          </a:p>
          <a:p>
            <a:r>
              <a:rPr lang="en-US" altLang="ko-KR" sz="1600" b="1"/>
              <a:t>		return"</a:t>
            </a:r>
            <a:r>
              <a:rPr lang="ko-KR" altLang="en-US" sz="1600" b="1"/>
              <a:t>추상클래스입니다</a:t>
            </a:r>
            <a:r>
              <a:rPr lang="en-US" altLang="ko-KR" sz="1600" b="1"/>
              <a:t>";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	abstract public String Disp();</a:t>
            </a:r>
          </a:p>
          <a:p>
            <a:r>
              <a:rPr lang="en-US" altLang="ko-KR" sz="1600" b="1"/>
              <a:t>}</a:t>
            </a:r>
          </a:p>
          <a:p>
            <a:endParaRPr lang="en-US" altLang="ko-KR" sz="1600" b="1"/>
          </a:p>
          <a:p>
            <a:r>
              <a:rPr lang="en-US" altLang="ko-KR" sz="1600" b="1"/>
              <a:t>public class AbstractTest extends Abstr{</a:t>
            </a:r>
          </a:p>
          <a:p>
            <a:r>
              <a:rPr lang="en-US" altLang="ko-KR" sz="1600" b="1"/>
              <a:t>	</a:t>
            </a:r>
          </a:p>
          <a:p>
            <a:r>
              <a:rPr lang="en-US" altLang="ko-KR" sz="1600" b="1"/>
              <a:t>	public String Disp(){</a:t>
            </a:r>
          </a:p>
          <a:p>
            <a:r>
              <a:rPr lang="en-US" altLang="ko-KR" sz="1600" b="1"/>
              <a:t>		return "</a:t>
            </a:r>
            <a:r>
              <a:rPr lang="ko-KR" altLang="en-US" sz="1600" b="1"/>
              <a:t>오버라이딩 메소드입니다 </a:t>
            </a:r>
            <a:r>
              <a:rPr lang="en-US" altLang="ko-KR" sz="1600" b="1"/>
              <a:t>";</a:t>
            </a:r>
          </a:p>
          <a:p>
            <a:r>
              <a:rPr lang="en-US" altLang="ko-KR" sz="1600" b="1"/>
              <a:t>	}</a:t>
            </a:r>
          </a:p>
          <a:p>
            <a:endParaRPr lang="en-US" altLang="ko-KR" sz="1600" b="1"/>
          </a:p>
          <a:p>
            <a:r>
              <a:rPr lang="en-US" altLang="ko-KR" sz="1600" b="1"/>
              <a:t>	public static void main(String[] args) {</a:t>
            </a:r>
          </a:p>
          <a:p>
            <a:r>
              <a:rPr lang="en-US" altLang="ko-KR" sz="1600" b="1"/>
              <a:t>		// TODO Auto-generated method stub</a:t>
            </a:r>
          </a:p>
          <a:p>
            <a:r>
              <a:rPr lang="en-US" altLang="ko-KR" sz="1600" b="1"/>
              <a:t>		Abstr obj=new AbstractTest();</a:t>
            </a:r>
          </a:p>
          <a:p>
            <a:r>
              <a:rPr lang="en-US" altLang="ko-KR" sz="1600" b="1"/>
              <a:t>		System.out.println(obj.fun());</a:t>
            </a:r>
          </a:p>
          <a:p>
            <a:r>
              <a:rPr lang="en-US" altLang="ko-KR" sz="1600" b="1"/>
              <a:t>		System.out.println(obj.Disp());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4114" y="3326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 smtClean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1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24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111" y="548680"/>
            <a:ext cx="8025355" cy="60007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624105" y="5877272"/>
            <a:ext cx="2111960" cy="576064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438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2. </a:t>
            </a:r>
            <a:r>
              <a:rPr lang="ko-KR" altLang="en-US" dirty="0" smtClean="0"/>
              <a:t>인터페이스</a:t>
            </a:r>
            <a:r>
              <a:rPr lang="en-US" altLang="ko-KR" dirty="0" smtClean="0"/>
              <a:t>(interface)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3000" dirty="0"/>
              <a:t>한 클래스가 여러 개의 클래스로부터 상속받는 것을 다중상속이라고 하는데</a:t>
            </a:r>
            <a:r>
              <a:rPr lang="en-US" altLang="ko-KR" sz="3000" dirty="0"/>
              <a:t>, </a:t>
            </a:r>
            <a:r>
              <a:rPr lang="ko-KR" altLang="en-US" sz="3000" dirty="0"/>
              <a:t>자바는 형식적으로 </a:t>
            </a:r>
            <a:r>
              <a:rPr lang="ko-KR" altLang="en-US" sz="3000" u="sng" dirty="0"/>
              <a:t>다중상속을</a:t>
            </a:r>
            <a:r>
              <a:rPr lang="ko-KR" altLang="en-US" sz="3000" dirty="0"/>
              <a:t> </a:t>
            </a:r>
            <a:r>
              <a:rPr lang="ko-KR" altLang="en-US" sz="3000" u="sng" dirty="0"/>
              <a:t>허용하지 않는다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자바언어는 </a:t>
            </a:r>
            <a:r>
              <a:rPr lang="ko-KR" altLang="en-US" sz="3000" dirty="0">
                <a:solidFill>
                  <a:srgbClr val="FF00FF"/>
                </a:solidFill>
              </a:rPr>
              <a:t>간접적으로 다중상속을 허용하는데 </a:t>
            </a:r>
            <a:r>
              <a:rPr lang="ko-KR" altLang="en-US" sz="3000" dirty="0"/>
              <a:t>이를 </a:t>
            </a:r>
            <a:r>
              <a:rPr lang="ko-KR" altLang="en-US" sz="3000" dirty="0">
                <a:solidFill>
                  <a:srgbClr val="FF0000"/>
                </a:solidFill>
              </a:rPr>
              <a:t>인터페이스</a:t>
            </a:r>
            <a:r>
              <a:rPr lang="en-US" altLang="ko-KR" sz="3000" dirty="0">
                <a:solidFill>
                  <a:srgbClr val="FF0000"/>
                </a:solidFill>
              </a:rPr>
              <a:t>(interface)</a:t>
            </a:r>
            <a:r>
              <a:rPr lang="ko-KR" altLang="en-US" sz="3000" dirty="0"/>
              <a:t>라는</a:t>
            </a:r>
            <a:r>
              <a:rPr lang="en-US" altLang="ko-KR" sz="3000" dirty="0"/>
              <a:t> </a:t>
            </a:r>
            <a:r>
              <a:rPr lang="ko-KR" altLang="en-US" sz="3000" dirty="0"/>
              <a:t>개념으로 제공한다</a:t>
            </a:r>
            <a:endParaRPr lang="en-US" altLang="ko-KR" sz="3000" dirty="0"/>
          </a:p>
          <a:p>
            <a:r>
              <a:rPr lang="ko-KR" altLang="en-US" sz="3000" dirty="0"/>
              <a:t>인터페이스는 </a:t>
            </a:r>
            <a:r>
              <a:rPr lang="ko-KR" altLang="en-US" sz="3000" dirty="0">
                <a:solidFill>
                  <a:srgbClr val="FF0000"/>
                </a:solidFill>
              </a:rPr>
              <a:t>키워드 </a:t>
            </a:r>
            <a:r>
              <a:rPr lang="en-US" altLang="ko-KR" sz="3000" dirty="0">
                <a:solidFill>
                  <a:srgbClr val="FF0000"/>
                </a:solidFill>
              </a:rPr>
              <a:t>interface</a:t>
            </a:r>
            <a:r>
              <a:rPr lang="ko-KR" altLang="en-US" sz="3000" dirty="0"/>
              <a:t>로 정의한다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인터페이스는 명세만 기술해놓은 클래스로 인터페이스 안에 선언된 </a:t>
            </a:r>
            <a:r>
              <a:rPr lang="ko-KR" altLang="en-US" sz="3000" dirty="0" err="1"/>
              <a:t>메소드들이</a:t>
            </a:r>
            <a:r>
              <a:rPr lang="ko-KR" altLang="en-US" sz="3000" dirty="0"/>
              <a:t> 모두 </a:t>
            </a:r>
            <a:r>
              <a:rPr lang="ko-KR" altLang="en-US" sz="3000" dirty="0" err="1">
                <a:solidFill>
                  <a:srgbClr val="00B0F0"/>
                </a:solidFill>
              </a:rPr>
              <a:t>추상메소드</a:t>
            </a:r>
            <a:r>
              <a:rPr lang="ko-KR" altLang="en-US" sz="3000" dirty="0" err="1"/>
              <a:t>이다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인터페이스는 구현하는 클래스에서 해당 </a:t>
            </a:r>
            <a:r>
              <a:rPr lang="ko-KR" altLang="en-US" sz="3000" dirty="0" err="1"/>
              <a:t>메소드들을</a:t>
            </a:r>
            <a:r>
              <a:rPr lang="ko-KR" altLang="en-US" sz="3000" dirty="0"/>
              <a:t> 반드시 모두 </a:t>
            </a:r>
            <a:r>
              <a:rPr lang="ko-KR" altLang="en-US" sz="3000" dirty="0" err="1"/>
              <a:t>오버라이딩해</a:t>
            </a:r>
            <a:r>
              <a:rPr lang="ko-KR" altLang="en-US" sz="3000" dirty="0"/>
              <a:t> </a:t>
            </a:r>
            <a:r>
              <a:rPr lang="ko-KR" altLang="en-US" sz="3000" dirty="0" err="1"/>
              <a:t>주어야한다</a:t>
            </a:r>
            <a:r>
              <a:rPr lang="en-US" altLang="ko-KR" sz="3000" dirty="0"/>
              <a:t>.</a:t>
            </a:r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254595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인터페이스에 정의되어 있는 </a:t>
            </a:r>
            <a:r>
              <a:rPr lang="ko-KR" altLang="en-US" dirty="0" err="1"/>
              <a:t>메소드들은</a:t>
            </a:r>
            <a:r>
              <a:rPr lang="ko-KR" altLang="en-US" dirty="0"/>
              <a:t> 항상 </a:t>
            </a:r>
            <a:r>
              <a:rPr lang="en-US" altLang="ko-KR" dirty="0">
                <a:solidFill>
                  <a:srgbClr val="00B0F0"/>
                </a:solidFill>
              </a:rPr>
              <a:t>public abstract</a:t>
            </a:r>
            <a:r>
              <a:rPr lang="ko-KR" altLang="en-US" dirty="0"/>
              <a:t>이다</a:t>
            </a:r>
            <a:r>
              <a:rPr lang="en-US" altLang="ko-KR" dirty="0"/>
              <a:t>(</a:t>
            </a:r>
            <a:r>
              <a:rPr lang="ko-KR" altLang="en-US" dirty="0"/>
              <a:t>지정하지 않아도 기본적으로 그렇다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인터페이스 내의 멤버필드들은 항상 </a:t>
            </a:r>
            <a:r>
              <a:rPr lang="en-US" altLang="ko-KR" dirty="0">
                <a:solidFill>
                  <a:srgbClr val="00B0F0"/>
                </a:solidFill>
              </a:rPr>
              <a:t>public static final </a:t>
            </a:r>
            <a:r>
              <a:rPr lang="ko-KR" altLang="en-US" dirty="0"/>
              <a:t>이다</a:t>
            </a:r>
            <a:r>
              <a:rPr lang="en-US" altLang="ko-KR" dirty="0"/>
              <a:t>. (</a:t>
            </a:r>
            <a:r>
              <a:rPr lang="ko-KR" altLang="en-US" dirty="0"/>
              <a:t>역시</a:t>
            </a:r>
            <a:r>
              <a:rPr lang="en-US" altLang="ko-KR" dirty="0"/>
              <a:t> </a:t>
            </a:r>
            <a:r>
              <a:rPr lang="ko-KR" altLang="en-US" dirty="0"/>
              <a:t>지정하지 않아도 기본적으로 그렇다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인터페이스의 사용은 다음과 같다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432110" y="4221088"/>
            <a:ext cx="11039789" cy="1224136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public class clsA </a:t>
            </a:r>
            <a:r>
              <a:rPr lang="en-US" altLang="ko-KR" sz="28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extends</a:t>
            </a:r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clsB </a:t>
            </a:r>
            <a:r>
              <a:rPr lang="en-US" altLang="ko-KR" sz="28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implements</a:t>
            </a:r>
            <a:r>
              <a:rPr lang="en-US" altLang="ko-KR" sz="28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</a:t>
            </a:r>
            <a:r>
              <a:rPr lang="en-US" altLang="ko-KR" sz="280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clsC</a:t>
            </a:r>
            <a:endParaRPr lang="ko-KR" altLang="en-US" sz="280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6" name="직선 화살표 연결선 5"/>
          <p:cNvCxnSpPr/>
          <p:nvPr/>
        </p:nvCxnSpPr>
        <p:spPr bwMode="auto">
          <a:xfrm flipV="1">
            <a:off x="9092981" y="5013176"/>
            <a:ext cx="0" cy="9361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8256241" y="5949280"/>
            <a:ext cx="2591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인터페이스이다</a:t>
            </a:r>
          </a:p>
        </p:txBody>
      </p:sp>
    </p:spTree>
    <p:extLst>
      <p:ext uri="{BB962C8B-B14F-4D97-AF65-F5344CB8AC3E}">
        <p14:creationId xmlns:p14="http://schemas.microsoft.com/office/powerpoint/2010/main" val="252152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여러 개의 인터페이스를 상속받을 수 있는데 이 때는 </a:t>
            </a:r>
            <a:r>
              <a:rPr lang="ko-KR" altLang="en-US" smtClean="0">
                <a:solidFill>
                  <a:srgbClr val="FF00FF"/>
                </a:solidFill>
              </a:rPr>
              <a:t>콤마</a:t>
            </a:r>
            <a:r>
              <a:rPr lang="en-US" altLang="ko-KR" smtClean="0">
                <a:solidFill>
                  <a:srgbClr val="FF00FF"/>
                </a:solidFill>
              </a:rPr>
              <a:t>(,)</a:t>
            </a:r>
            <a:r>
              <a:rPr lang="ko-KR" altLang="en-US" smtClean="0"/>
              <a:t>로 이들을 구분하고</a:t>
            </a:r>
            <a:r>
              <a:rPr lang="en-US" altLang="ko-KR" smtClean="0"/>
              <a:t>, </a:t>
            </a:r>
            <a:r>
              <a:rPr lang="ko-KR" altLang="en-US" smtClean="0"/>
              <a:t>나열되는 인터페이스들 간에는 </a:t>
            </a:r>
            <a:r>
              <a:rPr lang="ko-KR" altLang="en-US" smtClean="0">
                <a:solidFill>
                  <a:srgbClr val="FF00FF"/>
                </a:solidFill>
              </a:rPr>
              <a:t>같은 이름을 가진 메소드가 있으면 안된다</a:t>
            </a:r>
            <a:r>
              <a:rPr lang="en-US" altLang="ko-KR" smtClean="0">
                <a:solidFill>
                  <a:srgbClr val="FF00FF"/>
                </a:solidFill>
              </a:rPr>
              <a:t>.</a:t>
            </a:r>
            <a:endParaRPr lang="ko-KR" altLang="en-US">
              <a:solidFill>
                <a:srgbClr val="FF00FF"/>
              </a:solidFill>
            </a:endParaRPr>
          </a:p>
        </p:txBody>
      </p:sp>
      <p:sp>
        <p:nvSpPr>
          <p:cNvPr id="4" name="직사각형 3"/>
          <p:cNvSpPr/>
          <p:nvPr/>
        </p:nvSpPr>
        <p:spPr bwMode="auto">
          <a:xfrm>
            <a:off x="432110" y="4221088"/>
            <a:ext cx="11039789" cy="1224136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20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public class clsA </a:t>
            </a:r>
            <a:r>
              <a:rPr lang="en-US" altLang="ko-KR" sz="20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extends</a:t>
            </a:r>
            <a:r>
              <a:rPr lang="en-US" altLang="ko-KR" sz="20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clsB </a:t>
            </a:r>
            <a:r>
              <a:rPr lang="en-US" altLang="ko-KR" sz="20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implements</a:t>
            </a:r>
            <a:r>
              <a:rPr lang="en-US" altLang="ko-KR" sz="20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</a:t>
            </a:r>
            <a:r>
              <a:rPr lang="en-US" altLang="ko-KR" sz="200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clsC,clsD, clsE…</a:t>
            </a:r>
            <a:endParaRPr lang="ko-KR" altLang="en-US" sz="200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5" name="직선 화살표 연결선 4"/>
          <p:cNvCxnSpPr/>
          <p:nvPr/>
        </p:nvCxnSpPr>
        <p:spPr bwMode="auto">
          <a:xfrm flipV="1">
            <a:off x="9071944" y="5085184"/>
            <a:ext cx="0" cy="9361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7727969" y="6021288"/>
            <a:ext cx="3263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인터페이스들이다</a:t>
            </a: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7439975" y="4437112"/>
            <a:ext cx="3359936" cy="72008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10071</TotalTime>
  <Words>648</Words>
  <Application>Microsoft Office PowerPoint</Application>
  <PresentationFormat>와이드스크린</PresentationFormat>
  <Paragraphs>138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8" baseType="lpstr">
      <vt:lpstr>HY강B</vt:lpstr>
      <vt:lpstr>HY견고딕</vt:lpstr>
      <vt:lpstr>KoPub돋움체 Bold</vt:lpstr>
      <vt:lpstr>나눔스퀘어라운드 Bold</vt:lpstr>
      <vt:lpstr>맑은 고딕</vt:lpstr>
      <vt:lpstr>Arial</vt:lpstr>
      <vt:lpstr>Corbel</vt:lpstr>
      <vt:lpstr>기본</vt:lpstr>
      <vt:lpstr>PowerPoint 프레젠테이션</vt:lpstr>
      <vt:lpstr>Index</vt:lpstr>
      <vt:lpstr>1. 추상클래스</vt:lpstr>
      <vt:lpstr>PowerPoint 프레젠테이션</vt:lpstr>
      <vt:lpstr>PowerPoint 프레젠테이션</vt:lpstr>
      <vt:lpstr>PowerPoint 프레젠테이션</vt:lpstr>
      <vt:lpstr>2. 인터페이스(interface)</vt:lpstr>
      <vt:lpstr>PowerPoint 프레젠테이션</vt:lpstr>
      <vt:lpstr>PowerPoint 프레젠테이션</vt:lpstr>
      <vt:lpstr>3. final 클래스,메소드,멤버변수</vt:lpstr>
      <vt:lpstr>PowerPoint 프레젠테이션</vt:lpstr>
      <vt:lpstr>PowerPoint 프레젠테이션</vt:lpstr>
      <vt:lpstr>PowerPoint 프레젠테이션</vt:lpstr>
      <vt:lpstr>2)static 메소드, 멤버변수</vt:lpstr>
      <vt:lpstr>PowerPoint 프레젠테이션</vt:lpstr>
      <vt:lpstr>PowerPoint 프레젠테이션</vt:lpstr>
      <vt:lpstr>문제1</vt:lpstr>
      <vt:lpstr>문제2</vt:lpstr>
      <vt:lpstr>정리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YYH7777</cp:lastModifiedBy>
  <cp:revision>78</cp:revision>
  <cp:lastPrinted>2023-08-05T18:33:00Z</cp:lastPrinted>
  <dcterms:created xsi:type="dcterms:W3CDTF">2019-04-16T14:11:50Z</dcterms:created>
  <dcterms:modified xsi:type="dcterms:W3CDTF">2023-08-05T19:40:01Z</dcterms:modified>
</cp:coreProperties>
</file>