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28"/>
  </p:notesMasterIdLst>
  <p:handoutMasterIdLst>
    <p:handoutMasterId r:id="rId29"/>
  </p:handoutMasterIdLst>
  <p:sldIdLst>
    <p:sldId id="286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289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2023-07-26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F7055-7519-4835-ACA9-C64FB58C8C44}" type="datetimeFigureOut">
              <a:rPr lang="ko-KR" altLang="en-US" smtClean="0"/>
              <a:t>2023-07-26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0AC39-C7B5-47C7-94A7-FAE7D54911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439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7688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54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11621431" cy="5765689"/>
          </a:xfrm>
        </p:spPr>
        <p:txBody>
          <a:bodyPr/>
          <a:lstStyle>
            <a:lvl1pPr>
              <a:defRPr sz="30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30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30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30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300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3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4384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직사각형 4"/>
          <p:cNvSpPr/>
          <p:nvPr userDrawn="1"/>
        </p:nvSpPr>
        <p:spPr>
          <a:xfrm>
            <a:off x="-25477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033562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7" r:id="rId3"/>
    <p:sldLayoutId id="2147483728" r:id="rId4"/>
    <p:sldLayoutId id="2147483725" r:id="rId5"/>
    <p:sldLayoutId id="2147483729" r:id="rId6"/>
    <p:sldLayoutId id="2147483730" r:id="rId7"/>
    <p:sldLayoutId id="2147483731" r:id="rId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강 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윤 영 혜</a:t>
            </a:r>
            <a:endParaRPr lang="ko-KR" altLang="en-US" dirty="0"/>
          </a:p>
        </p:txBody>
      </p:sp>
      <p:sp>
        <p:nvSpPr>
          <p:cNvPr id="8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10. </a:t>
            </a:r>
            <a:r>
              <a:rPr lang="ko-KR" altLang="en-US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연산자</a:t>
            </a:r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1967949"/>
            <a:ext cx="12192000" cy="1073426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정보처리기능사 실기</a:t>
            </a:r>
            <a:endParaRPr lang="en-US" altLang="ko-KR" sz="3200" dirty="0" smtClean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프로그래밍 </a:t>
            </a:r>
            <a:r>
              <a:rPr lang="ko-KR" altLang="en-US" sz="3200" dirty="0" err="1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언어활용</a:t>
            </a:r>
            <a:r>
              <a:rPr lang="en-US" altLang="ko-KR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(Java2)</a:t>
            </a:r>
            <a:endParaRPr lang="en-US" altLang="ko-KR" sz="3200" dirty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4. </a:t>
            </a:r>
            <a:r>
              <a:rPr lang="ko-KR" altLang="en-US" dirty="0" smtClean="0"/>
              <a:t>관계연산자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조건을 비교할 때 많이 쓰이는 연산자로서 결과는 참</a:t>
            </a:r>
            <a:r>
              <a:rPr lang="en-US" altLang="ko-KR" smtClean="0"/>
              <a:t>(True : 1), </a:t>
            </a:r>
            <a:r>
              <a:rPr lang="ko-KR" altLang="en-US" smtClean="0"/>
              <a:t>거짓</a:t>
            </a:r>
            <a:r>
              <a:rPr lang="en-US" altLang="ko-KR" smtClean="0"/>
              <a:t>(False : 0)</a:t>
            </a:r>
            <a:r>
              <a:rPr lang="ko-KR" altLang="en-US" smtClean="0"/>
              <a:t>으로 나타난다</a:t>
            </a:r>
            <a:r>
              <a:rPr lang="en-US" altLang="ko-KR" smtClean="0"/>
              <a:t>. </a:t>
            </a:r>
          </a:p>
          <a:p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/>
          </p:nvPr>
        </p:nvGraphicFramePr>
        <p:xfrm>
          <a:off x="667420" y="2428868"/>
          <a:ext cx="10952400" cy="416815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735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42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603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2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연산자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예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의미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결과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6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smtClean="0">
                          <a:latin typeface="HY강B" pitchFamily="18" charset="-127"/>
                          <a:ea typeface="HY강B" pitchFamily="18" charset="-127"/>
                        </a:rPr>
                        <a:t>==</a:t>
                      </a:r>
                      <a:endParaRPr 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HY강B" pitchFamily="18" charset="-127"/>
                          <a:ea typeface="HY강B" pitchFamily="18" charset="-127"/>
                        </a:rPr>
                        <a:t>a </a:t>
                      </a:r>
                      <a:r>
                        <a:rPr lang="en-US" sz="1400" b="1" smtClean="0">
                          <a:latin typeface="HY강B" pitchFamily="18" charset="-127"/>
                          <a:ea typeface="HY강B" pitchFamily="18" charset="-127"/>
                        </a:rPr>
                        <a:t>== </a:t>
                      </a:r>
                      <a:r>
                        <a:rPr lang="en-US" sz="1400" b="1">
                          <a:latin typeface="HY강B" pitchFamily="18" charset="-127"/>
                          <a:ea typeface="HY강B" pitchFamily="18" charset="-127"/>
                        </a:rPr>
                        <a:t>b</a:t>
                      </a:r>
                      <a:endParaRPr 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a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와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b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가 같다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같으면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1 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다르면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0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6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HY강B" pitchFamily="18" charset="-127"/>
                          <a:ea typeface="HY강B" pitchFamily="18" charset="-127"/>
                        </a:rPr>
                        <a:t>!=</a:t>
                      </a:r>
                      <a:endParaRPr 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HY강B" pitchFamily="18" charset="-127"/>
                          <a:ea typeface="HY강B" pitchFamily="18" charset="-127"/>
                        </a:rPr>
                        <a:t>a != b</a:t>
                      </a:r>
                      <a:endParaRPr 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a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와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b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가 같지 않다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.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같지않으면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1 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같으면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0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6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HY강B" pitchFamily="18" charset="-127"/>
                          <a:ea typeface="HY강B" pitchFamily="18" charset="-127"/>
                        </a:rPr>
                        <a:t>&gt;</a:t>
                      </a:r>
                      <a:endParaRPr 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HY강B" pitchFamily="18" charset="-127"/>
                          <a:ea typeface="HY강B" pitchFamily="18" charset="-127"/>
                        </a:rPr>
                        <a:t>a &gt; b</a:t>
                      </a:r>
                      <a:endParaRPr 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a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가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b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보다 크다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a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가 더크면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1 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아니면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0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22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HY강B" pitchFamily="18" charset="-127"/>
                          <a:ea typeface="HY강B" pitchFamily="18" charset="-127"/>
                        </a:rPr>
                        <a:t>&gt;=</a:t>
                      </a:r>
                      <a:endParaRPr 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HY강B" pitchFamily="18" charset="-127"/>
                          <a:ea typeface="HY강B" pitchFamily="18" charset="-127"/>
                        </a:rPr>
                        <a:t>a &gt;= b</a:t>
                      </a:r>
                      <a:endParaRPr 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a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가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b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보다 크거나 같다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.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a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가 크거나 같으면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1 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아니면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0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22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HY강B" pitchFamily="18" charset="-127"/>
                          <a:ea typeface="HY강B" pitchFamily="18" charset="-127"/>
                        </a:rPr>
                        <a:t>&lt;</a:t>
                      </a:r>
                      <a:endParaRPr 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HY강B" pitchFamily="18" charset="-127"/>
                          <a:ea typeface="HY강B" pitchFamily="18" charset="-127"/>
                        </a:rPr>
                        <a:t>a &lt; b</a:t>
                      </a:r>
                      <a:endParaRPr 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a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가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b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보다 작다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a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가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b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보다 작으면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1</a:t>
                      </a:r>
                      <a:endParaRPr lang="ko-KR" altLang="en-US" sz="1400" b="1">
                        <a:latin typeface="HY강B" pitchFamily="18" charset="-127"/>
                        <a:ea typeface="HY강B" pitchFamily="18" charset="-127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아니면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0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22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HY강B" pitchFamily="18" charset="-127"/>
                          <a:ea typeface="HY강B" pitchFamily="18" charset="-127"/>
                        </a:rPr>
                        <a:t>&lt;=</a:t>
                      </a:r>
                      <a:endParaRPr 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HY강B" pitchFamily="18" charset="-127"/>
                          <a:ea typeface="HY강B" pitchFamily="18" charset="-127"/>
                        </a:rPr>
                        <a:t>a &lt;= b</a:t>
                      </a:r>
                      <a:endParaRPr 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a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가 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b</a:t>
                      </a:r>
                      <a:r>
                        <a:rPr lang="ko-KR" altLang="en-US" sz="1400" b="1">
                          <a:latin typeface="HY강B" pitchFamily="18" charset="-127"/>
                          <a:ea typeface="HY강B" pitchFamily="18" charset="-127"/>
                        </a:rPr>
                        <a:t>보다 작거나 같다</a:t>
                      </a:r>
                      <a:r>
                        <a:rPr lang="en-US" altLang="ko-KR" sz="1400" b="1">
                          <a:latin typeface="HY강B" pitchFamily="18" charset="-127"/>
                          <a:ea typeface="HY강B" pitchFamily="18" charset="-127"/>
                        </a:rPr>
                        <a:t>.</a:t>
                      </a:r>
                      <a:endParaRPr lang="ko-KR" altLang="en-US" sz="1400" b="1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dirty="0">
                          <a:latin typeface="HY강B" pitchFamily="18" charset="-127"/>
                          <a:ea typeface="HY강B" pitchFamily="18" charset="-127"/>
                        </a:rPr>
                        <a:t>a</a:t>
                      </a:r>
                      <a:r>
                        <a:rPr lang="ko-KR" altLang="en-US" sz="1400" b="1" dirty="0">
                          <a:latin typeface="HY강B" pitchFamily="18" charset="-127"/>
                          <a:ea typeface="HY강B" pitchFamily="18" charset="-127"/>
                        </a:rPr>
                        <a:t>가 </a:t>
                      </a:r>
                      <a:r>
                        <a:rPr lang="en-US" altLang="ko-KR" sz="1400" b="1" dirty="0">
                          <a:latin typeface="HY강B" pitchFamily="18" charset="-127"/>
                          <a:ea typeface="HY강B" pitchFamily="18" charset="-127"/>
                        </a:rPr>
                        <a:t>b</a:t>
                      </a:r>
                      <a:r>
                        <a:rPr lang="ko-KR" altLang="en-US" sz="1400" b="1" dirty="0">
                          <a:latin typeface="HY강B" pitchFamily="18" charset="-127"/>
                          <a:ea typeface="HY강B" pitchFamily="18" charset="-127"/>
                        </a:rPr>
                        <a:t>와 같거나 작으면 </a:t>
                      </a:r>
                      <a:r>
                        <a:rPr lang="en-US" altLang="ko-KR" sz="1400" b="1" dirty="0">
                          <a:latin typeface="HY강B" pitchFamily="18" charset="-127"/>
                          <a:ea typeface="HY강B" pitchFamily="18" charset="-127"/>
                        </a:rPr>
                        <a:t>1</a:t>
                      </a:r>
                      <a:endParaRPr lang="ko-KR" altLang="en-US" sz="1400" b="1" dirty="0">
                        <a:latin typeface="HY강B" pitchFamily="18" charset="-127"/>
                        <a:ea typeface="HY강B" pitchFamily="18" charset="-127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dirty="0">
                          <a:latin typeface="HY강B" pitchFamily="18" charset="-127"/>
                          <a:ea typeface="HY강B" pitchFamily="18" charset="-127"/>
                        </a:rPr>
                        <a:t>아니면 </a:t>
                      </a:r>
                      <a:r>
                        <a:rPr lang="en-US" altLang="ko-KR" sz="1400" b="1" dirty="0">
                          <a:latin typeface="HY강B" pitchFamily="18" charset="-127"/>
                          <a:ea typeface="HY강B" pitchFamily="18" charset="-127"/>
                        </a:rPr>
                        <a:t>0</a:t>
                      </a:r>
                      <a:endParaRPr lang="ko-KR" altLang="en-US" sz="1400" b="1" dirty="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141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357718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/>
              <a:t>package pk05;</a:t>
            </a:r>
          </a:p>
          <a:p>
            <a:endParaRPr lang="en-US" altLang="ko-KR"/>
          </a:p>
          <a:p>
            <a:r>
              <a:rPr lang="en-US" altLang="ko-KR"/>
              <a:t>public class RelaTest {</a:t>
            </a:r>
          </a:p>
          <a:p>
            <a:endParaRPr lang="en-US" altLang="ko-KR"/>
          </a:p>
          <a:p>
            <a:r>
              <a:rPr lang="en-US" altLang="ko-KR"/>
              <a:t>	public static void main(String[] args) {</a:t>
            </a:r>
          </a:p>
          <a:p>
            <a:r>
              <a:rPr lang="en-US" altLang="ko-KR"/>
              <a:t>		// TODO Auto-generated method stub</a:t>
            </a:r>
          </a:p>
          <a:p>
            <a:r>
              <a:rPr lang="en-US" altLang="ko-KR"/>
              <a:t>	    char a,b;	    </a:t>
            </a:r>
          </a:p>
          <a:p>
            <a:r>
              <a:rPr lang="en-US" altLang="ko-KR"/>
              <a:t>	    a = 'A';</a:t>
            </a:r>
          </a:p>
          <a:p>
            <a:r>
              <a:rPr lang="en-US" altLang="ko-KR"/>
              <a:t>	    b = 'B';</a:t>
            </a:r>
          </a:p>
          <a:p>
            <a:r>
              <a:rPr lang="en-US" altLang="ko-KR"/>
              <a:t>	    System.out.println("a&gt;b -&gt; " + (a&gt;b));</a:t>
            </a:r>
          </a:p>
          <a:p>
            <a:r>
              <a:rPr lang="en-US" altLang="ko-KR"/>
              <a:t>	    System.out.println("a&lt;b -&gt; " + (a&lt;b));</a:t>
            </a:r>
          </a:p>
          <a:p>
            <a:r>
              <a:rPr lang="en-US" altLang="ko-KR"/>
              <a:t>	    System.out.println("a==b -&gt; " + (a==b));</a:t>
            </a:r>
          </a:p>
          <a:p>
            <a:r>
              <a:rPr lang="en-US" altLang="ko-KR"/>
              <a:t>	    System.out.println("a!=b -&gt; " + (a!=b));	</a:t>
            </a:r>
          </a:p>
          <a:p>
            <a:r>
              <a:rPr lang="en-US" altLang="ko-KR"/>
              <a:t>	}</a:t>
            </a:r>
          </a:p>
          <a:p>
            <a:r>
              <a:rPr lang="en-US" altLang="ko-KR"/>
              <a:t>}</a:t>
            </a:r>
          </a:p>
          <a:p>
            <a:endParaRPr lang="en-US" altLang="ko-KR"/>
          </a:p>
          <a:p>
            <a:endParaRPr lang="en-US" altLang="ko-KR"/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4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8966" y="586980"/>
            <a:ext cx="5016093" cy="485824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5517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5. </a:t>
            </a:r>
            <a:r>
              <a:rPr lang="ko-KR" altLang="en-US" dirty="0" smtClean="0"/>
              <a:t>논리연산자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3961" y="901083"/>
            <a:ext cx="11621431" cy="5765689"/>
          </a:xfrm>
        </p:spPr>
        <p:txBody>
          <a:bodyPr/>
          <a:lstStyle/>
          <a:p>
            <a:pPr algn="just"/>
            <a:r>
              <a:rPr lang="ko-KR" altLang="en-US" sz="2400" dirty="0"/>
              <a:t>자바의 논리연산자 종류는 </a:t>
            </a:r>
            <a:r>
              <a:rPr lang="en-US" altLang="ko-KR" sz="2400" dirty="0"/>
              <a:t>&amp;&amp;, ||, ! </a:t>
            </a:r>
            <a:r>
              <a:rPr lang="ko-KR" altLang="en-US" sz="2400" dirty="0"/>
              <a:t>으로 각각 논리의 </a:t>
            </a:r>
            <a:r>
              <a:rPr lang="en-US" altLang="ko-KR" sz="2400" dirty="0"/>
              <a:t>AND, OR, NOT</a:t>
            </a:r>
            <a:r>
              <a:rPr lang="ko-KR" altLang="en-US" sz="2400" dirty="0"/>
              <a:t>을 의미하며</a:t>
            </a:r>
            <a:r>
              <a:rPr lang="en-US" altLang="ko-KR" sz="2400" dirty="0"/>
              <a:t>, </a:t>
            </a:r>
            <a:r>
              <a:rPr lang="ko-KR" altLang="en-US" sz="2400" dirty="0"/>
              <a:t>논리의 이 </a:t>
            </a:r>
            <a:r>
              <a:rPr lang="en-US" altLang="ko-KR" sz="2400" dirty="0"/>
              <a:t>AND, OR, NOT</a:t>
            </a:r>
            <a:r>
              <a:rPr lang="ko-KR" altLang="en-US" sz="2400" dirty="0"/>
              <a:t>이 의미하는 뜻을 먼저 알아야 한다</a:t>
            </a:r>
            <a:r>
              <a:rPr lang="en-US" altLang="ko-KR" sz="2400" dirty="0"/>
              <a:t>, </a:t>
            </a:r>
            <a:r>
              <a:rPr lang="ko-KR" altLang="en-US" sz="2400" dirty="0"/>
              <a:t>다음은 이들이 의미하는 표이다</a:t>
            </a:r>
            <a:r>
              <a:rPr lang="en-US" altLang="ko-KR" sz="2400" dirty="0"/>
              <a:t>. </a:t>
            </a:r>
            <a:r>
              <a:rPr lang="ko-KR" altLang="en-US" sz="2400" dirty="0"/>
              <a:t>연산자의 우선순위는 </a:t>
            </a:r>
            <a:r>
              <a:rPr lang="en-US" altLang="ko-KR" sz="2400" dirty="0"/>
              <a:t>NOT &gt;  AND &gt; OR </a:t>
            </a:r>
            <a:r>
              <a:rPr lang="ko-KR" altLang="en-US" sz="2400" dirty="0"/>
              <a:t>의 순이다</a:t>
            </a:r>
            <a:r>
              <a:rPr lang="en-US" altLang="ko-KR" sz="2400" dirty="0"/>
              <a:t>.</a:t>
            </a:r>
          </a:p>
          <a:p>
            <a:pPr algn="just"/>
            <a:r>
              <a:rPr lang="en-US" altLang="ko-KR" sz="2400" dirty="0"/>
              <a:t>AND</a:t>
            </a:r>
            <a:r>
              <a:rPr lang="ko-KR" altLang="en-US" sz="2400" dirty="0"/>
              <a:t>연산자 </a:t>
            </a:r>
            <a:r>
              <a:rPr lang="en-US" altLang="ko-KR" sz="2400" dirty="0"/>
              <a:t>&amp;&amp;</a:t>
            </a:r>
            <a:r>
              <a:rPr lang="ko-KR" altLang="en-US" sz="2400" dirty="0"/>
              <a:t>는 </a:t>
            </a:r>
            <a:r>
              <a:rPr lang="en-US" altLang="ko-KR" sz="2400" dirty="0"/>
              <a:t>x</a:t>
            </a:r>
            <a:r>
              <a:rPr lang="ko-KR" altLang="en-US" sz="2400" dirty="0"/>
              <a:t>와 </a:t>
            </a:r>
            <a:r>
              <a:rPr lang="en-US" altLang="ko-KR" sz="2400" dirty="0"/>
              <a:t>y </a:t>
            </a:r>
            <a:r>
              <a:rPr lang="ko-KR" altLang="en-US" sz="2400" dirty="0"/>
              <a:t>모두 참 일 때만 참이고 나머지는 거짓의 결과를 나타낸다</a:t>
            </a:r>
            <a:r>
              <a:rPr lang="en-US" altLang="ko-KR" sz="2400" dirty="0"/>
              <a:t>.</a:t>
            </a:r>
          </a:p>
          <a:p>
            <a:endParaRPr lang="ko-KR" altLang="en-US" sz="2400" dirty="0"/>
          </a:p>
        </p:txBody>
      </p:sp>
      <p:graphicFrame>
        <p:nvGraphicFramePr>
          <p:cNvPr id="4" name="내용 개체 틀 3"/>
          <p:cNvGraphicFramePr>
            <a:graphicFrameLocks/>
          </p:cNvGraphicFramePr>
          <p:nvPr/>
        </p:nvGraphicFramePr>
        <p:xfrm>
          <a:off x="1048372" y="4572008"/>
          <a:ext cx="6719628" cy="1871472"/>
        </p:xfrm>
        <a:graphic>
          <a:graphicData uri="http://schemas.openxmlformats.org/drawingml/2006/table">
            <a:tbl>
              <a:tblPr/>
              <a:tblGrid>
                <a:gridCol w="167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9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99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99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25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바탕"/>
                        </a:rPr>
                        <a:t>x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바탕"/>
                        </a:rPr>
                        <a:t>y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바탕"/>
                        </a:rPr>
                        <a:t>x &amp;&amp; y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latin typeface="바탕"/>
                        </a:rPr>
                        <a:t>의미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6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거짓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6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거짓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6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거짓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6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FF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FF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FF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FF"/>
                          </a:solidFill>
                          <a:latin typeface="바탕"/>
                        </a:rPr>
                        <a:t>참</a:t>
                      </a:r>
                      <a:endParaRPr lang="ko-KR" altLang="en-US" sz="1000">
                        <a:solidFill>
                          <a:srgbClr val="0000FF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모서리가 둥근 직사각형 4"/>
          <p:cNvSpPr/>
          <p:nvPr/>
        </p:nvSpPr>
        <p:spPr bwMode="auto">
          <a:xfrm>
            <a:off x="1238850" y="3929066"/>
            <a:ext cx="1904765" cy="428628"/>
          </a:xfrm>
          <a:prstGeom prst="round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AND</a:t>
            </a:r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연산자</a:t>
            </a:r>
          </a:p>
        </p:txBody>
      </p:sp>
    </p:spTree>
    <p:extLst>
      <p:ext uri="{BB962C8B-B14F-4D97-AF65-F5344CB8AC3E}">
        <p14:creationId xmlns:p14="http://schemas.microsoft.com/office/powerpoint/2010/main" val="233054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b="1" dirty="0" smtClean="0"/>
              <a:t>OR</a:t>
            </a:r>
            <a:r>
              <a:rPr lang="ko-KR" altLang="en-US" b="1" dirty="0" smtClean="0"/>
              <a:t>연산자 </a:t>
            </a:r>
            <a:r>
              <a:rPr lang="en-US" altLang="ko-KR" b="1" dirty="0" smtClean="0"/>
              <a:t>|| </a:t>
            </a:r>
            <a:r>
              <a:rPr lang="ko-KR" altLang="en-US" dirty="0" smtClean="0"/>
              <a:t>는 네모 친 부분 즉</a:t>
            </a:r>
            <a:r>
              <a:rPr lang="en-US" altLang="ko-KR" dirty="0" smtClean="0"/>
              <a:t>, x</a:t>
            </a:r>
            <a:r>
              <a:rPr lang="ko-KR" altLang="en-US" dirty="0" smtClean="0"/>
              <a:t>와 </a:t>
            </a:r>
            <a:r>
              <a:rPr lang="en-US" altLang="ko-KR" dirty="0" smtClean="0"/>
              <a:t>y </a:t>
            </a:r>
            <a:r>
              <a:rPr lang="ko-KR" altLang="en-US" dirty="0" smtClean="0"/>
              <a:t>모두 거짓 일 때만 거짓이고 나머지는 참의 결과를 나타낸다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기호 </a:t>
            </a:r>
            <a:r>
              <a:rPr lang="en-US" altLang="ko-KR" b="1" dirty="0" smtClean="0"/>
              <a:t>|| </a:t>
            </a:r>
            <a:r>
              <a:rPr lang="ko-KR" altLang="en-US" dirty="0" smtClean="0"/>
              <a:t>는 자판의   </a:t>
            </a:r>
            <a:r>
              <a:rPr lang="en-US" altLang="ko-KR" dirty="0" smtClean="0"/>
              <a:t>+</a:t>
            </a:r>
            <a:r>
              <a:rPr lang="ko-KR" altLang="en-US" dirty="0" smtClean="0"/>
              <a:t>키 옆의  ￦를   </a:t>
            </a:r>
            <a:r>
              <a:rPr lang="en-US" altLang="ko-KR" dirty="0" smtClean="0"/>
              <a:t>shift</a:t>
            </a:r>
            <a:r>
              <a:rPr lang="ko-KR" altLang="en-US" dirty="0" smtClean="0"/>
              <a:t>키와 함께 </a:t>
            </a:r>
            <a:r>
              <a:rPr lang="en-US" altLang="ko-KR" dirty="0" smtClean="0"/>
              <a:t>2</a:t>
            </a:r>
            <a:r>
              <a:rPr lang="ko-KR" altLang="en-US" dirty="0" smtClean="0"/>
              <a:t>번 누르는 것으로 한번 누른 </a:t>
            </a:r>
            <a:r>
              <a:rPr lang="en-US" altLang="ko-KR" dirty="0" smtClean="0"/>
              <a:t>| </a:t>
            </a:r>
            <a:r>
              <a:rPr lang="ko-KR" altLang="en-US" dirty="0" smtClean="0"/>
              <a:t>의 기호이름은 </a:t>
            </a:r>
            <a:r>
              <a:rPr lang="en-US" altLang="ko-KR" dirty="0" smtClean="0"/>
              <a:t>pipe</a:t>
            </a:r>
            <a:r>
              <a:rPr lang="ko-KR" altLang="en-US" dirty="0" smtClean="0"/>
              <a:t>라고 부른다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857896" y="4572008"/>
          <a:ext cx="6719628" cy="1920240"/>
        </p:xfrm>
        <a:graphic>
          <a:graphicData uri="http://schemas.openxmlformats.org/drawingml/2006/table">
            <a:tbl>
              <a:tblPr/>
              <a:tblGrid>
                <a:gridCol w="167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9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99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99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25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바탕"/>
                        </a:rPr>
                        <a:t>x</a:t>
                      </a:r>
                      <a:endParaRPr lang="en-US" sz="10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바탕"/>
                        </a:rPr>
                        <a:t>y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바탕"/>
                        </a:rPr>
                        <a:t>x || y</a:t>
                      </a:r>
                      <a:endParaRPr lang="en-US" sz="10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latin typeface="바탕"/>
                        </a:rPr>
                        <a:t>의미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6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FF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FF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FF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FF"/>
                          </a:solidFill>
                          <a:latin typeface="바탕"/>
                        </a:rPr>
                        <a:t>거짓</a:t>
                      </a:r>
                      <a:endParaRPr lang="ko-KR" altLang="en-US" sz="1000">
                        <a:solidFill>
                          <a:srgbClr val="0000FF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6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참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6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참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6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참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 bwMode="auto">
          <a:xfrm>
            <a:off x="1238850" y="3929066"/>
            <a:ext cx="1904765" cy="428628"/>
          </a:xfrm>
          <a:prstGeom prst="round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OR</a:t>
            </a:r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연산자</a:t>
            </a:r>
          </a:p>
        </p:txBody>
      </p:sp>
    </p:spTree>
    <p:extLst>
      <p:ext uri="{BB962C8B-B14F-4D97-AF65-F5344CB8AC3E}">
        <p14:creationId xmlns:p14="http://schemas.microsoft.com/office/powerpoint/2010/main" val="387334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NOT</a:t>
            </a:r>
            <a:r>
              <a:rPr lang="ko-KR" altLang="en-US" smtClean="0"/>
              <a:t>연산자 </a:t>
            </a:r>
            <a:r>
              <a:rPr lang="en-US" altLang="ko-KR" smtClean="0"/>
              <a:t>!</a:t>
            </a:r>
            <a:r>
              <a:rPr lang="ko-KR" altLang="en-US" smtClean="0"/>
              <a:t>는 진리 값을 반대로 만들어 주기만 하면 된다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모서리가 둥근 직사각형 3"/>
          <p:cNvSpPr/>
          <p:nvPr/>
        </p:nvSpPr>
        <p:spPr bwMode="auto">
          <a:xfrm>
            <a:off x="1334088" y="3143248"/>
            <a:ext cx="1904765" cy="428628"/>
          </a:xfrm>
          <a:prstGeom prst="round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NOT</a:t>
            </a:r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연산자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429326" y="4000504"/>
          <a:ext cx="5068842" cy="1103376"/>
        </p:xfrm>
        <a:graphic>
          <a:graphicData uri="http://schemas.openxmlformats.org/drawingml/2006/table">
            <a:tbl>
              <a:tblPr/>
              <a:tblGrid>
                <a:gridCol w="167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9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90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25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바탕"/>
                        </a:rPr>
                        <a:t>x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바탕"/>
                        </a:rPr>
                        <a:t>!x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latin typeface="바탕"/>
                        </a:rPr>
                        <a:t>의미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6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참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6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0</a:t>
                      </a:r>
                      <a:endParaRPr 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바탕"/>
                        </a:rPr>
                        <a:t>거짓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21904" marR="12190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359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600" dirty="0"/>
              <a:t>package pk06;</a:t>
            </a:r>
          </a:p>
          <a:p>
            <a:r>
              <a:rPr lang="en-US" altLang="ko-KR" sz="1600" dirty="0"/>
              <a:t>public class </a:t>
            </a:r>
            <a:r>
              <a:rPr lang="en-US" altLang="ko-KR" sz="1600" dirty="0" err="1"/>
              <a:t>LogicTest</a:t>
            </a:r>
            <a:r>
              <a:rPr lang="en-US" altLang="ko-KR" sz="1600" dirty="0"/>
              <a:t> {</a:t>
            </a:r>
          </a:p>
          <a:p>
            <a:r>
              <a:rPr lang="en-US" altLang="ko-KR" sz="1600" dirty="0"/>
              <a:t>	public static void main(String[] </a:t>
            </a:r>
            <a:r>
              <a:rPr lang="en-US" altLang="ko-KR" sz="1600" dirty="0" err="1"/>
              <a:t>args</a:t>
            </a:r>
            <a:r>
              <a:rPr lang="en-US" altLang="ko-KR" sz="1600" dirty="0"/>
              <a:t>) {</a:t>
            </a:r>
          </a:p>
          <a:p>
            <a:r>
              <a:rPr lang="en-US" altLang="ko-KR" sz="1600" dirty="0"/>
              <a:t>		// TODO Auto-generated method stub</a:t>
            </a:r>
          </a:p>
          <a:p>
            <a:r>
              <a:rPr lang="en-US" altLang="ko-KR" sz="1600" dirty="0"/>
              <a:t>	    char a, b;</a:t>
            </a:r>
          </a:p>
          <a:p>
            <a:r>
              <a:rPr lang="en-US" altLang="ko-KR" sz="1600" dirty="0"/>
              <a:t>	    </a:t>
            </a:r>
            <a:r>
              <a:rPr lang="en-US" altLang="ko-KR" sz="1600" dirty="0" err="1"/>
              <a:t>boolean</a:t>
            </a:r>
            <a:r>
              <a:rPr lang="en-US" altLang="ko-KR" sz="1600" dirty="0"/>
              <a:t> c;</a:t>
            </a:r>
          </a:p>
          <a:p>
            <a:r>
              <a:rPr lang="en-US" altLang="ko-KR" sz="1600" dirty="0"/>
              <a:t> 	    a = 'A';</a:t>
            </a:r>
          </a:p>
          <a:p>
            <a:r>
              <a:rPr lang="en-US" altLang="ko-KR" sz="1600" dirty="0"/>
              <a:t>	    b = 'B';</a:t>
            </a:r>
          </a:p>
          <a:p>
            <a:endParaRPr lang="en-US" altLang="ko-KR" sz="1600" dirty="0"/>
          </a:p>
          <a:p>
            <a:r>
              <a:rPr lang="en-US" altLang="ko-KR" sz="1600" dirty="0"/>
              <a:t>	    c = true || true &amp;&amp; false;//①</a:t>
            </a:r>
          </a:p>
          <a:p>
            <a:r>
              <a:rPr lang="en-US" altLang="ko-KR" sz="1600" dirty="0"/>
              <a:t>	    </a:t>
            </a:r>
            <a:r>
              <a:rPr lang="en-US" altLang="ko-KR" sz="1600" dirty="0" err="1"/>
              <a:t>System.out.println</a:t>
            </a:r>
            <a:r>
              <a:rPr lang="en-US" altLang="ko-KR" sz="1600" dirty="0"/>
              <a:t>(c);</a:t>
            </a:r>
          </a:p>
          <a:p>
            <a:r>
              <a:rPr lang="en-US" altLang="ko-KR" sz="1600" dirty="0"/>
              <a:t>	    </a:t>
            </a:r>
          </a:p>
          <a:p>
            <a:r>
              <a:rPr lang="en-US" altLang="ko-KR" sz="1600" dirty="0"/>
              <a:t>	    c =  a &lt; b &amp;&amp;  (a == b) ;//②</a:t>
            </a:r>
          </a:p>
          <a:p>
            <a:r>
              <a:rPr lang="en-US" altLang="ko-KR" sz="1600" dirty="0"/>
              <a:t>	    </a:t>
            </a:r>
            <a:r>
              <a:rPr lang="en-US" altLang="ko-KR" sz="1600" dirty="0" err="1"/>
              <a:t>System.out.println</a:t>
            </a:r>
            <a:r>
              <a:rPr lang="en-US" altLang="ko-KR" sz="1600" dirty="0"/>
              <a:t>(c);</a:t>
            </a:r>
          </a:p>
          <a:p>
            <a:endParaRPr lang="en-US" altLang="ko-KR" sz="1600" dirty="0"/>
          </a:p>
          <a:p>
            <a:r>
              <a:rPr lang="en-US" altLang="ko-KR" sz="1600" dirty="0"/>
              <a:t>	    c =  a &lt; b ||  a == b ;//③</a:t>
            </a:r>
          </a:p>
          <a:p>
            <a:r>
              <a:rPr lang="en-US" altLang="ko-KR" sz="1600" dirty="0"/>
              <a:t>	    </a:t>
            </a:r>
            <a:r>
              <a:rPr lang="en-US" altLang="ko-KR" sz="1600" dirty="0" err="1"/>
              <a:t>System.out.println</a:t>
            </a:r>
            <a:r>
              <a:rPr lang="en-US" altLang="ko-KR" sz="1600" dirty="0"/>
              <a:t>(c);</a:t>
            </a:r>
          </a:p>
          <a:p>
            <a:r>
              <a:rPr lang="en-US" altLang="ko-KR" sz="1600" dirty="0"/>
              <a:t>	}</a:t>
            </a:r>
          </a:p>
          <a:p>
            <a:r>
              <a:rPr lang="en-US" altLang="ko-KR" sz="1600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5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2064" y="188640"/>
            <a:ext cx="4867290" cy="564672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577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6.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삼항연산자</a:t>
            </a:r>
            <a:r>
              <a:rPr lang="en-US" altLang="ko-KR" dirty="0" smtClean="0"/>
              <a:t> 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지금까지는 항</a:t>
            </a:r>
            <a:r>
              <a:rPr lang="en-US" altLang="ko-KR" smtClean="0"/>
              <a:t>(operand)</a:t>
            </a:r>
            <a:r>
              <a:rPr lang="ko-KR" altLang="en-US" smtClean="0"/>
              <a:t>이 </a:t>
            </a:r>
            <a:r>
              <a:rPr lang="en-US" altLang="ko-KR" smtClean="0"/>
              <a:t>1</a:t>
            </a:r>
            <a:r>
              <a:rPr lang="ko-KR" altLang="en-US" smtClean="0"/>
              <a:t>개 이거나 </a:t>
            </a:r>
            <a:r>
              <a:rPr lang="en-US" altLang="ko-KR" smtClean="0"/>
              <a:t>2</a:t>
            </a:r>
            <a:r>
              <a:rPr lang="ko-KR" altLang="en-US" smtClean="0"/>
              <a:t>개인 경우만을 살펴보았는데 삼항 연산자는 항이 </a:t>
            </a:r>
            <a:r>
              <a:rPr lang="en-US" altLang="ko-KR" smtClean="0"/>
              <a:t>3</a:t>
            </a:r>
            <a:r>
              <a:rPr lang="ko-KR" altLang="en-US" smtClean="0"/>
              <a:t>개인 연산자를 의미한다</a:t>
            </a:r>
            <a:r>
              <a:rPr lang="en-US" altLang="ko-KR" smtClean="0"/>
              <a:t>. 3</a:t>
            </a:r>
            <a:r>
              <a:rPr lang="ko-KR" altLang="en-US" smtClean="0"/>
              <a:t>항 연산자는 다음과 같이 사용 한다</a:t>
            </a:r>
            <a:r>
              <a:rPr lang="en-US" altLang="ko-KR" smtClean="0"/>
              <a:t>.</a:t>
            </a:r>
          </a:p>
          <a:p>
            <a:endParaRPr lang="en-US" altLang="ko-KR" smtClean="0"/>
          </a:p>
          <a:p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9326" y="3857630"/>
            <a:ext cx="9244397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3912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564" y="2214554"/>
            <a:ext cx="8878286" cy="3113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334087" y="1428736"/>
            <a:ext cx="6822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>
                <a:solidFill>
                  <a:srgbClr val="0000FF"/>
                </a:solidFill>
              </a:rPr>
              <a:t>①의 조건이 참이면   ②번을 수행하고 거짓이면   ③번을 수행한다</a:t>
            </a:r>
            <a:r>
              <a:rPr lang="en-US" altLang="ko-KR">
                <a:solidFill>
                  <a:srgbClr val="0000FF"/>
                </a:solidFill>
              </a:rPr>
              <a:t>. </a:t>
            </a:r>
            <a:endParaRPr lang="ko-KR" altLang="en-US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18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/>
              <a:t>package pk07;</a:t>
            </a:r>
          </a:p>
          <a:p>
            <a:endParaRPr lang="en-US" altLang="ko-KR"/>
          </a:p>
          <a:p>
            <a:r>
              <a:rPr lang="en-US" altLang="ko-KR"/>
              <a:t>public class ThreeOpTest {</a:t>
            </a:r>
          </a:p>
          <a:p>
            <a:endParaRPr lang="en-US" altLang="ko-KR"/>
          </a:p>
          <a:p>
            <a:r>
              <a:rPr lang="en-US" altLang="ko-KR"/>
              <a:t>	public static void main(String[] args) {</a:t>
            </a:r>
          </a:p>
          <a:p>
            <a:r>
              <a:rPr lang="en-US" altLang="ko-KR"/>
              <a:t>		// TODO Auto-generated method stub</a:t>
            </a:r>
          </a:p>
          <a:p>
            <a:r>
              <a:rPr lang="en-US" altLang="ko-KR"/>
              <a:t>		   int x, y, z;</a:t>
            </a:r>
          </a:p>
          <a:p>
            <a:r>
              <a:rPr lang="en-US" altLang="ko-KR"/>
              <a:t>		   </a:t>
            </a:r>
          </a:p>
          <a:p>
            <a:r>
              <a:rPr lang="en-US" altLang="ko-KR"/>
              <a:t>		   x = 10;  y = 20;</a:t>
            </a:r>
          </a:p>
          <a:p>
            <a:r>
              <a:rPr lang="en-US" altLang="ko-KR"/>
              <a:t>		   z = ( x &gt; y ? x : y);</a:t>
            </a:r>
          </a:p>
          <a:p>
            <a:r>
              <a:rPr lang="en-US" altLang="ko-KR"/>
              <a:t>		   System.out.println(z);</a:t>
            </a:r>
          </a:p>
          <a:p>
            <a:endParaRPr lang="en-US" altLang="ko-KR"/>
          </a:p>
          <a:p>
            <a:r>
              <a:rPr lang="en-US" altLang="ko-KR"/>
              <a:t>		   z = ( y &gt; x ? x : y);</a:t>
            </a:r>
          </a:p>
          <a:p>
            <a:r>
              <a:rPr lang="en-US" altLang="ko-KR"/>
              <a:t>		   System.out.println(z);</a:t>
            </a:r>
          </a:p>
          <a:p>
            <a:r>
              <a:rPr lang="en-US" altLang="ko-KR"/>
              <a:t>	}</a:t>
            </a:r>
          </a:p>
          <a:p>
            <a:endParaRPr lang="en-US" altLang="ko-KR"/>
          </a:p>
          <a:p>
            <a:r>
              <a:rPr lang="en-US" altLang="ko-KR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6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2065" y="116632"/>
            <a:ext cx="5262581" cy="647344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8088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7.</a:t>
            </a:r>
            <a:r>
              <a:rPr lang="ko-KR" altLang="en-US" dirty="0" smtClean="0"/>
              <a:t> </a:t>
            </a:r>
            <a:r>
              <a:rPr lang="en-US" altLang="ko-KR" dirty="0" err="1" smtClean="0"/>
              <a:t>instanceof</a:t>
            </a:r>
            <a:r>
              <a:rPr lang="en-US" altLang="ko-KR" dirty="0" smtClean="0"/>
              <a:t> </a:t>
            </a:r>
            <a:r>
              <a:rPr lang="ko-KR" altLang="en-US" dirty="0" smtClean="0"/>
              <a:t>연산자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 err="1" smtClean="0"/>
              <a:t>instanceof</a:t>
            </a:r>
            <a:r>
              <a:rPr lang="en-US" altLang="ko-KR" dirty="0" smtClean="0"/>
              <a:t> </a:t>
            </a:r>
            <a:r>
              <a:rPr lang="ko-KR" altLang="en-US" dirty="0" smtClean="0"/>
              <a:t>연산자는</a:t>
            </a:r>
            <a:r>
              <a:rPr lang="en-US" altLang="ko-KR" dirty="0" smtClean="0"/>
              <a:t> </a:t>
            </a:r>
            <a:r>
              <a:rPr lang="ko-KR" altLang="en-US" dirty="0" smtClean="0"/>
              <a:t>객체의 상속관계에 대한 여부를 확인할 때 사용하는 연산자이다</a:t>
            </a:r>
            <a:r>
              <a:rPr lang="en-US" altLang="ko-K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dirty="0" smtClean="0"/>
              <a:t>상속관계가 있으면 </a:t>
            </a:r>
            <a:r>
              <a:rPr lang="en-US" altLang="ko-KR" dirty="0" err="1" smtClean="0"/>
              <a:t>boolean</a:t>
            </a:r>
            <a:r>
              <a:rPr lang="en-US" altLang="ko-KR" dirty="0" smtClean="0"/>
              <a:t> </a:t>
            </a:r>
            <a:r>
              <a:rPr lang="ko-KR" altLang="en-US" dirty="0" smtClean="0"/>
              <a:t>값으로 </a:t>
            </a:r>
            <a:r>
              <a:rPr lang="en-US" altLang="ko-KR" dirty="0" smtClean="0"/>
              <a:t>true</a:t>
            </a:r>
            <a:r>
              <a:rPr lang="ko-KR" altLang="en-US" dirty="0" smtClean="0"/>
              <a:t>를 상속관계가 없으면 </a:t>
            </a:r>
            <a:r>
              <a:rPr lang="en-US" altLang="ko-KR" dirty="0" err="1" smtClean="0"/>
              <a:t>boolean</a:t>
            </a:r>
            <a:r>
              <a:rPr lang="en-US" altLang="ko-KR" dirty="0" smtClean="0"/>
              <a:t> </a:t>
            </a:r>
            <a:r>
              <a:rPr lang="ko-KR" altLang="en-US" dirty="0" smtClean="0"/>
              <a:t>값으로 </a:t>
            </a:r>
            <a:r>
              <a:rPr lang="en-US" altLang="ko-KR" dirty="0" smtClean="0"/>
              <a:t>false</a:t>
            </a:r>
            <a:r>
              <a:rPr lang="ko-KR" altLang="en-US" dirty="0" smtClean="0"/>
              <a:t>를 결과값으로</a:t>
            </a:r>
            <a:r>
              <a:rPr lang="en-US" altLang="ko-KR" dirty="0" smtClean="0"/>
              <a:t> </a:t>
            </a:r>
            <a:r>
              <a:rPr lang="ko-KR" altLang="en-US" dirty="0" smtClean="0"/>
              <a:t>반환한다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pPr>
              <a:lnSpc>
                <a:spcPct val="150000"/>
              </a:lnSpc>
              <a:buNone/>
            </a:pPr>
            <a:r>
              <a:rPr lang="ko-KR" altLang="en-US" dirty="0" smtClean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6483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Index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b="1" dirty="0"/>
              <a:t>1. </a:t>
            </a:r>
            <a:r>
              <a:rPr lang="ko-KR" altLang="en-US" b="1" dirty="0" smtClean="0"/>
              <a:t>산술연산자</a:t>
            </a:r>
            <a:endParaRPr lang="en-US" altLang="ko-KR" b="1" dirty="0" smtClean="0"/>
          </a:p>
          <a:p>
            <a:r>
              <a:rPr lang="en-US" altLang="ko-KR" b="1" dirty="0"/>
              <a:t>2. </a:t>
            </a:r>
            <a:r>
              <a:rPr lang="ko-KR" altLang="en-US" b="1" dirty="0" smtClean="0"/>
              <a:t>대입연산자</a:t>
            </a:r>
            <a:endParaRPr lang="en-US" altLang="ko-KR" b="1" dirty="0" smtClean="0"/>
          </a:p>
          <a:p>
            <a:r>
              <a:rPr lang="en-US" altLang="ko-KR" b="1" dirty="0"/>
              <a:t>3. </a:t>
            </a:r>
            <a:r>
              <a:rPr lang="ko-KR" altLang="en-US" b="1" dirty="0" smtClean="0"/>
              <a:t>증감연산자</a:t>
            </a:r>
            <a:endParaRPr lang="en-US" altLang="ko-KR" b="1" dirty="0" smtClean="0"/>
          </a:p>
          <a:p>
            <a:r>
              <a:rPr lang="en-US" altLang="ko-KR" b="1" dirty="0"/>
              <a:t>4. </a:t>
            </a:r>
            <a:r>
              <a:rPr lang="ko-KR" altLang="en-US" b="1" dirty="0"/>
              <a:t>관계연산자</a:t>
            </a:r>
          </a:p>
          <a:p>
            <a:r>
              <a:rPr lang="en-US" altLang="ko-KR" b="1" dirty="0"/>
              <a:t>5. </a:t>
            </a:r>
            <a:r>
              <a:rPr lang="ko-KR" altLang="en-US" b="1" dirty="0"/>
              <a:t>논리연산자</a:t>
            </a:r>
          </a:p>
          <a:p>
            <a:r>
              <a:rPr lang="en-US" altLang="ko-KR" b="1" dirty="0"/>
              <a:t>6. </a:t>
            </a:r>
            <a:r>
              <a:rPr lang="ko-KR" altLang="en-US" b="1" dirty="0" err="1"/>
              <a:t>삼항연산자</a:t>
            </a:r>
            <a:r>
              <a:rPr lang="ko-KR" altLang="en-US" b="1" dirty="0"/>
              <a:t> </a:t>
            </a:r>
          </a:p>
          <a:p>
            <a:r>
              <a:rPr lang="en-US" altLang="ko-KR" b="1" dirty="0"/>
              <a:t>7. </a:t>
            </a:r>
            <a:r>
              <a:rPr lang="en-US" altLang="ko-KR" b="1" dirty="0" err="1"/>
              <a:t>instanceof</a:t>
            </a:r>
            <a:r>
              <a:rPr lang="en-US" altLang="ko-KR" b="1" dirty="0"/>
              <a:t> </a:t>
            </a:r>
            <a:r>
              <a:rPr lang="ko-KR" altLang="en-US" b="1" dirty="0"/>
              <a:t>연산자</a:t>
            </a:r>
          </a:p>
          <a:p>
            <a:r>
              <a:rPr lang="en-US" altLang="ko-KR" b="1" dirty="0"/>
              <a:t>8. cast </a:t>
            </a:r>
            <a:r>
              <a:rPr lang="ko-KR" altLang="en-US" b="1" dirty="0"/>
              <a:t>연산자</a:t>
            </a:r>
            <a:endParaRPr lang="en-US" altLang="ko-KR" b="1" dirty="0" smtClean="0"/>
          </a:p>
          <a:p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37909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10113"/>
            <a:ext cx="11333354" cy="514353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400" b="1" dirty="0"/>
              <a:t>package pk07;</a:t>
            </a:r>
          </a:p>
          <a:p>
            <a:r>
              <a:rPr lang="en-US" altLang="ko-KR" sz="1400" b="1" dirty="0"/>
              <a:t>class </a:t>
            </a:r>
            <a:r>
              <a:rPr lang="en-US" altLang="ko-KR" sz="1400" b="1" dirty="0" err="1"/>
              <a:t>clsA</a:t>
            </a:r>
            <a:r>
              <a:rPr lang="en-US" altLang="ko-KR" sz="1400" b="1" dirty="0"/>
              <a:t>{</a:t>
            </a:r>
          </a:p>
          <a:p>
            <a:r>
              <a:rPr lang="en-US" altLang="ko-KR" sz="1400" b="1" dirty="0"/>
              <a:t>	void fun(){</a:t>
            </a:r>
          </a:p>
          <a:p>
            <a:r>
              <a:rPr lang="en-US" altLang="ko-KR" sz="1400" b="1" dirty="0"/>
              <a:t>	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안녕하세요</a:t>
            </a:r>
            <a:r>
              <a:rPr lang="en-US" altLang="ko-KR" sz="1400" b="1" dirty="0"/>
              <a:t>!");</a:t>
            </a:r>
          </a:p>
          <a:p>
            <a:r>
              <a:rPr lang="en-US" altLang="ko-KR" sz="1400" b="1" dirty="0"/>
              <a:t>	}//of fun</a:t>
            </a:r>
          </a:p>
          <a:p>
            <a:r>
              <a:rPr lang="en-US" altLang="ko-KR" sz="1400" b="1" dirty="0"/>
              <a:t>}//of </a:t>
            </a:r>
            <a:r>
              <a:rPr lang="en-US" altLang="ko-KR" sz="1400" b="1" dirty="0" err="1"/>
              <a:t>clasA</a:t>
            </a:r>
            <a:endParaRPr lang="en-US" altLang="ko-KR" sz="1400" b="1" dirty="0"/>
          </a:p>
          <a:p>
            <a:r>
              <a:rPr lang="en-US" altLang="ko-KR" sz="1400" b="1" dirty="0"/>
              <a:t>class </a:t>
            </a:r>
            <a:r>
              <a:rPr lang="en-US" altLang="ko-KR" sz="1400" b="1" dirty="0" err="1"/>
              <a:t>clsB</a:t>
            </a:r>
            <a:r>
              <a:rPr lang="en-US" altLang="ko-KR" sz="1400" b="1" dirty="0"/>
              <a:t> extends </a:t>
            </a:r>
            <a:r>
              <a:rPr lang="en-US" altLang="ko-KR" sz="1400" b="1" dirty="0" err="1"/>
              <a:t>clsA</a:t>
            </a:r>
            <a:r>
              <a:rPr lang="en-US" altLang="ko-KR" sz="1400" b="1" dirty="0"/>
              <a:t>	{ </a:t>
            </a:r>
          </a:p>
          <a:p>
            <a:r>
              <a:rPr lang="en-US" altLang="ko-KR" sz="1400" b="1" dirty="0"/>
              <a:t>	</a:t>
            </a:r>
          </a:p>
          <a:p>
            <a:r>
              <a:rPr lang="en-US" altLang="ko-KR" sz="1400" b="1" dirty="0"/>
              <a:t>}</a:t>
            </a:r>
          </a:p>
          <a:p>
            <a:r>
              <a:rPr lang="en-US" altLang="ko-KR" sz="1400" b="1" dirty="0"/>
              <a:t>public class </a:t>
            </a:r>
            <a:r>
              <a:rPr lang="en-US" altLang="ko-KR" sz="1400" b="1" dirty="0" err="1"/>
              <a:t>InsTest</a:t>
            </a:r>
            <a:r>
              <a:rPr lang="en-US" altLang="ko-KR" sz="1400" b="1" dirty="0"/>
              <a:t> {</a:t>
            </a:r>
          </a:p>
          <a:p>
            <a:r>
              <a:rPr lang="en-US" altLang="ko-KR" sz="1400" b="1" dirty="0"/>
              <a:t>	public static void main(String[] </a:t>
            </a:r>
            <a:r>
              <a:rPr lang="en-US" altLang="ko-KR" sz="1400" b="1" dirty="0" err="1"/>
              <a:t>args</a:t>
            </a:r>
            <a:r>
              <a:rPr lang="en-US" altLang="ko-KR" sz="1400" b="1" dirty="0"/>
              <a:t>) {</a:t>
            </a:r>
          </a:p>
          <a:p>
            <a:r>
              <a:rPr lang="en-US" altLang="ko-KR" sz="1400" b="1" dirty="0"/>
              <a:t>		// TODO Auto-generated method stub</a:t>
            </a:r>
          </a:p>
          <a:p>
            <a:r>
              <a:rPr lang="en-US" altLang="ko-KR" sz="1400" b="1" dirty="0"/>
              <a:t>		</a:t>
            </a:r>
            <a:r>
              <a:rPr lang="en-US" altLang="ko-KR" sz="1400" b="1" dirty="0" err="1"/>
              <a:t>clsB</a:t>
            </a:r>
            <a:r>
              <a:rPr lang="en-US" altLang="ko-KR" sz="1400" b="1" dirty="0"/>
              <a:t> </a:t>
            </a:r>
            <a:r>
              <a:rPr lang="en-US" altLang="ko-KR" sz="1400" b="1" dirty="0" err="1"/>
              <a:t>objB</a:t>
            </a:r>
            <a:r>
              <a:rPr lang="en-US" altLang="ko-KR" sz="1400" b="1" dirty="0"/>
              <a:t> = new </a:t>
            </a:r>
            <a:r>
              <a:rPr lang="en-US" altLang="ko-KR" sz="1400" b="1" dirty="0" err="1"/>
              <a:t>clsB</a:t>
            </a:r>
            <a:r>
              <a:rPr lang="en-US" altLang="ko-KR" sz="1400" b="1" dirty="0"/>
              <a:t>();</a:t>
            </a:r>
          </a:p>
          <a:p>
            <a:r>
              <a:rPr lang="en-US" altLang="ko-KR" sz="1400" b="1" dirty="0"/>
              <a:t>		</a:t>
            </a:r>
          </a:p>
          <a:p>
            <a:r>
              <a:rPr lang="en-US" altLang="ko-KR" sz="1400" b="1" dirty="0"/>
              <a:t>		if(</a:t>
            </a:r>
            <a:r>
              <a:rPr lang="en-US" altLang="ko-KR" sz="1400" b="1" dirty="0" err="1"/>
              <a:t>objB</a:t>
            </a:r>
            <a:r>
              <a:rPr lang="en-US" altLang="ko-KR" sz="1400" b="1" dirty="0"/>
              <a:t> </a:t>
            </a:r>
            <a:r>
              <a:rPr lang="en-US" altLang="ko-KR" sz="1400" b="1" dirty="0" err="1"/>
              <a:t>instanceof</a:t>
            </a:r>
            <a:r>
              <a:rPr lang="en-US" altLang="ko-KR" sz="1400" b="1" dirty="0"/>
              <a:t> </a:t>
            </a:r>
            <a:r>
              <a:rPr lang="en-US" altLang="ko-KR" sz="1400" b="1" dirty="0" err="1"/>
              <a:t>clsA</a:t>
            </a:r>
            <a:r>
              <a:rPr lang="en-US" altLang="ko-KR" sz="1400" b="1" dirty="0"/>
              <a:t>){</a:t>
            </a:r>
          </a:p>
          <a:p>
            <a:r>
              <a:rPr lang="en-US" altLang="ko-KR" sz="1400" b="1" dirty="0"/>
              <a:t>		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("Yes");		</a:t>
            </a:r>
          </a:p>
          <a:p>
            <a:r>
              <a:rPr lang="en-US" altLang="ko-KR" sz="1400" b="1" dirty="0"/>
              <a:t>		}//of if</a:t>
            </a:r>
          </a:p>
          <a:p>
            <a:r>
              <a:rPr lang="en-US" altLang="ko-KR" sz="1400" b="1" dirty="0"/>
              <a:t>		if(</a:t>
            </a:r>
            <a:r>
              <a:rPr lang="en-US" altLang="ko-KR" sz="1400" b="1" dirty="0" err="1"/>
              <a:t>objB</a:t>
            </a:r>
            <a:r>
              <a:rPr lang="en-US" altLang="ko-KR" sz="1400" b="1" dirty="0"/>
              <a:t> </a:t>
            </a:r>
            <a:r>
              <a:rPr lang="en-US" altLang="ko-KR" sz="1400" b="1" dirty="0" err="1"/>
              <a:t>instanceof</a:t>
            </a:r>
            <a:r>
              <a:rPr lang="en-US" altLang="ko-KR" sz="1400" b="1" dirty="0"/>
              <a:t> </a:t>
            </a:r>
            <a:r>
              <a:rPr lang="en-US" altLang="ko-KR" sz="1400" b="1" dirty="0" err="1"/>
              <a:t>clsB</a:t>
            </a:r>
            <a:r>
              <a:rPr lang="en-US" altLang="ko-KR" sz="1400" b="1" dirty="0"/>
              <a:t>){</a:t>
            </a:r>
          </a:p>
          <a:p>
            <a:r>
              <a:rPr lang="en-US" altLang="ko-KR" sz="1400" b="1" dirty="0"/>
              <a:t>		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("Yes");		</a:t>
            </a:r>
          </a:p>
          <a:p>
            <a:r>
              <a:rPr lang="en-US" altLang="ko-KR" sz="1400" b="1" dirty="0"/>
              <a:t>		}//of if</a:t>
            </a:r>
          </a:p>
          <a:p>
            <a:r>
              <a:rPr lang="en-US" altLang="ko-KR" sz="1400" b="1" dirty="0"/>
              <a:t>	}//of main</a:t>
            </a:r>
          </a:p>
          <a:p>
            <a:endParaRPr lang="en-US" altLang="ko-KR" sz="1400" b="1" dirty="0"/>
          </a:p>
          <a:p>
            <a:r>
              <a:rPr lang="en-US" altLang="ko-KR" sz="1400" b="1" dirty="0"/>
              <a:t>}//of class </a:t>
            </a:r>
            <a:r>
              <a:rPr lang="en-US" altLang="ko-KR" sz="1400" b="1" dirty="0" err="1"/>
              <a:t>InsTest</a:t>
            </a:r>
            <a:endParaRPr lang="en-US" altLang="ko-KR" sz="1400" b="1" dirty="0"/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7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8088" y="124096"/>
            <a:ext cx="5057792" cy="676156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3762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8.</a:t>
            </a:r>
            <a:r>
              <a:rPr lang="ko-KR" altLang="en-US" dirty="0" smtClean="0"/>
              <a:t> </a:t>
            </a:r>
            <a:r>
              <a:rPr lang="en-US" altLang="ko-KR" dirty="0" smtClean="0"/>
              <a:t>cast </a:t>
            </a:r>
            <a:r>
              <a:rPr lang="ko-KR" altLang="en-US" dirty="0" smtClean="0"/>
              <a:t>연산자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수식의 연산에서 묵시적</a:t>
            </a:r>
            <a:r>
              <a:rPr lang="en-US" altLang="ko-KR" smtClean="0"/>
              <a:t>(implicit)</a:t>
            </a:r>
            <a:r>
              <a:rPr lang="ko-KR" altLang="en-US" smtClean="0"/>
              <a:t>으로 결과의 자료형이 바뀌는 경우가 생기는데 </a:t>
            </a:r>
            <a:r>
              <a:rPr lang="en-US" altLang="ko-KR" smtClean="0"/>
              <a:t>cast</a:t>
            </a:r>
            <a:r>
              <a:rPr lang="ko-KR" altLang="en-US" smtClean="0"/>
              <a:t>연산자를 자료형을 강제적으로</a:t>
            </a:r>
            <a:r>
              <a:rPr lang="en-US" altLang="ko-KR" smtClean="0"/>
              <a:t>, </a:t>
            </a:r>
            <a:r>
              <a:rPr lang="ko-KR" altLang="en-US" smtClean="0"/>
              <a:t>명시적</a:t>
            </a:r>
            <a:r>
              <a:rPr lang="en-US" altLang="ko-KR" smtClean="0"/>
              <a:t>(explicit)</a:t>
            </a:r>
            <a:r>
              <a:rPr lang="ko-KR" altLang="en-US" smtClean="0"/>
              <a:t>으로 바꾸어주는 연산자를 의미하며 표기는 다음과 같이 한다</a:t>
            </a:r>
            <a:r>
              <a:rPr lang="en-US" altLang="ko-KR" smtClean="0"/>
              <a:t>.</a:t>
            </a:r>
          </a:p>
          <a:p>
            <a:endParaRPr lang="ko-KR" altLang="en-US"/>
          </a:p>
        </p:txBody>
      </p:sp>
      <p:sp>
        <p:nvSpPr>
          <p:cNvPr id="5" name="직사각형 4"/>
          <p:cNvSpPr/>
          <p:nvPr/>
        </p:nvSpPr>
        <p:spPr bwMode="auto">
          <a:xfrm>
            <a:off x="2000756" y="4286256"/>
            <a:ext cx="7428585" cy="1357322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28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(</a:t>
            </a:r>
            <a:r>
              <a:rPr lang="ko-KR" altLang="en-US" sz="28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자료형</a:t>
            </a:r>
            <a:r>
              <a:rPr lang="en-US" altLang="ko-KR" sz="28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) </a:t>
            </a:r>
            <a:r>
              <a:rPr lang="ko-KR" altLang="en-US" sz="28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변수</a:t>
            </a:r>
            <a:r>
              <a:rPr lang="en-US" altLang="ko-KR" sz="28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,</a:t>
            </a:r>
            <a:r>
              <a:rPr lang="ko-KR" altLang="en-US" sz="28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상수</a:t>
            </a:r>
            <a:r>
              <a:rPr lang="en-US" altLang="ko-KR" sz="28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,</a:t>
            </a:r>
            <a:r>
              <a:rPr lang="ko-KR" altLang="en-US" sz="28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수식</a:t>
            </a:r>
            <a:r>
              <a:rPr lang="en-US" altLang="ko-KR" sz="28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;</a:t>
            </a:r>
            <a:endParaRPr lang="ko-KR" altLang="en-US" sz="2800">
              <a:solidFill>
                <a:srgbClr val="0000FF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379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n-US" altLang="ko-KR" dirty="0"/>
              <a:t>package pk07;</a:t>
            </a:r>
          </a:p>
          <a:p>
            <a:pPr>
              <a:lnSpc>
                <a:spcPct val="150000"/>
              </a:lnSpc>
            </a:pP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public class </a:t>
            </a:r>
            <a:r>
              <a:rPr lang="en-US" altLang="ko-KR" dirty="0" err="1"/>
              <a:t>CastTest</a:t>
            </a:r>
            <a:r>
              <a:rPr lang="en-US" altLang="ko-KR" dirty="0"/>
              <a:t> {</a:t>
            </a:r>
          </a:p>
          <a:p>
            <a:pPr>
              <a:lnSpc>
                <a:spcPct val="150000"/>
              </a:lnSpc>
            </a:pP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	public static void main(String[] </a:t>
            </a:r>
            <a:r>
              <a:rPr lang="en-US" altLang="ko-KR" dirty="0" err="1"/>
              <a:t>args</a:t>
            </a:r>
            <a:r>
              <a:rPr lang="en-US" altLang="ko-KR" dirty="0"/>
              <a:t>) {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		// TODO Auto-generated method stub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		</a:t>
            </a:r>
            <a:r>
              <a:rPr lang="en-US" altLang="ko-KR" dirty="0" err="1"/>
              <a:t>System.out.println</a:t>
            </a:r>
            <a:r>
              <a:rPr lang="en-US" altLang="ko-KR" dirty="0"/>
              <a:t>((</a:t>
            </a:r>
            <a:r>
              <a:rPr lang="en-US" altLang="ko-KR" dirty="0" err="1"/>
              <a:t>int</a:t>
            </a:r>
            <a:r>
              <a:rPr lang="en-US" altLang="ko-KR" dirty="0"/>
              <a:t>)10.3 + (</a:t>
            </a:r>
            <a:r>
              <a:rPr lang="en-US" altLang="ko-KR" dirty="0" err="1"/>
              <a:t>int</a:t>
            </a:r>
            <a:r>
              <a:rPr lang="en-US" altLang="ko-KR" dirty="0"/>
              <a:t>)3.8);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		</a:t>
            </a:r>
            <a:r>
              <a:rPr lang="en-US" altLang="ko-KR" dirty="0" err="1"/>
              <a:t>System.out.println</a:t>
            </a:r>
            <a:r>
              <a:rPr lang="en-US" altLang="ko-KR" dirty="0"/>
              <a:t>((</a:t>
            </a:r>
            <a:r>
              <a:rPr lang="en-US" altLang="ko-KR" dirty="0" err="1"/>
              <a:t>int</a:t>
            </a:r>
            <a:r>
              <a:rPr lang="en-US" altLang="ko-KR" dirty="0"/>
              <a:t>)(10.3 + 3.8));</a:t>
            </a:r>
          </a:p>
          <a:p>
            <a:pPr>
              <a:lnSpc>
                <a:spcPct val="150000"/>
              </a:lnSpc>
            </a:pP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	}</a:t>
            </a:r>
          </a:p>
          <a:p>
            <a:pPr>
              <a:lnSpc>
                <a:spcPct val="150000"/>
              </a:lnSpc>
            </a:pP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8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3296" y="332657"/>
            <a:ext cx="4596282" cy="341673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 bwMode="auto">
          <a:xfrm>
            <a:off x="8256240" y="4437112"/>
            <a:ext cx="3643338" cy="2286016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각각을 정수로 만든 다음 연산하게 되면 </a:t>
            </a:r>
            <a:r>
              <a:rPr lang="en-US" altLang="ko-KR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10.3</a:t>
            </a:r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은 </a:t>
            </a:r>
            <a:r>
              <a:rPr lang="en-US" altLang="ko-KR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10</a:t>
            </a:r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을 </a:t>
            </a:r>
            <a:r>
              <a:rPr lang="en-US" altLang="ko-KR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3.8</a:t>
            </a:r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은 </a:t>
            </a:r>
            <a:r>
              <a:rPr lang="en-US" altLang="ko-KR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3</a:t>
            </a:r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으로 계산되어 </a:t>
            </a:r>
            <a:r>
              <a:rPr lang="en-US" altLang="ko-KR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10+3</a:t>
            </a:r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의 </a:t>
            </a:r>
            <a:r>
              <a:rPr lang="en-US" altLang="ko-KR" sz="1600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13</a:t>
            </a:r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이 첫 출력문의 결과이고 수식을 계산 후 </a:t>
            </a:r>
            <a:r>
              <a:rPr lang="en-US" altLang="ko-KR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cast </a:t>
            </a:r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연산을 하게 되면 </a:t>
            </a:r>
            <a:r>
              <a:rPr lang="en-US" altLang="ko-KR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10.3 + 3.8</a:t>
            </a:r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의 결과인 </a:t>
            </a:r>
            <a:r>
              <a:rPr lang="en-US" altLang="ko-KR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14.1</a:t>
            </a:r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의 잘림이 발생되어 </a:t>
            </a:r>
            <a:r>
              <a:rPr lang="en-US" altLang="ko-KR" sz="1600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14</a:t>
            </a:r>
            <a:r>
              <a:rPr lang="ko-KR" altLang="en-US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가 답이 된다</a:t>
            </a:r>
            <a:r>
              <a:rPr lang="en-US" altLang="ko-KR" sz="16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6997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다음 중 연산자의 종류가 다른 하나는</a:t>
            </a:r>
            <a:r>
              <a:rPr lang="en-US" altLang="ko-KR" dirty="0" smtClean="0"/>
              <a:t>?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+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/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%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++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64152" y="558924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 dirty="0"/>
              <a:t>4, </a:t>
            </a:r>
            <a:r>
              <a:rPr lang="ko-KR" altLang="en-US" dirty="0"/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284512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다음 중 연산자의 종류가 다른 하나는</a:t>
            </a:r>
            <a:r>
              <a:rPr lang="en-US" altLang="ko-KR" dirty="0" smtClean="0"/>
              <a:t>?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&gt;=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!=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==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/>
              <a:t>=</a:t>
            </a:r>
          </a:p>
          <a:p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88088" y="537321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 dirty="0"/>
              <a:t>11, </a:t>
            </a:r>
            <a:r>
              <a:rPr lang="ko-KR" altLang="en-US" dirty="0"/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298599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정 리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b="1" dirty="0"/>
              <a:t>1. </a:t>
            </a:r>
            <a:r>
              <a:rPr lang="ko-KR" altLang="en-US" b="1" dirty="0" smtClean="0"/>
              <a:t>산술연산자</a:t>
            </a:r>
            <a:endParaRPr lang="en-US" altLang="ko-KR" b="1" dirty="0" smtClean="0"/>
          </a:p>
          <a:p>
            <a:r>
              <a:rPr lang="en-US" altLang="ko-KR" b="1" dirty="0"/>
              <a:t>2. </a:t>
            </a:r>
            <a:r>
              <a:rPr lang="ko-KR" altLang="en-US" b="1" dirty="0" smtClean="0"/>
              <a:t>대입연산자</a:t>
            </a:r>
            <a:endParaRPr lang="en-US" altLang="ko-KR" b="1" dirty="0" smtClean="0"/>
          </a:p>
          <a:p>
            <a:r>
              <a:rPr lang="en-US" altLang="ko-KR" b="1" dirty="0"/>
              <a:t>3. </a:t>
            </a:r>
            <a:r>
              <a:rPr lang="ko-KR" altLang="en-US" b="1" dirty="0" smtClean="0"/>
              <a:t>증감연산자</a:t>
            </a:r>
            <a:endParaRPr lang="en-US" altLang="ko-KR" b="1" dirty="0" smtClean="0"/>
          </a:p>
          <a:p>
            <a:r>
              <a:rPr lang="en-US" altLang="ko-KR" b="1" dirty="0"/>
              <a:t>4. </a:t>
            </a:r>
            <a:r>
              <a:rPr lang="ko-KR" altLang="en-US" b="1" dirty="0"/>
              <a:t>관계연산자</a:t>
            </a:r>
          </a:p>
          <a:p>
            <a:r>
              <a:rPr lang="en-US" altLang="ko-KR" b="1" dirty="0"/>
              <a:t>5. </a:t>
            </a:r>
            <a:r>
              <a:rPr lang="ko-KR" altLang="en-US" b="1" dirty="0"/>
              <a:t>논리연산자</a:t>
            </a:r>
          </a:p>
          <a:p>
            <a:r>
              <a:rPr lang="en-US" altLang="ko-KR" b="1" dirty="0"/>
              <a:t>6. </a:t>
            </a:r>
            <a:r>
              <a:rPr lang="ko-KR" altLang="en-US" b="1" dirty="0" err="1"/>
              <a:t>삼항연산자</a:t>
            </a:r>
            <a:r>
              <a:rPr lang="ko-KR" altLang="en-US" b="1" dirty="0"/>
              <a:t> </a:t>
            </a:r>
          </a:p>
          <a:p>
            <a:r>
              <a:rPr lang="en-US" altLang="ko-KR" b="1" dirty="0"/>
              <a:t>7. </a:t>
            </a:r>
            <a:r>
              <a:rPr lang="en-US" altLang="ko-KR" b="1" dirty="0" err="1"/>
              <a:t>instanceof</a:t>
            </a:r>
            <a:r>
              <a:rPr lang="en-US" altLang="ko-KR" b="1" dirty="0"/>
              <a:t> </a:t>
            </a:r>
            <a:r>
              <a:rPr lang="ko-KR" altLang="en-US" b="1" dirty="0"/>
              <a:t>연산자</a:t>
            </a:r>
          </a:p>
          <a:p>
            <a:r>
              <a:rPr lang="en-US" altLang="ko-KR" b="1" dirty="0"/>
              <a:t>8. cast </a:t>
            </a:r>
            <a:r>
              <a:rPr lang="ko-KR" altLang="en-US" b="1" dirty="0"/>
              <a:t>연산자</a:t>
            </a:r>
            <a:endParaRPr lang="en-US" altLang="ko-KR" b="1" dirty="0" smtClean="0"/>
          </a:p>
          <a:p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406766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28359" y="2967335"/>
            <a:ext cx="71352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수고하셨습니다</a:t>
            </a:r>
            <a:r>
              <a:rPr lang="en-US" altLang="ko-KR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~</a:t>
            </a:r>
            <a:endParaRPr lang="en-US" altLang="ko-KR" sz="72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7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산술연산자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8617541"/>
              </p:ext>
            </p:extLst>
          </p:nvPr>
        </p:nvGraphicFramePr>
        <p:xfrm>
          <a:off x="476943" y="2710729"/>
          <a:ext cx="11620656" cy="29289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145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97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963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816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1" dirty="0" smtClean="0">
                          <a:latin typeface="HY강B" pitchFamily="18" charset="-127"/>
                          <a:ea typeface="HY강B" pitchFamily="18" charset="-127"/>
                        </a:rPr>
                        <a:t>연산자</a:t>
                      </a:r>
                      <a:endParaRPr lang="ko-KR" altLang="en-US" sz="2000" b="1" dirty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1" smtClean="0">
                          <a:latin typeface="HY강B" pitchFamily="18" charset="-127"/>
                          <a:ea typeface="HY강B" pitchFamily="18" charset="-127"/>
                        </a:rPr>
                        <a:t>연산식</a:t>
                      </a:r>
                      <a:endParaRPr lang="ko-KR" altLang="en-US" sz="2000" b="1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1" smtClean="0">
                          <a:latin typeface="HY강B" pitchFamily="18" charset="-127"/>
                          <a:ea typeface="HY강B" pitchFamily="18" charset="-127"/>
                        </a:rPr>
                        <a:t>의미</a:t>
                      </a:r>
                      <a:endParaRPr lang="ko-KR" altLang="en-US" sz="2000" b="1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1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b="1" dirty="0" smtClean="0">
                          <a:latin typeface="HY강B" pitchFamily="18" charset="-127"/>
                          <a:ea typeface="HY강B" pitchFamily="18" charset="-127"/>
                        </a:rPr>
                        <a:t>+</a:t>
                      </a:r>
                      <a:endParaRPr lang="ko-KR" altLang="en-US" sz="2000" b="1" dirty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b="1" smtClean="0">
                          <a:latin typeface="HY강B" pitchFamily="18" charset="-127"/>
                          <a:ea typeface="HY강B" pitchFamily="18" charset="-127"/>
                        </a:rPr>
                        <a:t>10+5</a:t>
                      </a:r>
                      <a:endParaRPr lang="ko-KR" altLang="en-US" sz="2000" b="1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smtClean="0">
                          <a:latin typeface="HY강B" pitchFamily="18" charset="-127"/>
                          <a:ea typeface="HY강B" pitchFamily="18" charset="-127"/>
                        </a:rPr>
                        <a:t>10+5</a:t>
                      </a:r>
                      <a:r>
                        <a:rPr lang="ko-KR" altLang="en-US" sz="1800" b="1" smtClean="0">
                          <a:latin typeface="HY강B" pitchFamily="18" charset="-127"/>
                          <a:ea typeface="HY강B" pitchFamily="18" charset="-127"/>
                        </a:rPr>
                        <a:t>는 두 피연산자의 덧셈이므로 </a:t>
                      </a:r>
                      <a:r>
                        <a:rPr lang="en-US" altLang="ko-KR" sz="1800" b="1" smtClean="0">
                          <a:latin typeface="HY강B" pitchFamily="18" charset="-127"/>
                          <a:ea typeface="HY강B" pitchFamily="18" charset="-127"/>
                        </a:rPr>
                        <a:t>15</a:t>
                      </a:r>
                      <a:r>
                        <a:rPr lang="ko-KR" altLang="en-US" sz="1800" b="1" smtClean="0">
                          <a:latin typeface="HY강B" pitchFamily="18" charset="-127"/>
                          <a:ea typeface="HY강B" pitchFamily="18" charset="-127"/>
                        </a:rPr>
                        <a:t>가 답이다</a:t>
                      </a:r>
                      <a:endParaRPr lang="ko-KR" altLang="en-US" sz="1800" b="1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1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b="1" dirty="0" smtClean="0">
                          <a:latin typeface="HY강B" pitchFamily="18" charset="-127"/>
                          <a:ea typeface="HY강B" pitchFamily="18" charset="-127"/>
                        </a:rPr>
                        <a:t>-</a:t>
                      </a:r>
                      <a:endParaRPr lang="ko-KR" altLang="en-US" sz="2000" b="1" dirty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b="1" smtClean="0">
                          <a:latin typeface="HY강B" pitchFamily="18" charset="-127"/>
                          <a:ea typeface="HY강B" pitchFamily="18" charset="-127"/>
                        </a:rPr>
                        <a:t>10-5</a:t>
                      </a:r>
                      <a:endParaRPr lang="ko-KR" altLang="en-US" sz="2000" b="1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smtClean="0">
                          <a:latin typeface="HY강B" pitchFamily="18" charset="-127"/>
                          <a:ea typeface="HY강B" pitchFamily="18" charset="-127"/>
                        </a:rPr>
                        <a:t>10-5</a:t>
                      </a:r>
                      <a:r>
                        <a:rPr lang="ko-KR" altLang="en-US" sz="1800" b="1" smtClean="0">
                          <a:latin typeface="HY강B" pitchFamily="18" charset="-127"/>
                          <a:ea typeface="HY강B" pitchFamily="18" charset="-127"/>
                        </a:rPr>
                        <a:t>는 두 피연산자의 뺄셈이므로 </a:t>
                      </a:r>
                      <a:r>
                        <a:rPr lang="en-US" altLang="ko-KR" sz="1800" b="1" smtClean="0">
                          <a:latin typeface="HY강B" pitchFamily="18" charset="-127"/>
                          <a:ea typeface="HY강B" pitchFamily="18" charset="-127"/>
                        </a:rPr>
                        <a:t>5</a:t>
                      </a:r>
                      <a:r>
                        <a:rPr lang="ko-KR" altLang="en-US" sz="1800" b="1" smtClean="0">
                          <a:latin typeface="HY강B" pitchFamily="18" charset="-127"/>
                          <a:ea typeface="HY강B" pitchFamily="18" charset="-127"/>
                        </a:rPr>
                        <a:t>가 답이다</a:t>
                      </a:r>
                      <a:endParaRPr lang="ko-KR" altLang="en-US" sz="1800" b="1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81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b="1" smtClean="0">
                          <a:latin typeface="HY강B" pitchFamily="18" charset="-127"/>
                          <a:ea typeface="HY강B" pitchFamily="18" charset="-127"/>
                        </a:rPr>
                        <a:t>*</a:t>
                      </a:r>
                      <a:endParaRPr lang="ko-KR" altLang="en-US" sz="2000" b="1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1" smtClean="0">
                          <a:latin typeface="HY강B" pitchFamily="18" charset="-127"/>
                          <a:ea typeface="HY강B" pitchFamily="18" charset="-127"/>
                        </a:rPr>
                        <a:t>10*5</a:t>
                      </a:r>
                      <a:endParaRPr lang="ko-KR" altLang="en-US" sz="2000" b="1" smtClean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smtClean="0">
                          <a:latin typeface="HY강B" pitchFamily="18" charset="-127"/>
                          <a:ea typeface="HY강B" pitchFamily="18" charset="-127"/>
                        </a:rPr>
                        <a:t>10*5</a:t>
                      </a:r>
                      <a:r>
                        <a:rPr lang="ko-KR" altLang="en-US" sz="1800" b="1" smtClean="0">
                          <a:latin typeface="HY강B" pitchFamily="18" charset="-127"/>
                          <a:ea typeface="HY강B" pitchFamily="18" charset="-127"/>
                        </a:rPr>
                        <a:t>는 두 피연산자의 곱셈이므로 </a:t>
                      </a:r>
                      <a:r>
                        <a:rPr lang="en-US" altLang="ko-KR" sz="1800" b="1" smtClean="0">
                          <a:latin typeface="HY강B" pitchFamily="18" charset="-127"/>
                          <a:ea typeface="HY강B" pitchFamily="18" charset="-127"/>
                        </a:rPr>
                        <a:t>50</a:t>
                      </a:r>
                      <a:r>
                        <a:rPr lang="ko-KR" altLang="en-US" sz="1800" b="1" smtClean="0">
                          <a:latin typeface="HY강B" pitchFamily="18" charset="-127"/>
                          <a:ea typeface="HY강B" pitchFamily="18" charset="-127"/>
                        </a:rPr>
                        <a:t>이 답이다</a:t>
                      </a:r>
                      <a:endParaRPr lang="ko-KR" altLang="en-US" sz="1800" b="1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81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b="1" smtClean="0">
                          <a:latin typeface="HY강B" pitchFamily="18" charset="-127"/>
                          <a:ea typeface="HY강B" pitchFamily="18" charset="-127"/>
                        </a:rPr>
                        <a:t>/</a:t>
                      </a:r>
                      <a:endParaRPr lang="ko-KR" altLang="en-US" sz="2000" b="1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1" smtClean="0">
                          <a:latin typeface="HY강B" pitchFamily="18" charset="-127"/>
                          <a:ea typeface="HY강B" pitchFamily="18" charset="-127"/>
                        </a:rPr>
                        <a:t>10/5</a:t>
                      </a:r>
                      <a:endParaRPr lang="ko-KR" altLang="en-US" sz="2000" b="1" smtClean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smtClean="0">
                          <a:latin typeface="HY강B" pitchFamily="18" charset="-127"/>
                          <a:ea typeface="HY강B" pitchFamily="18" charset="-127"/>
                        </a:rPr>
                        <a:t>10/5</a:t>
                      </a:r>
                      <a:r>
                        <a:rPr lang="ko-KR" altLang="en-US" sz="1800" b="1" smtClean="0">
                          <a:latin typeface="HY강B" pitchFamily="18" charset="-127"/>
                          <a:ea typeface="HY강B" pitchFamily="18" charset="-127"/>
                        </a:rPr>
                        <a:t>는 두 피연산자의 나눗셈이므로 </a:t>
                      </a:r>
                      <a:r>
                        <a:rPr lang="en-US" altLang="ko-KR" sz="1800" b="1" smtClean="0">
                          <a:latin typeface="HY강B" pitchFamily="18" charset="-127"/>
                          <a:ea typeface="HY강B" pitchFamily="18" charset="-127"/>
                        </a:rPr>
                        <a:t>2</a:t>
                      </a:r>
                      <a:r>
                        <a:rPr lang="ko-KR" altLang="en-US" sz="1800" b="1" smtClean="0">
                          <a:latin typeface="HY강B" pitchFamily="18" charset="-127"/>
                          <a:ea typeface="HY강B" pitchFamily="18" charset="-127"/>
                        </a:rPr>
                        <a:t>가 답이다</a:t>
                      </a:r>
                      <a:endParaRPr lang="ko-KR" altLang="en-US" sz="1800" b="1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81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b="1" smtClean="0">
                          <a:latin typeface="HY강B" pitchFamily="18" charset="-127"/>
                          <a:ea typeface="HY강B" pitchFamily="18" charset="-127"/>
                        </a:rPr>
                        <a:t>%</a:t>
                      </a:r>
                      <a:endParaRPr lang="ko-KR" altLang="en-US" sz="2000" b="1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1" dirty="0" smtClean="0">
                          <a:latin typeface="HY강B" pitchFamily="18" charset="-127"/>
                          <a:ea typeface="HY강B" pitchFamily="18" charset="-127"/>
                        </a:rPr>
                        <a:t>10%5</a:t>
                      </a:r>
                      <a:endParaRPr lang="ko-KR" altLang="en-US" sz="2000" b="1" dirty="0" smtClean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dirty="0" smtClean="0">
                          <a:latin typeface="HY강B" pitchFamily="18" charset="-127"/>
                          <a:ea typeface="HY강B" pitchFamily="18" charset="-127"/>
                        </a:rPr>
                        <a:t>10%5</a:t>
                      </a:r>
                      <a:r>
                        <a:rPr lang="ko-KR" altLang="en-US" sz="1800" b="1" dirty="0" smtClean="0">
                          <a:latin typeface="HY강B" pitchFamily="18" charset="-127"/>
                          <a:ea typeface="HY강B" pitchFamily="18" charset="-127"/>
                        </a:rPr>
                        <a:t>는 </a:t>
                      </a:r>
                      <a:r>
                        <a:rPr lang="en-US" altLang="ko-KR" sz="1800" b="1" dirty="0" smtClean="0">
                          <a:latin typeface="HY강B" pitchFamily="18" charset="-127"/>
                          <a:ea typeface="HY강B" pitchFamily="18" charset="-127"/>
                        </a:rPr>
                        <a:t>10</a:t>
                      </a:r>
                      <a:r>
                        <a:rPr lang="ko-KR" altLang="en-US" sz="1800" b="1" dirty="0" smtClean="0">
                          <a:latin typeface="HY강B" pitchFamily="18" charset="-127"/>
                          <a:ea typeface="HY강B" pitchFamily="18" charset="-127"/>
                        </a:rPr>
                        <a:t>을 </a:t>
                      </a:r>
                      <a:r>
                        <a:rPr lang="en-US" altLang="ko-KR" sz="1800" b="1" dirty="0" smtClean="0">
                          <a:latin typeface="HY강B" pitchFamily="18" charset="-127"/>
                          <a:ea typeface="HY강B" pitchFamily="18" charset="-127"/>
                        </a:rPr>
                        <a:t>5</a:t>
                      </a:r>
                      <a:r>
                        <a:rPr lang="ko-KR" altLang="en-US" sz="1800" b="1" dirty="0" err="1" smtClean="0">
                          <a:latin typeface="HY강B" pitchFamily="18" charset="-127"/>
                          <a:ea typeface="HY강B" pitchFamily="18" charset="-127"/>
                        </a:rPr>
                        <a:t>로나눈</a:t>
                      </a:r>
                      <a:r>
                        <a:rPr lang="ko-KR" altLang="en-US" sz="1800" b="1" dirty="0" smtClean="0">
                          <a:latin typeface="HY강B" pitchFamily="18" charset="-127"/>
                          <a:ea typeface="HY강B" pitchFamily="18" charset="-127"/>
                        </a:rPr>
                        <a:t> </a:t>
                      </a:r>
                      <a:r>
                        <a:rPr lang="ko-KR" altLang="en-US" sz="1800" b="1" dirty="0" err="1" smtClean="0">
                          <a:latin typeface="HY강B" pitchFamily="18" charset="-127"/>
                          <a:ea typeface="HY강B" pitchFamily="18" charset="-127"/>
                        </a:rPr>
                        <a:t>몫이아닌</a:t>
                      </a:r>
                      <a:r>
                        <a:rPr lang="ko-KR" altLang="en-US" sz="1800" b="1" dirty="0" smtClean="0">
                          <a:latin typeface="HY강B" pitchFamily="18" charset="-127"/>
                          <a:ea typeface="HY강B" pitchFamily="18" charset="-127"/>
                        </a:rPr>
                        <a:t> 나머지이므로 </a:t>
                      </a:r>
                      <a:r>
                        <a:rPr lang="en-US" altLang="ko-KR" sz="1800" b="1" dirty="0" smtClean="0">
                          <a:latin typeface="HY강B" pitchFamily="18" charset="-127"/>
                          <a:ea typeface="HY강B" pitchFamily="18" charset="-127"/>
                        </a:rPr>
                        <a:t>0</a:t>
                      </a:r>
                      <a:r>
                        <a:rPr lang="ko-KR" altLang="en-US" sz="1800" b="1" dirty="0" smtClean="0">
                          <a:latin typeface="HY강B" pitchFamily="18" charset="-127"/>
                          <a:ea typeface="HY강B" pitchFamily="18" charset="-127"/>
                        </a:rPr>
                        <a:t>이 답이다</a:t>
                      </a:r>
                      <a:endParaRPr lang="ko-KR" altLang="en-US" sz="1800" b="1" dirty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21" marR="121921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76943" y="1214423"/>
            <a:ext cx="10571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2400">
                <a:latin typeface="HY강B" pitchFamily="18" charset="-127"/>
                <a:ea typeface="HY강B" pitchFamily="18" charset="-127"/>
              </a:rPr>
              <a:t>우리가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 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흔히 말하는 가감승제의 의미이다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. 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여기에 나누기의 나머지를 구하는 연산자까지 크게 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5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가지의 산술연산자가 존재한다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2400">
                <a:latin typeface="HY강B" pitchFamily="18" charset="-127"/>
                <a:ea typeface="HY강B" pitchFamily="18" charset="-127"/>
              </a:rPr>
              <a:t>산술연산자는 이항연산자이다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.</a:t>
            </a:r>
            <a:endParaRPr lang="ko-KR" altLang="en-US" sz="2400"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2448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n-US" altLang="ko-KR"/>
              <a:t>package pk05;</a:t>
            </a:r>
          </a:p>
          <a:p>
            <a:pPr>
              <a:lnSpc>
                <a:spcPct val="150000"/>
              </a:lnSpc>
            </a:pPr>
            <a:r>
              <a:rPr lang="en-US" altLang="ko-KR"/>
              <a:t>public class ArithTest {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public static void main(String[] args) {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	// TODO Auto-generated method stub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	System.out.println("</a:t>
            </a:r>
            <a:r>
              <a:rPr lang="ko-KR" altLang="en-US"/>
              <a:t>더하기</a:t>
            </a:r>
            <a:r>
              <a:rPr lang="en-US" altLang="ko-KR"/>
              <a:t>" + (12+5));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	System.out.println("</a:t>
            </a:r>
            <a:r>
              <a:rPr lang="ko-KR" altLang="en-US"/>
              <a:t>빼 기 </a:t>
            </a:r>
            <a:r>
              <a:rPr lang="en-US" altLang="ko-KR"/>
              <a:t>" + (12-5));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	System.out.println("</a:t>
            </a:r>
            <a:r>
              <a:rPr lang="ko-KR" altLang="en-US"/>
              <a:t>곱하기</a:t>
            </a:r>
            <a:r>
              <a:rPr lang="en-US" altLang="ko-KR"/>
              <a:t>" + 12*5);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	System.out.println("</a:t>
            </a:r>
            <a:r>
              <a:rPr lang="ko-KR" altLang="en-US"/>
              <a:t>나누기</a:t>
            </a:r>
            <a:r>
              <a:rPr lang="en-US" altLang="ko-KR"/>
              <a:t>" + 12/5);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	System.out.println("</a:t>
            </a:r>
            <a:r>
              <a:rPr lang="ko-KR" altLang="en-US"/>
              <a:t>나머지</a:t>
            </a:r>
            <a:r>
              <a:rPr lang="en-US" altLang="ko-KR"/>
              <a:t>" + 12%5);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}</a:t>
            </a:r>
          </a:p>
          <a:p>
            <a:pPr>
              <a:lnSpc>
                <a:spcPct val="150000"/>
              </a:lnSpc>
            </a:pPr>
            <a:r>
              <a:rPr lang="en-US" altLang="ko-KR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1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8088" y="548680"/>
            <a:ext cx="5040560" cy="57531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3230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대입연산자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프로그래밍 코드에서 의미하는 대입이라는 것은 </a:t>
            </a:r>
            <a:r>
              <a:rPr lang="en-US" altLang="ko-KR" smtClean="0"/>
              <a:t>=</a:t>
            </a:r>
            <a:r>
              <a:rPr lang="ko-KR" altLang="en-US" smtClean="0"/>
              <a:t>기호를 기준으로 오른쪽의 값을 왼쪽의 기억공간에 저장하라는 의미이다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095993" y="3214686"/>
            <a:ext cx="7714300" cy="292895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914400" indent="-914400"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5400">
                <a:latin typeface="HY강B" pitchFamily="18" charset="-127"/>
                <a:ea typeface="HY강B" pitchFamily="18" charset="-127"/>
              </a:rPr>
              <a:t>변수  </a:t>
            </a:r>
            <a:r>
              <a:rPr lang="en-US" altLang="ko-KR" sz="5400">
                <a:latin typeface="HY강B" pitchFamily="18" charset="-127"/>
                <a:ea typeface="HY강B" pitchFamily="18" charset="-127"/>
              </a:rPr>
              <a:t>=   </a:t>
            </a:r>
            <a:r>
              <a:rPr lang="ko-KR" altLang="en-US" sz="5400">
                <a:latin typeface="HY강B" pitchFamily="18" charset="-127"/>
                <a:ea typeface="HY강B" pitchFamily="18" charset="-127"/>
              </a:rPr>
              <a:t>값</a:t>
            </a:r>
            <a:endParaRPr lang="en-US" altLang="ko-KR" sz="5400">
              <a:latin typeface="HY강B" pitchFamily="18" charset="-127"/>
              <a:ea typeface="HY강B" pitchFamily="18" charset="-127"/>
            </a:endParaRPr>
          </a:p>
          <a:p>
            <a:pPr marL="914400" indent="-914400"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 sz="1000"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38862" y="5143512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r-value</a:t>
            </a:r>
            <a:endParaRPr lang="ko-KR" altLang="en-US">
              <a:solidFill>
                <a:srgbClr val="FF0000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284" y="5131370"/>
            <a:ext cx="984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l-value</a:t>
            </a:r>
            <a:endParaRPr lang="ko-KR" altLang="en-US">
              <a:solidFill>
                <a:srgbClr val="FF0000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10" name="원호 9"/>
          <p:cNvSpPr/>
          <p:nvPr/>
        </p:nvSpPr>
        <p:spPr bwMode="auto">
          <a:xfrm rot="18604000">
            <a:off x="5128182" y="3153577"/>
            <a:ext cx="2286016" cy="3619054"/>
          </a:xfrm>
          <a:prstGeom prst="arc">
            <a:avLst/>
          </a:prstGeom>
          <a:noFill/>
          <a:ln w="38100" cap="flat" cmpd="sng" algn="ctr">
            <a:solidFill>
              <a:srgbClr val="0000FF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3618" y="3286124"/>
            <a:ext cx="1426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assignment</a:t>
            </a:r>
            <a:endParaRPr lang="ko-KR" altLang="en-US">
              <a:solidFill>
                <a:srgbClr val="FF0000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378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/>
          </p:cNvGraphicFramePr>
          <p:nvPr/>
        </p:nvGraphicFramePr>
        <p:xfrm>
          <a:off x="857898" y="2071678"/>
          <a:ext cx="10285735" cy="392909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5484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5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82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41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>
                          <a:latin typeface="HY강B" pitchFamily="18" charset="-127"/>
                          <a:ea typeface="HY강B" pitchFamily="18" charset="-127"/>
                        </a:rPr>
                        <a:t>연 산 자</a:t>
                      </a:r>
                      <a:endParaRPr lang="ko-KR" alt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>
                          <a:latin typeface="HY강B" pitchFamily="18" charset="-127"/>
                          <a:ea typeface="HY강B" pitchFamily="18" charset="-127"/>
                        </a:rPr>
                        <a:t>예</a:t>
                      </a:r>
                      <a:endParaRPr lang="ko-KR" alt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>
                          <a:latin typeface="HY강B" pitchFamily="18" charset="-127"/>
                          <a:ea typeface="HY강B" pitchFamily="18" charset="-127"/>
                        </a:rPr>
                        <a:t>의 미</a:t>
                      </a:r>
                      <a:endParaRPr lang="ko-KR" alt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49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+=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x += 10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x = x + 10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49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-=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x -= 10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x = x - 10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49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*=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x *= 10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x = x * 10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49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/=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x /= 10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x = x / 10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49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%=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x %= 10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HY강B" pitchFamily="18" charset="-127"/>
                          <a:ea typeface="HY강B" pitchFamily="18" charset="-127"/>
                        </a:rPr>
                        <a:t>x = x % 10</a:t>
                      </a:r>
                      <a:endParaRPr lang="en-US" sz="20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68864" marR="68864" marT="25827" marB="2582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 bwMode="auto">
          <a:xfrm>
            <a:off x="1238850" y="785794"/>
            <a:ext cx="9523869" cy="785818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r>
              <a:rPr lang="ko-KR" altLang="en-US" sz="2400">
                <a:latin typeface="HY강B" pitchFamily="18" charset="-127"/>
                <a:ea typeface="HY강B" pitchFamily="18" charset="-127"/>
              </a:rPr>
              <a:t>대입연산자의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 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종류와 의미는  다음표와 같다</a:t>
            </a:r>
            <a:r>
              <a:rPr lang="en-US" altLang="ko-KR" sz="2400">
                <a:latin typeface="HY강B" pitchFamily="18" charset="-127"/>
                <a:ea typeface="HY강B" pitchFamily="18" charset="-127"/>
              </a:rPr>
              <a:t>.</a:t>
            </a:r>
            <a:r>
              <a:rPr lang="ko-KR" altLang="en-US" sz="2400">
                <a:latin typeface="HY강B" pitchFamily="18" charset="-127"/>
                <a:ea typeface="HY강B" pitchFamily="18" charset="-127"/>
              </a:rPr>
              <a:t> </a:t>
            </a:r>
            <a:endParaRPr lang="en-US" altLang="ko-KR" sz="2400"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8446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n-US" altLang="ko-KR"/>
              <a:t>package pk05;</a:t>
            </a:r>
          </a:p>
          <a:p>
            <a:pPr>
              <a:lnSpc>
                <a:spcPct val="150000"/>
              </a:lnSpc>
            </a:pPr>
            <a:r>
              <a:rPr lang="en-US" altLang="ko-KR"/>
              <a:t>public class AssignTest {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public static void main(String[] args) {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	// TODO Auto-generated method stub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	int aVar=20;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	System.out.println("aVar+=10 -&gt; " + (aVar+=10));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	System.out.println("aVar-=10 -&gt; " + (aVar-=10));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	System.out.println("aVar*=10 -&gt; " + (aVar*=10));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	System.out.println("aVar/=10 -&gt; " + (aVar/=10));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	System.out.println("aVar%=10 -&gt; " + (aVar%=10));</a:t>
            </a:r>
          </a:p>
          <a:p>
            <a:pPr>
              <a:lnSpc>
                <a:spcPct val="150000"/>
              </a:lnSpc>
            </a:pPr>
            <a:r>
              <a:rPr lang="en-US" altLang="ko-KR"/>
              <a:t>	}</a:t>
            </a:r>
          </a:p>
          <a:p>
            <a:pPr>
              <a:lnSpc>
                <a:spcPct val="150000"/>
              </a:lnSpc>
            </a:pPr>
            <a:r>
              <a:rPr lang="en-US" altLang="ko-KR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2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7638" y="548680"/>
            <a:ext cx="4628211" cy="465943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4551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증감연산자</a:t>
            </a:r>
            <a:endParaRPr lang="ko-KR" altLang="en-US" dirty="0"/>
          </a:p>
        </p:txBody>
      </p:sp>
      <p:sp>
        <p:nvSpPr>
          <p:cNvPr id="7" name="내용 개체 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어떤 변수에 대해 </a:t>
            </a:r>
            <a:r>
              <a:rPr lang="en-US" altLang="ko-KR" dirty="0" smtClean="0"/>
              <a:t>1</a:t>
            </a:r>
            <a:r>
              <a:rPr lang="ko-KR" altLang="en-US" dirty="0" smtClean="0"/>
              <a:t>증가하고 </a:t>
            </a:r>
            <a:r>
              <a:rPr lang="en-US" altLang="ko-KR" dirty="0" smtClean="0"/>
              <a:t>1</a:t>
            </a:r>
            <a:r>
              <a:rPr lang="ko-KR" altLang="en-US" dirty="0" smtClean="0"/>
              <a:t>감소하는 표현으로 다음 표의 내용처럼 </a:t>
            </a:r>
            <a:r>
              <a:rPr lang="ko-KR" altLang="en-US" dirty="0" err="1" smtClean="0"/>
              <a:t>전위형과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후위형이</a:t>
            </a:r>
            <a:r>
              <a:rPr lang="ko-KR" altLang="en-US" dirty="0" smtClean="0"/>
              <a:t> 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667376" y="2928934"/>
          <a:ext cx="10761968" cy="334928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569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82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43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034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>
                          <a:latin typeface="HY강B" pitchFamily="18" charset="-127"/>
                          <a:ea typeface="HY강B" pitchFamily="18" charset="-127"/>
                        </a:rPr>
                        <a:t>종류</a:t>
                      </a:r>
                      <a:endParaRPr lang="ko-KR" altLang="en-US" sz="24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12840" marR="112840" marT="42320" marB="4232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>
                          <a:latin typeface="HY강B" pitchFamily="18" charset="-127"/>
                          <a:ea typeface="HY강B" pitchFamily="18" charset="-127"/>
                        </a:rPr>
                        <a:t>예</a:t>
                      </a:r>
                      <a:endParaRPr lang="ko-KR" altLang="en-US" sz="24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12840" marR="112840" marT="42320" marB="4232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>
                          <a:latin typeface="HY강B" pitchFamily="18" charset="-127"/>
                          <a:ea typeface="HY강B" pitchFamily="18" charset="-127"/>
                        </a:rPr>
                        <a:t>의 미</a:t>
                      </a:r>
                      <a:endParaRPr lang="ko-KR" altLang="en-US" sz="24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12840" marR="112840" marT="42320" marB="4232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34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>
                          <a:latin typeface="HY강B" pitchFamily="18" charset="-127"/>
                          <a:ea typeface="HY강B" pitchFamily="18" charset="-127"/>
                        </a:rPr>
                        <a:t>전위형</a:t>
                      </a:r>
                      <a:endParaRPr lang="ko-KR" altLang="en-US" sz="24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12840" marR="112840" marT="42320" marB="4232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HY강B" pitchFamily="18" charset="-127"/>
                          <a:ea typeface="HY강B" pitchFamily="18" charset="-127"/>
                        </a:rPr>
                        <a:t>++a</a:t>
                      </a:r>
                      <a:endParaRPr lang="en-US" sz="24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12840" marR="112840" marT="42320" marB="4232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HY강B" pitchFamily="18" charset="-127"/>
                          <a:ea typeface="HY강B" pitchFamily="18" charset="-127"/>
                        </a:rPr>
                        <a:t>a = a+1 </a:t>
                      </a:r>
                      <a:r>
                        <a:rPr lang="ko-KR" altLang="en-US" sz="2400">
                          <a:latin typeface="HY강B" pitchFamily="18" charset="-127"/>
                          <a:ea typeface="HY강B" pitchFamily="18" charset="-127"/>
                        </a:rPr>
                        <a:t>또는 </a:t>
                      </a:r>
                      <a:r>
                        <a:rPr lang="en-US" sz="2400">
                          <a:latin typeface="HY강B" pitchFamily="18" charset="-127"/>
                          <a:ea typeface="HY강B" pitchFamily="18" charset="-127"/>
                        </a:rPr>
                        <a:t>a += 1 </a:t>
                      </a:r>
                      <a:endParaRPr lang="en-US" sz="24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12840" marR="112840" marT="42320" marB="4232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34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HY강B" pitchFamily="18" charset="-127"/>
                          <a:ea typeface="HY강B" pitchFamily="18" charset="-127"/>
                        </a:rPr>
                        <a:t>--a</a:t>
                      </a:r>
                      <a:endParaRPr lang="en-US" sz="24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12840" marR="112840" marT="42320" marB="4232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HY강B" pitchFamily="18" charset="-127"/>
                          <a:ea typeface="HY강B" pitchFamily="18" charset="-127"/>
                        </a:rPr>
                        <a:t>a = a-1 </a:t>
                      </a:r>
                      <a:r>
                        <a:rPr lang="ko-KR" altLang="en-US" sz="2400">
                          <a:latin typeface="HY강B" pitchFamily="18" charset="-127"/>
                          <a:ea typeface="HY강B" pitchFamily="18" charset="-127"/>
                        </a:rPr>
                        <a:t>또는 </a:t>
                      </a:r>
                      <a:r>
                        <a:rPr lang="en-US" sz="2400">
                          <a:latin typeface="HY강B" pitchFamily="18" charset="-127"/>
                          <a:ea typeface="HY강B" pitchFamily="18" charset="-127"/>
                        </a:rPr>
                        <a:t>a -= 1 </a:t>
                      </a:r>
                      <a:endParaRPr lang="en-US" sz="24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12840" marR="112840" marT="42320" marB="4232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34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>
                          <a:latin typeface="HY강B" pitchFamily="18" charset="-127"/>
                          <a:ea typeface="HY강B" pitchFamily="18" charset="-127"/>
                        </a:rPr>
                        <a:t>후위형</a:t>
                      </a:r>
                      <a:endParaRPr lang="ko-KR" altLang="en-US" sz="24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12840" marR="112840" marT="42320" marB="4232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HY강B" pitchFamily="18" charset="-127"/>
                          <a:ea typeface="HY강B" pitchFamily="18" charset="-127"/>
                        </a:rPr>
                        <a:t>a++</a:t>
                      </a:r>
                      <a:endParaRPr lang="en-US" sz="24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12840" marR="112840" marT="42320" marB="4232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HY강B" pitchFamily="18" charset="-127"/>
                          <a:ea typeface="HY강B" pitchFamily="18" charset="-127"/>
                        </a:rPr>
                        <a:t>a = a+1 </a:t>
                      </a:r>
                      <a:r>
                        <a:rPr lang="ko-KR" altLang="en-US" sz="2400">
                          <a:latin typeface="HY강B" pitchFamily="18" charset="-127"/>
                          <a:ea typeface="HY강B" pitchFamily="18" charset="-127"/>
                        </a:rPr>
                        <a:t>또는 </a:t>
                      </a:r>
                      <a:r>
                        <a:rPr lang="en-US" sz="2400">
                          <a:latin typeface="HY강B" pitchFamily="18" charset="-127"/>
                          <a:ea typeface="HY강B" pitchFamily="18" charset="-127"/>
                        </a:rPr>
                        <a:t>a += 1 </a:t>
                      </a:r>
                      <a:endParaRPr lang="en-US" sz="24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12840" marR="112840" marT="42320" marB="4232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34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HY강B" pitchFamily="18" charset="-127"/>
                          <a:ea typeface="HY강B" pitchFamily="18" charset="-127"/>
                        </a:rPr>
                        <a:t>a--</a:t>
                      </a:r>
                      <a:endParaRPr lang="en-US" sz="24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12840" marR="112840" marT="42320" marB="4232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HY강B" pitchFamily="18" charset="-127"/>
                          <a:ea typeface="HY강B" pitchFamily="18" charset="-127"/>
                        </a:rPr>
                        <a:t>a = a-1 </a:t>
                      </a:r>
                      <a:r>
                        <a:rPr lang="ko-KR" altLang="en-US" sz="2400">
                          <a:latin typeface="HY강B" pitchFamily="18" charset="-127"/>
                          <a:ea typeface="HY강B" pitchFamily="18" charset="-127"/>
                        </a:rPr>
                        <a:t>또는 </a:t>
                      </a:r>
                      <a:r>
                        <a:rPr lang="en-US" sz="2400">
                          <a:latin typeface="HY강B" pitchFamily="18" charset="-127"/>
                          <a:ea typeface="HY강B" pitchFamily="18" charset="-127"/>
                        </a:rPr>
                        <a:t>a -= 1 </a:t>
                      </a:r>
                      <a:endParaRPr lang="en-US" sz="2400">
                        <a:solidFill>
                          <a:srgbClr val="000000"/>
                        </a:solidFill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12840" marR="112840" marT="42320" marB="4232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984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/>
              <a:t>package pk05;</a:t>
            </a:r>
          </a:p>
          <a:p>
            <a:endParaRPr lang="en-US" altLang="ko-KR"/>
          </a:p>
          <a:p>
            <a:r>
              <a:rPr lang="en-US" altLang="ko-KR"/>
              <a:t>public class IncDecTest {</a:t>
            </a:r>
          </a:p>
          <a:p>
            <a:endParaRPr lang="en-US" altLang="ko-KR"/>
          </a:p>
          <a:p>
            <a:r>
              <a:rPr lang="en-US" altLang="ko-KR"/>
              <a:t>	public static void main(String[] args) {</a:t>
            </a:r>
          </a:p>
          <a:p>
            <a:r>
              <a:rPr lang="en-US" altLang="ko-KR"/>
              <a:t>		// TODO Auto-generated method stub</a:t>
            </a:r>
          </a:p>
          <a:p>
            <a:r>
              <a:rPr lang="en-US" altLang="ko-KR"/>
              <a:t>		int a, b, c;</a:t>
            </a:r>
          </a:p>
          <a:p>
            <a:r>
              <a:rPr lang="en-US" altLang="ko-KR"/>
              <a:t>	    a = 10;</a:t>
            </a:r>
          </a:p>
          <a:p>
            <a:r>
              <a:rPr lang="en-US" altLang="ko-KR"/>
              <a:t>	    b = 20;</a:t>
            </a:r>
          </a:p>
          <a:p>
            <a:r>
              <a:rPr lang="en-US" altLang="ko-KR"/>
              <a:t>	    c = 3;</a:t>
            </a:r>
          </a:p>
          <a:p>
            <a:r>
              <a:rPr lang="en-US" altLang="ko-KR"/>
              <a:t>	    System.out.println("++a -&gt; " + (++a));</a:t>
            </a:r>
          </a:p>
          <a:p>
            <a:r>
              <a:rPr lang="en-US" altLang="ko-KR"/>
              <a:t>	    System.out.println("a++ -&gt; " + (a++));</a:t>
            </a:r>
          </a:p>
          <a:p>
            <a:r>
              <a:rPr lang="en-US" altLang="ko-KR"/>
              <a:t>	    System.out.println("c++ -&gt; " + (c++));</a:t>
            </a:r>
          </a:p>
          <a:p>
            <a:r>
              <a:rPr lang="en-US" altLang="ko-KR"/>
              <a:t>	    System.out.println("++a + b++ - &gt; " + (++a + b++));</a:t>
            </a:r>
          </a:p>
          <a:p>
            <a:r>
              <a:rPr lang="en-US" altLang="ko-KR"/>
              <a:t>	}</a:t>
            </a:r>
          </a:p>
          <a:p>
            <a:r>
              <a:rPr lang="en-US" altLang="ko-KR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3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1083" y="532447"/>
            <a:ext cx="5281097" cy="480173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1653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10019</TotalTime>
  <Words>871</Words>
  <Application>Microsoft Office PowerPoint</Application>
  <PresentationFormat>와이드스크린</PresentationFormat>
  <Paragraphs>331</Paragraphs>
  <Slides>26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4" baseType="lpstr">
      <vt:lpstr>HY강B</vt:lpstr>
      <vt:lpstr>KoPub돋움체 Bold</vt:lpstr>
      <vt:lpstr>나눔스퀘어라운드 Bold</vt:lpstr>
      <vt:lpstr>맑은 고딕</vt:lpstr>
      <vt:lpstr>바탕</vt:lpstr>
      <vt:lpstr>Arial</vt:lpstr>
      <vt:lpstr>Corbel</vt:lpstr>
      <vt:lpstr>기본</vt:lpstr>
      <vt:lpstr>PowerPoint 프레젠테이션</vt:lpstr>
      <vt:lpstr>Index</vt:lpstr>
      <vt:lpstr>1. 산술연산자</vt:lpstr>
      <vt:lpstr>PowerPoint 프레젠테이션</vt:lpstr>
      <vt:lpstr>2. 대입연산자</vt:lpstr>
      <vt:lpstr>PowerPoint 프레젠테이션</vt:lpstr>
      <vt:lpstr>PowerPoint 프레젠테이션</vt:lpstr>
      <vt:lpstr>3. 증감연산자</vt:lpstr>
      <vt:lpstr>PowerPoint 프레젠테이션</vt:lpstr>
      <vt:lpstr>4. 관계연산자</vt:lpstr>
      <vt:lpstr>PowerPoint 프레젠테이션</vt:lpstr>
      <vt:lpstr>5. 논리연산자</vt:lpstr>
      <vt:lpstr>PowerPoint 프레젠테이션</vt:lpstr>
      <vt:lpstr>PowerPoint 프레젠테이션</vt:lpstr>
      <vt:lpstr>PowerPoint 프레젠테이션</vt:lpstr>
      <vt:lpstr>6. 삼항연산자 </vt:lpstr>
      <vt:lpstr>PowerPoint 프레젠테이션</vt:lpstr>
      <vt:lpstr>PowerPoint 프레젠테이션</vt:lpstr>
      <vt:lpstr>7. instanceof 연산자</vt:lpstr>
      <vt:lpstr>PowerPoint 프레젠테이션</vt:lpstr>
      <vt:lpstr>8. cast 연산자</vt:lpstr>
      <vt:lpstr>PowerPoint 프레젠테이션</vt:lpstr>
      <vt:lpstr>문제1</vt:lpstr>
      <vt:lpstr>문제2</vt:lpstr>
      <vt:lpstr>정 리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YYH7777</cp:lastModifiedBy>
  <cp:revision>75</cp:revision>
  <dcterms:created xsi:type="dcterms:W3CDTF">2019-04-16T14:11:50Z</dcterms:created>
  <dcterms:modified xsi:type="dcterms:W3CDTF">2023-07-26T14:53:57Z</dcterms:modified>
</cp:coreProperties>
</file>