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27"/>
  </p:notesMasterIdLst>
  <p:handoutMasterIdLst>
    <p:handoutMasterId r:id="rId28"/>
  </p:handoutMasterIdLst>
  <p:sldIdLst>
    <p:sldId id="286" r:id="rId2"/>
    <p:sldId id="326" r:id="rId3"/>
    <p:sldId id="308" r:id="rId4"/>
    <p:sldId id="309" r:id="rId5"/>
    <p:sldId id="310" r:id="rId6"/>
    <p:sldId id="311" r:id="rId7"/>
    <p:sldId id="328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9" r:id="rId22"/>
    <p:sldId id="305" r:id="rId23"/>
    <p:sldId id="306" r:id="rId24"/>
    <p:sldId id="325" r:id="rId25"/>
    <p:sldId id="289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8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0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2023-08-09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F7055-7519-4835-ACA9-C64FB58C8C44}" type="datetimeFigureOut">
              <a:rPr lang="ko-KR" altLang="en-US" smtClean="0"/>
              <a:t>2023-08-09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0AC39-C7B5-47C7-94A7-FAE7D54911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9439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97688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54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4" name="내용 개체 틀 2"/>
          <p:cNvSpPr>
            <a:spLocks noGrp="1"/>
          </p:cNvSpPr>
          <p:nvPr>
            <p:ph idx="1"/>
          </p:nvPr>
        </p:nvSpPr>
        <p:spPr>
          <a:xfrm>
            <a:off x="353960" y="707119"/>
            <a:ext cx="11621431" cy="5765689"/>
          </a:xfrm>
        </p:spPr>
        <p:txBody>
          <a:bodyPr/>
          <a:lstStyle>
            <a:lvl1pPr>
              <a:defRPr sz="3000"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 sz="3000"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 sz="3000"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 sz="3000"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 sz="300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 편집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3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4384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2023-08-09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5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7" r:id="rId3"/>
    <p:sldLayoutId id="2147483728" r:id="rId4"/>
    <p:sldLayoutId id="2147483725" r:id="rId5"/>
    <p:sldLayoutId id="2147483729" r:id="rId6"/>
    <p:sldLayoutId id="2147483731" r:id="rId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강 사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윤 영 혜</a:t>
            </a:r>
            <a:endParaRPr lang="ko-KR" altLang="en-US" dirty="0"/>
          </a:p>
        </p:txBody>
      </p:sp>
      <p:sp>
        <p:nvSpPr>
          <p:cNvPr id="8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16.</a:t>
            </a:r>
            <a:r>
              <a:rPr lang="ko-KR" altLang="en-US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</a:t>
            </a:r>
            <a:r>
              <a:rPr lang="ko-KR" altLang="en-US" dirty="0" err="1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타입변환과</a:t>
            </a:r>
            <a:r>
              <a:rPr lang="ko-KR" altLang="en-US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</a:t>
            </a:r>
            <a:r>
              <a:rPr lang="ko-KR" altLang="en-US" dirty="0" err="1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다형성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1967949"/>
            <a:ext cx="12192000" cy="1073426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정보처리기능사 실기</a:t>
            </a:r>
            <a:endParaRPr lang="en-US" altLang="ko-KR" sz="3200" dirty="0" smtClean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프로그래밍 </a:t>
            </a:r>
            <a:r>
              <a:rPr lang="ko-KR" altLang="en-US" sz="3200" dirty="0" err="1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언어활용</a:t>
            </a:r>
            <a:r>
              <a:rPr lang="en-US" altLang="ko-KR" sz="320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(Java8)</a:t>
            </a:r>
            <a:endParaRPr lang="en-US" altLang="ko-KR" sz="3200" dirty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4.</a:t>
            </a:r>
            <a:r>
              <a:rPr lang="ko-KR" altLang="en-US" dirty="0" smtClean="0"/>
              <a:t>매개변수 </a:t>
            </a:r>
            <a:r>
              <a:rPr lang="ko-KR" altLang="en-US" dirty="0" err="1"/>
              <a:t>다형성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자동타입변환은 필드의 값을 </a:t>
            </a:r>
            <a:r>
              <a:rPr lang="ko-KR" altLang="en-US" dirty="0" err="1"/>
              <a:t>대입할때도</a:t>
            </a:r>
            <a:r>
              <a:rPr lang="ko-KR" altLang="en-US" dirty="0"/>
              <a:t> 발생하지만 주로 </a:t>
            </a:r>
            <a:r>
              <a:rPr lang="ko-KR" altLang="en-US" dirty="0" err="1"/>
              <a:t>메소드</a:t>
            </a:r>
            <a:r>
              <a:rPr lang="ko-KR" altLang="en-US" dirty="0"/>
              <a:t> 호출할 때 많이 발생한다</a:t>
            </a:r>
            <a:r>
              <a:rPr lang="en-US" altLang="ko-KR" dirty="0"/>
              <a:t>.</a:t>
            </a:r>
          </a:p>
          <a:p>
            <a:r>
              <a:rPr lang="ko-KR" altLang="en-US" dirty="0" err="1"/>
              <a:t>메소드를</a:t>
            </a:r>
            <a:r>
              <a:rPr lang="ko-KR" altLang="en-US" dirty="0"/>
              <a:t> 호출할 때는 매개변수  타입과 동일한 </a:t>
            </a:r>
            <a:r>
              <a:rPr lang="ko-KR" altLang="en-US" dirty="0" err="1"/>
              <a:t>매개값을</a:t>
            </a:r>
            <a:r>
              <a:rPr lang="ko-KR" altLang="en-US" dirty="0"/>
              <a:t> 지정하는 것이 일반적이지만 </a:t>
            </a:r>
            <a:r>
              <a:rPr lang="ko-KR" altLang="en-US" dirty="0" err="1"/>
              <a:t>매개값을</a:t>
            </a:r>
            <a:r>
              <a:rPr lang="ko-KR" altLang="en-US" dirty="0"/>
              <a:t> 다양화하기 위해 </a:t>
            </a:r>
            <a:r>
              <a:rPr lang="en-US" altLang="ko-KR" dirty="0"/>
              <a:t>"</a:t>
            </a:r>
            <a:r>
              <a:rPr lang="ko-KR" altLang="en-US" dirty="0" err="1"/>
              <a:t>자식객체를</a:t>
            </a:r>
            <a:r>
              <a:rPr lang="ko-KR" altLang="en-US" dirty="0"/>
              <a:t> 지정</a:t>
            </a:r>
            <a:r>
              <a:rPr lang="en-US" altLang="ko-KR" dirty="0"/>
              <a:t>"</a:t>
            </a:r>
            <a:r>
              <a:rPr lang="ko-KR" altLang="en-US" dirty="0" err="1"/>
              <a:t>할수도</a:t>
            </a:r>
            <a:r>
              <a:rPr lang="ko-KR" altLang="en-US" dirty="0"/>
              <a:t> 있다</a:t>
            </a:r>
            <a:r>
              <a:rPr lang="en-US" altLang="ko-KR" dirty="0"/>
              <a:t>.</a:t>
            </a:r>
          </a:p>
          <a:p>
            <a:r>
              <a:rPr lang="en-US" altLang="ko-KR" dirty="0" smtClean="0"/>
              <a:t>Driver</a:t>
            </a:r>
            <a:r>
              <a:rPr lang="ko-KR" altLang="en-US" dirty="0"/>
              <a:t>클래스에 </a:t>
            </a:r>
            <a:r>
              <a:rPr lang="en-US" altLang="ko-KR" dirty="0"/>
              <a:t>drive() </a:t>
            </a:r>
            <a:r>
              <a:rPr lang="ko-KR" altLang="en-US" dirty="0" err="1"/>
              <a:t>메소드가</a:t>
            </a:r>
            <a:r>
              <a:rPr lang="ko-KR" altLang="en-US" dirty="0"/>
              <a:t> 정의 되어 있는데 매개변수는 </a:t>
            </a:r>
            <a:r>
              <a:rPr lang="en-US" altLang="ko-KR" dirty="0"/>
              <a:t>Vehicle </a:t>
            </a:r>
            <a:r>
              <a:rPr lang="ko-KR" altLang="en-US" dirty="0"/>
              <a:t>타입으로 되어 있다</a:t>
            </a:r>
            <a:r>
              <a:rPr lang="en-US" altLang="ko-KR" dirty="0"/>
              <a:t>.</a:t>
            </a:r>
          </a:p>
          <a:p>
            <a:r>
              <a:rPr lang="en-US" altLang="ko-KR" dirty="0" smtClean="0"/>
              <a:t>public </a:t>
            </a:r>
            <a:r>
              <a:rPr lang="en-US" altLang="ko-KR" dirty="0"/>
              <a:t>class Driver {</a:t>
            </a:r>
          </a:p>
          <a:p>
            <a:r>
              <a:rPr lang="en-US" altLang="ko-KR" dirty="0"/>
              <a:t>	public void drive(Vehicle vehicle) {</a:t>
            </a:r>
          </a:p>
          <a:p>
            <a:r>
              <a:rPr lang="en-US" altLang="ko-KR" dirty="0"/>
              <a:t>		</a:t>
            </a:r>
            <a:r>
              <a:rPr lang="en-US" altLang="ko-KR" dirty="0" err="1"/>
              <a:t>vehicle.run</a:t>
            </a:r>
            <a:r>
              <a:rPr lang="en-US" altLang="ko-KR" dirty="0"/>
              <a:t>();</a:t>
            </a:r>
          </a:p>
          <a:p>
            <a:r>
              <a:rPr lang="en-US" altLang="ko-KR" dirty="0"/>
              <a:t>	}</a:t>
            </a:r>
          </a:p>
          <a:p>
            <a:r>
              <a:rPr lang="en-US" altLang="ko-KR" dirty="0"/>
              <a:t>}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1684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drive() </a:t>
            </a:r>
            <a:r>
              <a:rPr lang="ko-KR" altLang="en-US" dirty="0" err="1"/>
              <a:t>메소드를</a:t>
            </a:r>
            <a:r>
              <a:rPr lang="ko-KR" altLang="en-US" dirty="0"/>
              <a:t> 정상적으로 호출한다면 다음과 같다</a:t>
            </a:r>
            <a:r>
              <a:rPr lang="en-US" altLang="ko-KR" dirty="0"/>
              <a:t>.</a:t>
            </a:r>
          </a:p>
          <a:p>
            <a:r>
              <a:rPr lang="en-US" altLang="ko-KR" dirty="0" smtClean="0"/>
              <a:t>Driver </a:t>
            </a:r>
            <a:r>
              <a:rPr lang="en-US" altLang="ko-KR" dirty="0" err="1"/>
              <a:t>driver</a:t>
            </a:r>
            <a:r>
              <a:rPr lang="en-US" altLang="ko-KR" dirty="0"/>
              <a:t> = new Driver();		</a:t>
            </a:r>
          </a:p>
          <a:p>
            <a:r>
              <a:rPr lang="en-US" altLang="ko-KR" dirty="0"/>
              <a:t>Vehicle </a:t>
            </a:r>
            <a:r>
              <a:rPr lang="en-US" altLang="ko-KR" dirty="0" err="1"/>
              <a:t>vehicle</a:t>
            </a:r>
            <a:r>
              <a:rPr lang="en-US" altLang="ko-KR" dirty="0"/>
              <a:t> = new Vehicle();</a:t>
            </a:r>
          </a:p>
          <a:p>
            <a:r>
              <a:rPr lang="en-US" altLang="ko-KR" dirty="0" err="1"/>
              <a:t>driver.drive</a:t>
            </a:r>
            <a:r>
              <a:rPr lang="en-US" altLang="ko-KR" dirty="0"/>
              <a:t>(vehicle)</a:t>
            </a:r>
          </a:p>
          <a:p>
            <a:endParaRPr lang="en-US" altLang="ko-KR" dirty="0"/>
          </a:p>
          <a:p>
            <a:r>
              <a:rPr lang="en-US" altLang="ko-KR" dirty="0"/>
              <a:t>-</a:t>
            </a:r>
            <a:r>
              <a:rPr lang="ko-KR" altLang="en-US" dirty="0"/>
              <a:t>만약</a:t>
            </a:r>
            <a:r>
              <a:rPr lang="en-US" altLang="ko-KR" dirty="0"/>
              <a:t>, Vehicle</a:t>
            </a:r>
            <a:r>
              <a:rPr lang="ko-KR" altLang="en-US" dirty="0"/>
              <a:t>자식 객체인  </a:t>
            </a:r>
            <a:r>
              <a:rPr lang="en-US" altLang="ko-KR" dirty="0"/>
              <a:t>Bus</a:t>
            </a:r>
            <a:r>
              <a:rPr lang="ko-KR" altLang="en-US" dirty="0"/>
              <a:t>객체를 </a:t>
            </a:r>
            <a:r>
              <a:rPr lang="en-US" altLang="ko-KR" dirty="0"/>
              <a:t>drive()</a:t>
            </a:r>
            <a:r>
              <a:rPr lang="ko-KR" altLang="en-US" dirty="0" err="1"/>
              <a:t>메소드의</a:t>
            </a:r>
            <a:r>
              <a:rPr lang="ko-KR" altLang="en-US" dirty="0"/>
              <a:t> </a:t>
            </a:r>
            <a:r>
              <a:rPr lang="ko-KR" altLang="en-US" dirty="0" err="1"/>
              <a:t>매개값으로</a:t>
            </a:r>
            <a:r>
              <a:rPr lang="ko-KR" altLang="en-US" dirty="0"/>
              <a:t> 넘겨주면 </a:t>
            </a:r>
          </a:p>
          <a:p>
            <a:r>
              <a:rPr lang="ko-KR" altLang="en-US" dirty="0"/>
              <a:t> </a:t>
            </a:r>
            <a:r>
              <a:rPr lang="en-US" altLang="ko-KR" dirty="0"/>
              <a:t>drive()</a:t>
            </a:r>
            <a:r>
              <a:rPr lang="ko-KR" altLang="en-US" dirty="0" err="1"/>
              <a:t>메소드는</a:t>
            </a:r>
            <a:r>
              <a:rPr lang="ko-KR" altLang="en-US" dirty="0"/>
              <a:t> </a:t>
            </a:r>
            <a:r>
              <a:rPr lang="en-US" altLang="ko-KR" dirty="0"/>
              <a:t>Vehicle</a:t>
            </a:r>
            <a:r>
              <a:rPr lang="ko-KR" altLang="en-US" dirty="0"/>
              <a:t>타입을 매개변수로 선언했지만</a:t>
            </a:r>
            <a:r>
              <a:rPr lang="en-US" altLang="ko-KR" dirty="0"/>
              <a:t>,  </a:t>
            </a:r>
          </a:p>
          <a:p>
            <a:r>
              <a:rPr lang="en-US" altLang="ko-KR" dirty="0"/>
              <a:t>Vehicle</a:t>
            </a:r>
            <a:r>
              <a:rPr lang="ko-KR" altLang="en-US" dirty="0"/>
              <a:t>을 상속받는 </a:t>
            </a:r>
            <a:r>
              <a:rPr lang="en-US" altLang="ko-KR" dirty="0"/>
              <a:t>Bus </a:t>
            </a:r>
            <a:r>
              <a:rPr lang="ko-KR" altLang="en-US" dirty="0"/>
              <a:t>객체가 </a:t>
            </a:r>
            <a:r>
              <a:rPr lang="ko-KR" altLang="en-US" dirty="0" err="1"/>
              <a:t>매개값으로</a:t>
            </a:r>
            <a:r>
              <a:rPr lang="ko-KR" altLang="en-US" dirty="0"/>
              <a:t> 사용되면 </a:t>
            </a:r>
            <a:r>
              <a:rPr lang="en-US" altLang="ko-KR" dirty="0"/>
              <a:t>"</a:t>
            </a:r>
            <a:r>
              <a:rPr lang="ko-KR" altLang="en-US" dirty="0"/>
              <a:t>자동타입변환</a:t>
            </a:r>
            <a:r>
              <a:rPr lang="en-US" altLang="ko-KR" dirty="0"/>
              <a:t>"</a:t>
            </a:r>
            <a:r>
              <a:rPr lang="ko-KR" altLang="en-US" dirty="0"/>
              <a:t>이 발생한다</a:t>
            </a:r>
            <a:r>
              <a:rPr lang="en-US" altLang="ko-KR" dirty="0"/>
              <a:t>.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022733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Vehicle </a:t>
            </a:r>
            <a:r>
              <a:rPr lang="en-US" altLang="ko-KR" dirty="0" err="1"/>
              <a:t>vehicle</a:t>
            </a:r>
            <a:r>
              <a:rPr lang="en-US" altLang="ko-KR" dirty="0"/>
              <a:t> = bus;</a:t>
            </a:r>
          </a:p>
          <a:p>
            <a:r>
              <a:rPr lang="en-US" altLang="ko-KR" dirty="0"/>
              <a:t>                |          |</a:t>
            </a:r>
          </a:p>
          <a:p>
            <a:r>
              <a:rPr lang="en-US" altLang="ko-KR" dirty="0"/>
              <a:t>                &lt;-------- </a:t>
            </a:r>
            <a:r>
              <a:rPr lang="ko-KR" altLang="en-US" dirty="0"/>
              <a:t>자동타입변환</a:t>
            </a:r>
          </a:p>
          <a:p>
            <a:endParaRPr lang="ko-KR" altLang="en-US" dirty="0"/>
          </a:p>
          <a:p>
            <a:r>
              <a:rPr lang="ko-KR" altLang="en-US" dirty="0"/>
              <a:t>중요</a:t>
            </a:r>
            <a:r>
              <a:rPr lang="en-US" altLang="ko-KR" dirty="0"/>
              <a:t>!) </a:t>
            </a:r>
            <a:r>
              <a:rPr lang="ko-KR" altLang="en-US" dirty="0"/>
              <a:t>매개변수의 타입이 클래스일경우</a:t>
            </a:r>
            <a:r>
              <a:rPr lang="en-US" altLang="ko-KR" dirty="0"/>
              <a:t>, </a:t>
            </a:r>
          </a:p>
          <a:p>
            <a:r>
              <a:rPr lang="ko-KR" altLang="en-US" dirty="0"/>
              <a:t>해당 클래스의 </a:t>
            </a:r>
            <a:r>
              <a:rPr lang="ko-KR" altLang="en-US" dirty="0" err="1"/>
              <a:t>객체뿐</a:t>
            </a:r>
            <a:r>
              <a:rPr lang="ko-KR" altLang="en-US" dirty="0"/>
              <a:t> 아니라 자식객체까지도 </a:t>
            </a:r>
            <a:r>
              <a:rPr lang="ko-KR" altLang="en-US" dirty="0" err="1"/>
              <a:t>매개값으로</a:t>
            </a:r>
            <a:r>
              <a:rPr lang="ko-KR" altLang="en-US" dirty="0"/>
              <a:t> 사용할 수 있다는 점이다</a:t>
            </a:r>
            <a:r>
              <a:rPr lang="en-US" altLang="ko-KR" dirty="0"/>
              <a:t>!!</a:t>
            </a:r>
          </a:p>
          <a:p>
            <a:r>
              <a:rPr lang="ko-KR" altLang="en-US" dirty="0"/>
              <a:t>즉</a:t>
            </a:r>
            <a:r>
              <a:rPr lang="en-US" altLang="ko-KR" dirty="0"/>
              <a:t>, </a:t>
            </a:r>
            <a:r>
              <a:rPr lang="ko-KR" altLang="en-US" dirty="0" err="1"/>
              <a:t>매개값으로</a:t>
            </a:r>
            <a:r>
              <a:rPr lang="ko-KR" altLang="en-US" dirty="0"/>
              <a:t> 어떤 </a:t>
            </a:r>
            <a:r>
              <a:rPr lang="ko-KR" altLang="en-US" dirty="0" err="1"/>
              <a:t>자식객체가</a:t>
            </a:r>
            <a:r>
              <a:rPr lang="ko-KR" altLang="en-US" dirty="0"/>
              <a:t> </a:t>
            </a:r>
            <a:r>
              <a:rPr lang="ko-KR" altLang="en-US" dirty="0" err="1"/>
              <a:t>제공되는냐에</a:t>
            </a:r>
            <a:r>
              <a:rPr lang="ko-KR" altLang="en-US" dirty="0"/>
              <a:t> 따라 </a:t>
            </a:r>
            <a:r>
              <a:rPr lang="ko-KR" altLang="en-US" dirty="0" err="1"/>
              <a:t>실행결과는</a:t>
            </a:r>
            <a:r>
              <a:rPr lang="ko-KR" altLang="en-US" dirty="0"/>
              <a:t> 다양해질 수 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733465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r>
              <a:rPr lang="ko-KR" altLang="en-US" dirty="0" err="1" smtClean="0"/>
              <a:t>자식객체</a:t>
            </a:r>
            <a:endParaRPr lang="en-US" altLang="ko-KR" dirty="0"/>
          </a:p>
          <a:p>
            <a:r>
              <a:rPr lang="en-US" altLang="ko-KR" dirty="0"/>
              <a:t>                     |</a:t>
            </a:r>
          </a:p>
          <a:p>
            <a:r>
              <a:rPr lang="en-US" altLang="ko-KR" dirty="0"/>
              <a:t>void drive(Vehicle vehicle){</a:t>
            </a:r>
          </a:p>
          <a:p>
            <a:r>
              <a:rPr lang="en-US" altLang="ko-KR" dirty="0"/>
              <a:t>   </a:t>
            </a:r>
            <a:r>
              <a:rPr lang="en-US" altLang="ko-KR" dirty="0" err="1"/>
              <a:t>vehicle.run</a:t>
            </a:r>
            <a:r>
              <a:rPr lang="en-US" altLang="ko-KR" dirty="0"/>
              <a:t>();    &lt;--------- </a:t>
            </a:r>
            <a:r>
              <a:rPr lang="ko-KR" altLang="en-US" dirty="0" err="1"/>
              <a:t>자식개체가</a:t>
            </a:r>
            <a:r>
              <a:rPr lang="ko-KR" altLang="en-US" dirty="0"/>
              <a:t> 재정의한 </a:t>
            </a:r>
            <a:r>
              <a:rPr lang="en-US" altLang="ko-KR" dirty="0"/>
              <a:t>run()</a:t>
            </a:r>
            <a:r>
              <a:rPr lang="ko-KR" altLang="en-US" dirty="0" err="1"/>
              <a:t>메소드</a:t>
            </a:r>
            <a:r>
              <a:rPr lang="ko-KR" altLang="en-US" dirty="0"/>
              <a:t> 실행</a:t>
            </a:r>
          </a:p>
          <a:p>
            <a:r>
              <a:rPr lang="en-US" altLang="ko-KR" dirty="0" smtClean="0"/>
              <a:t>}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193388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정리하면</a:t>
            </a:r>
            <a:r>
              <a:rPr lang="en-US" altLang="ko-KR" dirty="0"/>
              <a:t>,</a:t>
            </a:r>
          </a:p>
          <a:p>
            <a:r>
              <a:rPr lang="en-US" altLang="ko-KR" dirty="0"/>
              <a:t>Bus </a:t>
            </a:r>
            <a:r>
              <a:rPr lang="en-US" altLang="ko-KR" dirty="0" err="1"/>
              <a:t>bus</a:t>
            </a:r>
            <a:r>
              <a:rPr lang="en-US" altLang="ko-KR" dirty="0"/>
              <a:t> = new Bus(); </a:t>
            </a:r>
          </a:p>
          <a:p>
            <a:r>
              <a:rPr lang="en-US" altLang="ko-KR" dirty="0"/>
              <a:t>Taxi </a:t>
            </a:r>
            <a:r>
              <a:rPr lang="en-US" altLang="ko-KR" dirty="0" err="1"/>
              <a:t>taxi</a:t>
            </a:r>
            <a:r>
              <a:rPr lang="en-US" altLang="ko-KR" dirty="0"/>
              <a:t> = new Taxi();</a:t>
            </a:r>
          </a:p>
          <a:p>
            <a:r>
              <a:rPr lang="en-US" altLang="ko-KR" dirty="0" err="1"/>
              <a:t>driver.drive</a:t>
            </a:r>
            <a:r>
              <a:rPr lang="en-US" altLang="ko-KR" dirty="0"/>
              <a:t>(bus); </a:t>
            </a:r>
          </a:p>
          <a:p>
            <a:r>
              <a:rPr lang="en-US" altLang="ko-KR" dirty="0" err="1"/>
              <a:t>driver.drive</a:t>
            </a:r>
            <a:r>
              <a:rPr lang="en-US" altLang="ko-KR" dirty="0"/>
              <a:t>(taxi);</a:t>
            </a:r>
          </a:p>
          <a:p>
            <a:endParaRPr lang="en-US" altLang="ko-KR" dirty="0"/>
          </a:p>
          <a:p>
            <a:r>
              <a:rPr lang="en-US" altLang="ko-KR" dirty="0"/>
              <a:t>- </a:t>
            </a:r>
            <a:r>
              <a:rPr lang="ko-KR" altLang="en-US" dirty="0"/>
              <a:t>자동 타입 변환</a:t>
            </a:r>
            <a:r>
              <a:rPr lang="en-US" altLang="ko-KR" dirty="0"/>
              <a:t>: Vehicle </a:t>
            </a:r>
            <a:r>
              <a:rPr lang="en-US" altLang="ko-KR" dirty="0" err="1"/>
              <a:t>vehicle</a:t>
            </a:r>
            <a:r>
              <a:rPr lang="en-US" altLang="ko-KR" dirty="0"/>
              <a:t> = bus;</a:t>
            </a:r>
          </a:p>
          <a:p>
            <a:r>
              <a:rPr lang="en-US" altLang="ko-KR" dirty="0"/>
              <a:t>- </a:t>
            </a:r>
            <a:r>
              <a:rPr lang="ko-KR" altLang="en-US" dirty="0"/>
              <a:t>자동 타입 변환</a:t>
            </a:r>
            <a:r>
              <a:rPr lang="en-US" altLang="ko-KR" dirty="0"/>
              <a:t>: Vehicle </a:t>
            </a:r>
            <a:r>
              <a:rPr lang="en-US" altLang="ko-KR" dirty="0" err="1"/>
              <a:t>vehicle</a:t>
            </a:r>
            <a:r>
              <a:rPr lang="en-US" altLang="ko-KR" dirty="0"/>
              <a:t> = taxi;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329978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먼저 </a:t>
            </a:r>
            <a:r>
              <a:rPr lang="en-US" altLang="ko-KR" dirty="0"/>
              <a:t>Driver </a:t>
            </a:r>
            <a:r>
              <a:rPr lang="ko-KR" altLang="en-US" dirty="0"/>
              <a:t>객체와 </a:t>
            </a:r>
            <a:r>
              <a:rPr lang="en-US" altLang="ko-KR" dirty="0"/>
              <a:t>Bus, Taxi </a:t>
            </a:r>
            <a:r>
              <a:rPr lang="ko-KR" altLang="en-US" dirty="0"/>
              <a:t>객체를 생성하고</a:t>
            </a:r>
            <a:r>
              <a:rPr lang="en-US" altLang="ko-KR" dirty="0"/>
              <a:t>, </a:t>
            </a:r>
          </a:p>
          <a:p>
            <a:r>
              <a:rPr lang="en-US" altLang="ko-KR" dirty="0"/>
              <a:t>Driver </a:t>
            </a:r>
            <a:r>
              <a:rPr lang="ko-KR" altLang="en-US" dirty="0"/>
              <a:t>객체의 </a:t>
            </a:r>
            <a:r>
              <a:rPr lang="en-US" altLang="ko-KR" dirty="0"/>
              <a:t>drive() </a:t>
            </a:r>
            <a:r>
              <a:rPr lang="ko-KR" altLang="en-US" dirty="0" err="1"/>
              <a:t>메소드</a:t>
            </a:r>
            <a:r>
              <a:rPr lang="ko-KR" altLang="en-US" dirty="0"/>
              <a:t> 를 호출할 때 </a:t>
            </a:r>
            <a:r>
              <a:rPr lang="en-US" altLang="ko-KR" dirty="0"/>
              <a:t>Bus </a:t>
            </a:r>
            <a:r>
              <a:rPr lang="ko-KR" altLang="en-US" dirty="0"/>
              <a:t>객체와 </a:t>
            </a:r>
            <a:r>
              <a:rPr lang="en-US" altLang="ko-KR" dirty="0"/>
              <a:t>Taxi </a:t>
            </a:r>
            <a:r>
              <a:rPr lang="ko-KR" altLang="en-US" dirty="0"/>
              <a:t>객체를 제공했다</a:t>
            </a:r>
            <a:r>
              <a:rPr lang="en-US" altLang="ko-KR" dirty="0"/>
              <a:t>.</a:t>
            </a:r>
          </a:p>
          <a:p>
            <a:r>
              <a:rPr lang="en-US" altLang="ko-KR" dirty="0" err="1"/>
              <a:t>DriverExample</a:t>
            </a:r>
            <a:r>
              <a:rPr lang="en-US" altLang="ko-KR" dirty="0"/>
              <a:t> </a:t>
            </a:r>
            <a:r>
              <a:rPr lang="ko-KR" altLang="en-US" dirty="0"/>
              <a:t>클래스를 실행해보면 출력 내용은 </a:t>
            </a:r>
            <a:r>
              <a:rPr lang="en-US" altLang="ko-KR" dirty="0"/>
              <a:t>Bus </a:t>
            </a:r>
            <a:r>
              <a:rPr lang="ko-KR" altLang="en-US" dirty="0"/>
              <a:t>객체의 </a:t>
            </a:r>
            <a:r>
              <a:rPr lang="en-US" altLang="ko-KR" dirty="0"/>
              <a:t>run() </a:t>
            </a:r>
            <a:r>
              <a:rPr lang="ko-KR" altLang="en-US" dirty="0" err="1"/>
              <a:t>메소드를</a:t>
            </a:r>
            <a:r>
              <a:rPr lang="ko-KR" altLang="en-US" dirty="0"/>
              <a:t> 실행한 결과이다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그리고 다음 출력 내용은 </a:t>
            </a:r>
            <a:r>
              <a:rPr lang="en-US" altLang="ko-KR" dirty="0"/>
              <a:t>Taxi </a:t>
            </a:r>
            <a:r>
              <a:rPr lang="ko-KR" altLang="en-US" dirty="0"/>
              <a:t>객체의 </a:t>
            </a:r>
            <a:r>
              <a:rPr lang="en-US" altLang="ko-KR" dirty="0"/>
              <a:t>run() </a:t>
            </a:r>
            <a:r>
              <a:rPr lang="ko-KR" altLang="en-US" dirty="0" err="1"/>
              <a:t>메소드를</a:t>
            </a:r>
            <a:r>
              <a:rPr lang="ko-KR" altLang="en-US" dirty="0"/>
              <a:t> 실행한 결과이다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이와 같이 </a:t>
            </a:r>
            <a:r>
              <a:rPr lang="ko-KR" altLang="en-US" dirty="0" err="1"/>
              <a:t>매개값의</a:t>
            </a:r>
            <a:r>
              <a:rPr lang="ko-KR" altLang="en-US" dirty="0"/>
              <a:t> 자동 타입 변환과 </a:t>
            </a:r>
            <a:r>
              <a:rPr lang="ko-KR" altLang="en-US" dirty="0" err="1"/>
              <a:t>메소드</a:t>
            </a:r>
            <a:r>
              <a:rPr lang="ko-KR" altLang="en-US" dirty="0"/>
              <a:t> 재정의를 이용해서 </a:t>
            </a:r>
            <a:r>
              <a:rPr lang="en-US" altLang="ko-KR" dirty="0"/>
              <a:t>"</a:t>
            </a:r>
            <a:r>
              <a:rPr lang="ko-KR" altLang="en-US" dirty="0"/>
              <a:t>매개 변수의 </a:t>
            </a:r>
            <a:r>
              <a:rPr lang="ko-KR" altLang="en-US" dirty="0" err="1"/>
              <a:t>다형성</a:t>
            </a:r>
            <a:r>
              <a:rPr lang="en-US" altLang="ko-KR" dirty="0"/>
              <a:t>"</a:t>
            </a:r>
            <a:r>
              <a:rPr lang="ko-KR" altLang="en-US" dirty="0"/>
              <a:t>을 구현할 수 있다</a:t>
            </a:r>
          </a:p>
        </p:txBody>
      </p:sp>
    </p:spTree>
    <p:extLst>
      <p:ext uri="{BB962C8B-B14F-4D97-AF65-F5344CB8AC3E}">
        <p14:creationId xmlns:p14="http://schemas.microsoft.com/office/powerpoint/2010/main" val="23473654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5.</a:t>
            </a:r>
            <a:r>
              <a:rPr lang="ko-KR" altLang="en-US" dirty="0" smtClean="0"/>
              <a:t>강제 </a:t>
            </a:r>
            <a:r>
              <a:rPr lang="ko-KR" altLang="en-US" dirty="0"/>
              <a:t>타입 변환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-</a:t>
            </a:r>
            <a:r>
              <a:rPr lang="ko-KR" altLang="en-US" dirty="0"/>
              <a:t>강제 타입 변환 </a:t>
            </a:r>
            <a:r>
              <a:rPr lang="en-US" altLang="ko-KR" dirty="0"/>
              <a:t>casting</a:t>
            </a:r>
            <a:r>
              <a:rPr lang="ko-KR" altLang="en-US" dirty="0"/>
              <a:t>은 부모 타입을 자식 타입으로 변환하는 것을 말한다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-</a:t>
            </a:r>
            <a:r>
              <a:rPr lang="ko-KR" altLang="en-US" dirty="0"/>
              <a:t>그렇다고 해서 모든 부모 타입을 자식 타입으로 강제 변환할 수 있는 것은 아니다</a:t>
            </a:r>
            <a:r>
              <a:rPr lang="en-US" altLang="ko-KR" dirty="0"/>
              <a:t>. </a:t>
            </a:r>
          </a:p>
          <a:p>
            <a:r>
              <a:rPr lang="en-US" altLang="ko-KR" dirty="0"/>
              <a:t>-</a:t>
            </a:r>
            <a:r>
              <a:rPr lang="ko-KR" altLang="en-US" dirty="0"/>
              <a:t>자식 타입이 부모 타입으로 자동 타입 변 환한 후 </a:t>
            </a:r>
          </a:p>
          <a:p>
            <a:r>
              <a:rPr lang="ko-KR" altLang="en-US" dirty="0"/>
              <a:t>다시 자식 타입으로 변환할 때 강제 타입 변환을 사용할 수 있다</a:t>
            </a:r>
            <a:r>
              <a:rPr lang="en-US" altLang="ko-KR" dirty="0"/>
              <a:t>.</a:t>
            </a:r>
          </a:p>
          <a:p>
            <a:r>
              <a:rPr lang="ko-KR" altLang="en-US" dirty="0" err="1" smtClean="0"/>
              <a:t>자식타입</a:t>
            </a:r>
            <a:r>
              <a:rPr lang="ko-KR" altLang="en-US" dirty="0" smtClean="0"/>
              <a:t> </a:t>
            </a:r>
            <a:r>
              <a:rPr lang="ko-KR" altLang="en-US" dirty="0"/>
              <a:t>변수 </a:t>
            </a:r>
            <a:r>
              <a:rPr lang="en-US" altLang="ko-KR" dirty="0"/>
              <a:t>= (</a:t>
            </a:r>
            <a:r>
              <a:rPr lang="ko-KR" altLang="en-US" dirty="0" err="1"/>
              <a:t>자식타입</a:t>
            </a:r>
            <a:r>
              <a:rPr lang="en-US" altLang="ko-KR" dirty="0"/>
              <a:t>) </a:t>
            </a:r>
            <a:r>
              <a:rPr lang="ko-KR" altLang="en-US" dirty="0" err="1"/>
              <a:t>부모타입</a:t>
            </a:r>
            <a:r>
              <a:rPr lang="en-US" altLang="ko-KR" dirty="0"/>
              <a:t>;</a:t>
            </a:r>
          </a:p>
          <a:p>
            <a:r>
              <a:rPr lang="en-US" altLang="ko-KR" dirty="0" smtClean="0"/>
              <a:t>                                             |</a:t>
            </a:r>
            <a:endParaRPr lang="en-US" altLang="ko-KR" dirty="0"/>
          </a:p>
          <a:p>
            <a:r>
              <a:rPr lang="en-US" altLang="ko-KR" dirty="0"/>
              <a:t>                 </a:t>
            </a:r>
            <a:r>
              <a:rPr lang="ko-KR" altLang="en-US" dirty="0"/>
              <a:t>부모 타입을 자식 타입으로 변환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070666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z="2400" dirty="0"/>
              <a:t>예를 들어</a:t>
            </a:r>
            <a:r>
              <a:rPr lang="en-US" altLang="ko-KR" sz="2400" dirty="0"/>
              <a:t>)</a:t>
            </a:r>
          </a:p>
          <a:p>
            <a:r>
              <a:rPr lang="ko-KR" altLang="en-US" sz="2400" dirty="0"/>
              <a:t>다음 코드와 같이 </a:t>
            </a:r>
            <a:r>
              <a:rPr lang="en-US" altLang="ko-KR" sz="2400" dirty="0"/>
              <a:t>Child </a:t>
            </a:r>
            <a:r>
              <a:rPr lang="ko-KR" altLang="en-US" sz="2400" dirty="0"/>
              <a:t>객체가 </a:t>
            </a:r>
            <a:r>
              <a:rPr lang="en-US" altLang="ko-KR" sz="2400" dirty="0"/>
              <a:t>Parent </a:t>
            </a:r>
            <a:r>
              <a:rPr lang="ko-KR" altLang="en-US" sz="2400" dirty="0"/>
              <a:t>타입으로 자동 변환된 상태에서 원래 </a:t>
            </a:r>
            <a:r>
              <a:rPr lang="en-US" altLang="ko-KR" sz="2400" dirty="0"/>
              <a:t>Child</a:t>
            </a:r>
            <a:r>
              <a:rPr lang="ko-KR" altLang="en-US" sz="2400" dirty="0"/>
              <a:t>로 강제 변환할 수 있다</a:t>
            </a:r>
            <a:r>
              <a:rPr lang="en-US" altLang="ko-KR" sz="2400" dirty="0"/>
              <a:t>.</a:t>
            </a:r>
          </a:p>
          <a:p>
            <a:r>
              <a:rPr lang="en-US" altLang="ko-KR" sz="2400" dirty="0" smtClean="0"/>
              <a:t>Parent </a:t>
            </a:r>
            <a:r>
              <a:rPr lang="en-US" altLang="ko-KR" sz="2400" dirty="0" err="1"/>
              <a:t>parent</a:t>
            </a:r>
            <a:r>
              <a:rPr lang="en-US" altLang="ko-KR" sz="2400" dirty="0"/>
              <a:t> = new Child(); // </a:t>
            </a:r>
            <a:r>
              <a:rPr lang="ko-KR" altLang="en-US" sz="2400" dirty="0"/>
              <a:t>자동 타입 변환 </a:t>
            </a:r>
          </a:p>
          <a:p>
            <a:r>
              <a:rPr lang="en-US" altLang="ko-KR" sz="2400" dirty="0"/>
              <a:t>Child </a:t>
            </a:r>
            <a:r>
              <a:rPr lang="en-US" altLang="ko-KR" sz="2400" dirty="0" err="1"/>
              <a:t>child</a:t>
            </a:r>
            <a:r>
              <a:rPr lang="en-US" altLang="ko-KR" sz="2400" dirty="0"/>
              <a:t> = (Child) parent; // </a:t>
            </a:r>
            <a:r>
              <a:rPr lang="ko-KR" altLang="en-US" sz="2400" dirty="0"/>
              <a:t>강제 타입 변환</a:t>
            </a:r>
          </a:p>
          <a:p>
            <a:r>
              <a:rPr lang="ko-KR" altLang="en-US" sz="2400" dirty="0" smtClean="0"/>
              <a:t>자식 </a:t>
            </a:r>
            <a:r>
              <a:rPr lang="ko-KR" altLang="en-US" sz="2400" dirty="0"/>
              <a:t>타입이 부모 타입으로 자동 타입 변환하면</a:t>
            </a:r>
            <a:r>
              <a:rPr lang="en-US" altLang="ko-KR" sz="2400" dirty="0"/>
              <a:t>, </a:t>
            </a:r>
          </a:p>
          <a:p>
            <a:r>
              <a:rPr lang="ko-KR" altLang="en-US" sz="2400" dirty="0"/>
              <a:t>부모에 선언된 필드와 </a:t>
            </a:r>
            <a:r>
              <a:rPr lang="ko-KR" altLang="en-US" sz="2400" dirty="0" err="1"/>
              <a:t>메소드만</a:t>
            </a:r>
            <a:r>
              <a:rPr lang="ko-KR" altLang="en-US" sz="2400" dirty="0"/>
              <a:t> 사용 가능하다는 제약 사항이 따른다</a:t>
            </a:r>
            <a:r>
              <a:rPr lang="en-US" altLang="ko-KR" sz="2400" dirty="0"/>
              <a:t>. </a:t>
            </a:r>
          </a:p>
          <a:p>
            <a:r>
              <a:rPr lang="ko-KR" altLang="en-US" sz="2400" dirty="0"/>
              <a:t>만약 자식에 선언된 필드와 </a:t>
            </a:r>
            <a:r>
              <a:rPr lang="ko-KR" altLang="en-US" sz="2400" dirty="0" err="1"/>
              <a:t>메소드를</a:t>
            </a:r>
            <a:r>
              <a:rPr lang="ko-KR" altLang="en-US" sz="2400" dirty="0"/>
              <a:t> 꼭 사용해야 한다면 강제 타입 변환을 해서 </a:t>
            </a:r>
          </a:p>
          <a:p>
            <a:r>
              <a:rPr lang="ko-KR" altLang="en-US" sz="2400" dirty="0"/>
              <a:t>다시 자식 타입으로 변환한 다음 자식의 필드와 </a:t>
            </a:r>
            <a:r>
              <a:rPr lang="ko-KR" altLang="en-US" sz="2400" dirty="0" err="1"/>
              <a:t>메소드를</a:t>
            </a:r>
            <a:r>
              <a:rPr lang="ko-KR" altLang="en-US" sz="2400" dirty="0"/>
              <a:t> 사용하면 된다</a:t>
            </a:r>
            <a:r>
              <a:rPr lang="en-US" altLang="ko-KR" sz="2400" dirty="0"/>
              <a:t>.</a:t>
            </a:r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446081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6.</a:t>
            </a:r>
            <a:r>
              <a:rPr lang="ko-KR" altLang="en-US" dirty="0" smtClean="0"/>
              <a:t>객체타입확인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- </a:t>
            </a:r>
            <a:r>
              <a:rPr lang="ko-KR" altLang="en-US" sz="2400" u="sng" dirty="0"/>
              <a:t>강제 타입 변환은 자식 타입이 부모 타입으로 변환되어 있는 상태에서만 가능하기 </a:t>
            </a:r>
            <a:r>
              <a:rPr lang="ko-KR" altLang="en-US" sz="2400" u="sng" dirty="0" smtClean="0"/>
              <a:t>때문에  </a:t>
            </a:r>
            <a:r>
              <a:rPr lang="ko-KR" altLang="en-US" sz="2400" dirty="0"/>
              <a:t>다음과 같이 처음부터 부모 타입으로 생성된 객체는 자식 타입으로 변환할 수 없다</a:t>
            </a:r>
            <a:r>
              <a:rPr lang="en-US" altLang="ko-KR" sz="2400" dirty="0"/>
              <a:t>.</a:t>
            </a:r>
          </a:p>
          <a:p>
            <a:r>
              <a:rPr lang="en-US" altLang="ko-KR" sz="2400" dirty="0" smtClean="0"/>
              <a:t>Parent </a:t>
            </a:r>
            <a:r>
              <a:rPr lang="en-US" altLang="ko-KR" sz="2400" dirty="0" err="1"/>
              <a:t>parent</a:t>
            </a:r>
            <a:r>
              <a:rPr lang="en-US" altLang="ko-KR" sz="2400" dirty="0"/>
              <a:t> = new Parent(); </a:t>
            </a:r>
          </a:p>
          <a:p>
            <a:r>
              <a:rPr lang="en-US" altLang="ko-KR" sz="2400" dirty="0"/>
              <a:t>Child </a:t>
            </a:r>
            <a:r>
              <a:rPr lang="en-US" altLang="ko-KR" sz="2400" dirty="0" err="1"/>
              <a:t>child</a:t>
            </a:r>
            <a:r>
              <a:rPr lang="en-US" altLang="ko-KR" sz="2400" dirty="0"/>
              <a:t> = (Child) parent; // </a:t>
            </a:r>
            <a:r>
              <a:rPr lang="ko-KR" altLang="en-US" sz="2400" dirty="0"/>
              <a:t>강제 타입 변환을 할 수 없음</a:t>
            </a:r>
          </a:p>
          <a:p>
            <a:r>
              <a:rPr lang="en-US" altLang="ko-KR" sz="2400" dirty="0" smtClean="0"/>
              <a:t>-</a:t>
            </a:r>
            <a:r>
              <a:rPr lang="ko-KR" altLang="en-US" sz="2400" dirty="0"/>
              <a:t>그렇다면 부모 변수가 참조하는 객체가 부모 객체인지 자식 객체인지 확인하는 방법은 없을까</a:t>
            </a:r>
            <a:r>
              <a:rPr lang="en-US" altLang="ko-KR" sz="2400" dirty="0"/>
              <a:t>? </a:t>
            </a:r>
          </a:p>
          <a:p>
            <a:r>
              <a:rPr lang="ko-KR" altLang="en-US" sz="2400" dirty="0"/>
              <a:t>어떤 객체가 어떤 클래스의 인스턴스인지 확인하기 위해 </a:t>
            </a:r>
            <a:r>
              <a:rPr lang="ko-KR" altLang="en-US" sz="2400" dirty="0" smtClean="0"/>
              <a:t> </a:t>
            </a:r>
            <a:r>
              <a:rPr lang="en-US" altLang="ko-KR" sz="2400" u="sng" dirty="0" err="1" smtClean="0"/>
              <a:t>instanceof</a:t>
            </a:r>
            <a:r>
              <a:rPr lang="en-US" altLang="ko-KR" sz="2400" u="sng" dirty="0" smtClean="0"/>
              <a:t> </a:t>
            </a:r>
            <a:r>
              <a:rPr lang="ko-KR" altLang="en-US" sz="2400" u="sng" dirty="0"/>
              <a:t>연산자를 </a:t>
            </a:r>
            <a:r>
              <a:rPr lang="ko-KR" altLang="en-US" sz="2400" dirty="0"/>
              <a:t>사용한다</a:t>
            </a:r>
            <a:r>
              <a:rPr lang="en-US" altLang="ko-KR" sz="2400" dirty="0"/>
              <a:t>. </a:t>
            </a:r>
          </a:p>
          <a:p>
            <a:r>
              <a:rPr lang="en-US" altLang="ko-KR" sz="2400" dirty="0"/>
              <a:t>-</a:t>
            </a:r>
            <a:r>
              <a:rPr lang="en-US" altLang="ko-KR" sz="2400" dirty="0" err="1"/>
              <a:t>instanceof</a:t>
            </a:r>
            <a:r>
              <a:rPr lang="en-US" altLang="ko-KR" sz="2400" dirty="0"/>
              <a:t> </a:t>
            </a:r>
            <a:r>
              <a:rPr lang="ko-KR" altLang="en-US" sz="2400" dirty="0"/>
              <a:t>연산자의 </a:t>
            </a:r>
            <a:r>
              <a:rPr lang="ko-KR" altLang="en-US" sz="2400" dirty="0" err="1"/>
              <a:t>좌항에는</a:t>
            </a:r>
            <a:r>
              <a:rPr lang="ko-KR" altLang="en-US" sz="2400" dirty="0"/>
              <a:t> 객체가 오고 </a:t>
            </a:r>
            <a:r>
              <a:rPr lang="ko-KR" altLang="en-US" sz="2400" dirty="0" err="1"/>
              <a:t>우항에는</a:t>
            </a:r>
            <a:r>
              <a:rPr lang="ko-KR" altLang="en-US" sz="2400" dirty="0"/>
              <a:t> 타입이 오는데</a:t>
            </a:r>
            <a:r>
              <a:rPr lang="en-US" altLang="ko-KR" sz="2400" dirty="0"/>
              <a:t>, </a:t>
            </a:r>
          </a:p>
          <a:p>
            <a:r>
              <a:rPr lang="ko-KR" altLang="en-US" sz="2400" dirty="0" err="1"/>
              <a:t>좌항의</a:t>
            </a:r>
            <a:r>
              <a:rPr lang="ko-KR" altLang="en-US" sz="2400" dirty="0"/>
              <a:t> 객체가 </a:t>
            </a:r>
            <a:r>
              <a:rPr lang="ko-KR" altLang="en-US" sz="2400" dirty="0" err="1"/>
              <a:t>우항의</a:t>
            </a:r>
            <a:r>
              <a:rPr lang="ko-KR" altLang="en-US" sz="2400" dirty="0"/>
              <a:t> 인스턴스이면</a:t>
            </a:r>
            <a:r>
              <a:rPr lang="en-US" altLang="ko-KR" sz="2400" dirty="0"/>
              <a:t>, </a:t>
            </a:r>
            <a:r>
              <a:rPr lang="ko-KR" altLang="en-US" sz="2400" dirty="0"/>
              <a:t>즉 </a:t>
            </a:r>
            <a:r>
              <a:rPr lang="ko-KR" altLang="en-US" sz="2400" dirty="0" err="1"/>
              <a:t>우항의</a:t>
            </a:r>
            <a:r>
              <a:rPr lang="ko-KR" altLang="en-US" sz="2400" dirty="0"/>
              <a:t> 타입으로 객체가 생성되었다면 </a:t>
            </a:r>
            <a:r>
              <a:rPr lang="en-US" altLang="ko-KR" sz="2400" dirty="0"/>
              <a:t>true</a:t>
            </a:r>
            <a:r>
              <a:rPr lang="ko-KR" altLang="en-US" sz="2400" dirty="0"/>
              <a:t>를 </a:t>
            </a:r>
            <a:r>
              <a:rPr lang="ko-KR" altLang="en-US" sz="2400" dirty="0" err="1"/>
              <a:t>리턴하고</a:t>
            </a:r>
            <a:r>
              <a:rPr lang="ko-KR" altLang="en-US" sz="2400" dirty="0"/>
              <a:t> </a:t>
            </a:r>
            <a:r>
              <a:rPr lang="ko-KR" altLang="en-US" sz="2400" dirty="0" smtClean="0"/>
              <a:t> 그렇지 </a:t>
            </a:r>
            <a:r>
              <a:rPr lang="ko-KR" altLang="en-US" sz="2400" dirty="0"/>
              <a:t>않으면 </a:t>
            </a:r>
            <a:r>
              <a:rPr lang="en-US" altLang="ko-KR" sz="2400" dirty="0"/>
              <a:t>false</a:t>
            </a:r>
            <a:r>
              <a:rPr lang="ko-KR" altLang="en-US" sz="2400" dirty="0"/>
              <a:t>를 </a:t>
            </a:r>
            <a:r>
              <a:rPr lang="ko-KR" altLang="en-US" sz="2400" dirty="0" err="1"/>
              <a:t>리턴한다</a:t>
            </a:r>
            <a:r>
              <a:rPr lang="en-US" altLang="ko-KR" sz="2400" dirty="0"/>
              <a:t>.</a:t>
            </a:r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0728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형식</a:t>
            </a:r>
            <a:r>
              <a:rPr lang="en-US" altLang="ko-KR" dirty="0"/>
              <a:t>)</a:t>
            </a:r>
          </a:p>
          <a:p>
            <a:r>
              <a:rPr lang="en-US" altLang="ko-KR" dirty="0" err="1"/>
              <a:t>boolean</a:t>
            </a:r>
            <a:r>
              <a:rPr lang="en-US" altLang="ko-KR" dirty="0"/>
              <a:t> result = </a:t>
            </a:r>
            <a:r>
              <a:rPr lang="ko-KR" altLang="en-US" dirty="0" err="1"/>
              <a:t>좌항</a:t>
            </a:r>
            <a:r>
              <a:rPr lang="en-US" altLang="ko-KR" dirty="0"/>
              <a:t>(</a:t>
            </a:r>
            <a:r>
              <a:rPr lang="ko-KR" altLang="en-US" dirty="0"/>
              <a:t>객체</a:t>
            </a:r>
            <a:r>
              <a:rPr lang="en-US" altLang="ko-KR" dirty="0"/>
              <a:t>) </a:t>
            </a:r>
            <a:r>
              <a:rPr lang="en-US" altLang="ko-KR" dirty="0" err="1"/>
              <a:t>instanceof</a:t>
            </a:r>
            <a:r>
              <a:rPr lang="en-US" altLang="ko-KR" dirty="0"/>
              <a:t> </a:t>
            </a:r>
            <a:r>
              <a:rPr lang="ko-KR" altLang="en-US" dirty="0" err="1"/>
              <a:t>우항</a:t>
            </a:r>
            <a:r>
              <a:rPr lang="en-US" altLang="ko-KR" dirty="0"/>
              <a:t>(</a:t>
            </a:r>
            <a:r>
              <a:rPr lang="ko-KR" altLang="en-US" dirty="0"/>
              <a:t>타입</a:t>
            </a:r>
            <a:r>
              <a:rPr lang="en-US" altLang="ko-KR" dirty="0"/>
              <a:t>)</a:t>
            </a:r>
          </a:p>
          <a:p>
            <a:endParaRPr lang="en-US" altLang="ko-KR" dirty="0"/>
          </a:p>
          <a:p>
            <a:r>
              <a:rPr lang="en-US" altLang="ko-KR" dirty="0"/>
              <a:t>-</a:t>
            </a:r>
            <a:r>
              <a:rPr lang="en-US" altLang="ko-KR" dirty="0" err="1"/>
              <a:t>instanceof</a:t>
            </a:r>
            <a:r>
              <a:rPr lang="en-US" altLang="ko-KR" dirty="0"/>
              <a:t> </a:t>
            </a:r>
            <a:r>
              <a:rPr lang="ko-KR" altLang="en-US" dirty="0"/>
              <a:t>연산자는 주로 </a:t>
            </a:r>
            <a:r>
              <a:rPr lang="ko-KR" altLang="en-US" dirty="0" err="1"/>
              <a:t>매개값의</a:t>
            </a:r>
            <a:r>
              <a:rPr lang="ko-KR" altLang="en-US" dirty="0"/>
              <a:t> 타입을 조사할 때 사용된다</a:t>
            </a:r>
            <a:r>
              <a:rPr lang="en-US" altLang="ko-KR" dirty="0"/>
              <a:t>. </a:t>
            </a:r>
          </a:p>
          <a:p>
            <a:r>
              <a:rPr lang="en-US" altLang="ko-KR" dirty="0"/>
              <a:t>-</a:t>
            </a:r>
            <a:r>
              <a:rPr lang="ko-KR" altLang="en-US" dirty="0" err="1"/>
              <a:t>메소드</a:t>
            </a:r>
            <a:r>
              <a:rPr lang="ko-KR" altLang="en-US" dirty="0"/>
              <a:t> 내에서 강제 타입 변환이 필요할 경우 반드시 </a:t>
            </a:r>
            <a:r>
              <a:rPr lang="ko-KR" altLang="en-US" dirty="0" err="1"/>
              <a:t>매개값이</a:t>
            </a:r>
            <a:r>
              <a:rPr lang="ko-KR" altLang="en-US" dirty="0"/>
              <a:t> 어떤 객체인지</a:t>
            </a:r>
          </a:p>
          <a:p>
            <a:r>
              <a:rPr lang="ko-KR" altLang="en-US" dirty="0"/>
              <a:t> </a:t>
            </a:r>
            <a:r>
              <a:rPr lang="en-US" altLang="ko-KR" dirty="0" err="1"/>
              <a:t>instanceof</a:t>
            </a:r>
            <a:r>
              <a:rPr lang="en-US" altLang="ko-KR" dirty="0"/>
              <a:t> </a:t>
            </a:r>
            <a:r>
              <a:rPr lang="ko-KR" altLang="en-US" dirty="0"/>
              <a:t>연산자로 확인하고 안전하게 강제 타입 변환을 해야 한다</a:t>
            </a:r>
            <a:r>
              <a:rPr lang="en-US" altLang="ko-KR" dirty="0"/>
              <a:t>.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4733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Index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1.</a:t>
            </a:r>
            <a:r>
              <a:rPr lang="ko-KR" altLang="en-US" dirty="0" err="1"/>
              <a:t>다형성</a:t>
            </a:r>
            <a:endParaRPr lang="ko-KR" altLang="en-US" dirty="0"/>
          </a:p>
          <a:p>
            <a:r>
              <a:rPr lang="en-US" altLang="ko-KR" dirty="0"/>
              <a:t>2.</a:t>
            </a:r>
            <a:r>
              <a:rPr lang="ko-KR" altLang="en-US" dirty="0"/>
              <a:t>자동타입변환</a:t>
            </a:r>
          </a:p>
          <a:p>
            <a:r>
              <a:rPr lang="en-US" altLang="ko-KR" dirty="0"/>
              <a:t>3.</a:t>
            </a:r>
            <a:r>
              <a:rPr lang="ko-KR" altLang="en-US" dirty="0"/>
              <a:t>필드의 </a:t>
            </a:r>
            <a:r>
              <a:rPr lang="ko-KR" altLang="en-US" dirty="0" err="1"/>
              <a:t>다형성</a:t>
            </a:r>
            <a:endParaRPr lang="ko-KR" altLang="en-US" dirty="0"/>
          </a:p>
          <a:p>
            <a:r>
              <a:rPr lang="en-US" altLang="ko-KR" dirty="0"/>
              <a:t>4.</a:t>
            </a:r>
            <a:r>
              <a:rPr lang="ko-KR" altLang="en-US" dirty="0"/>
              <a:t>매개변수 </a:t>
            </a:r>
            <a:r>
              <a:rPr lang="ko-KR" altLang="en-US" dirty="0" err="1"/>
              <a:t>다형성</a:t>
            </a:r>
            <a:endParaRPr lang="ko-KR" altLang="en-US" dirty="0"/>
          </a:p>
          <a:p>
            <a:r>
              <a:rPr lang="en-US" altLang="ko-KR" dirty="0"/>
              <a:t>5.</a:t>
            </a:r>
            <a:r>
              <a:rPr lang="ko-KR" altLang="en-US" dirty="0"/>
              <a:t>강제 타입 변환</a:t>
            </a:r>
          </a:p>
          <a:p>
            <a:r>
              <a:rPr lang="en-US" altLang="ko-KR" dirty="0"/>
              <a:t>6.</a:t>
            </a:r>
            <a:r>
              <a:rPr lang="ko-KR" altLang="en-US" dirty="0"/>
              <a:t>객체타입확인</a:t>
            </a:r>
          </a:p>
        </p:txBody>
      </p:sp>
    </p:spTree>
    <p:extLst>
      <p:ext uri="{BB962C8B-B14F-4D97-AF65-F5344CB8AC3E}">
        <p14:creationId xmlns:p14="http://schemas.microsoft.com/office/powerpoint/2010/main" val="12461264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public void method(Parent parent) { </a:t>
            </a:r>
          </a:p>
          <a:p>
            <a:r>
              <a:rPr lang="en-US" altLang="ko-KR" dirty="0"/>
              <a:t>  if(parent </a:t>
            </a:r>
            <a:r>
              <a:rPr lang="en-US" altLang="ko-KR" dirty="0" err="1"/>
              <a:t>instanceof</a:t>
            </a:r>
            <a:r>
              <a:rPr lang="en-US" altLang="ko-KR" dirty="0"/>
              <a:t> Child) { </a:t>
            </a:r>
          </a:p>
          <a:p>
            <a:r>
              <a:rPr lang="en-US" altLang="ko-KR" dirty="0"/>
              <a:t>      Child </a:t>
            </a:r>
            <a:r>
              <a:rPr lang="en-US" altLang="ko-KR" dirty="0" err="1"/>
              <a:t>child</a:t>
            </a:r>
            <a:r>
              <a:rPr lang="en-US" altLang="ko-KR" dirty="0"/>
              <a:t> = (Child) parent; &lt;-----Parent </a:t>
            </a:r>
            <a:r>
              <a:rPr lang="ko-KR" altLang="en-US" dirty="0"/>
              <a:t>매개 변수가 참조하는 객체가 </a:t>
            </a:r>
            <a:r>
              <a:rPr lang="en-US" altLang="ko-KR" dirty="0"/>
              <a:t>Child</a:t>
            </a:r>
            <a:r>
              <a:rPr lang="ko-KR" altLang="en-US" dirty="0"/>
              <a:t>인지 조사</a:t>
            </a:r>
          </a:p>
          <a:p>
            <a:r>
              <a:rPr lang="ko-KR" altLang="en-US" dirty="0"/>
              <a:t>  </a:t>
            </a:r>
            <a:r>
              <a:rPr lang="en-US" altLang="ko-KR" dirty="0"/>
              <a:t>}</a:t>
            </a:r>
          </a:p>
          <a:p>
            <a:r>
              <a:rPr lang="en-US" altLang="ko-KR" dirty="0"/>
              <a:t>}</a:t>
            </a:r>
          </a:p>
          <a:p>
            <a:endParaRPr lang="en-US" altLang="ko-KR" dirty="0"/>
          </a:p>
          <a:p>
            <a:r>
              <a:rPr lang="ko-KR" altLang="en-US" dirty="0"/>
              <a:t>만약 타입을 확인하지 않고 강제 타입 변환을 시도한다면 </a:t>
            </a:r>
            <a:r>
              <a:rPr lang="en-US" altLang="ko-KR" u="sng" dirty="0" err="1"/>
              <a:t>ClassCastException</a:t>
            </a:r>
            <a:r>
              <a:rPr lang="ko-KR" altLang="en-US" dirty="0"/>
              <a:t>이 발생할 수 있다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22453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602974" y="816166"/>
            <a:ext cx="4863548" cy="449353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1100" dirty="0" err="1"/>
              <a:t>class</a:t>
            </a:r>
            <a:r>
              <a:rPr lang="ko-KR" altLang="en-US" sz="1100" dirty="0"/>
              <a:t> </a:t>
            </a:r>
            <a:r>
              <a:rPr lang="ko-KR" altLang="en-US" sz="1100" dirty="0" err="1"/>
              <a:t>Animal</a:t>
            </a:r>
            <a:r>
              <a:rPr lang="ko-KR" altLang="en-US" sz="1100" dirty="0"/>
              <a:t>{</a:t>
            </a:r>
          </a:p>
          <a:p>
            <a:r>
              <a:rPr lang="ko-KR" altLang="en-US" sz="1100" dirty="0"/>
              <a:t>	</a:t>
            </a:r>
            <a:r>
              <a:rPr lang="ko-KR" altLang="en-US" sz="1100" dirty="0" err="1"/>
              <a:t>String</a:t>
            </a:r>
            <a:r>
              <a:rPr lang="ko-KR" altLang="en-US" sz="1100" dirty="0"/>
              <a:t> </a:t>
            </a:r>
            <a:r>
              <a:rPr lang="ko-KR" altLang="en-US" sz="1100" dirty="0" err="1"/>
              <a:t>name</a:t>
            </a:r>
            <a:r>
              <a:rPr lang="ko-KR" altLang="en-US" sz="1100" dirty="0"/>
              <a:t>;</a:t>
            </a:r>
          </a:p>
          <a:p>
            <a:r>
              <a:rPr lang="ko-KR" altLang="en-US" sz="1100" dirty="0"/>
              <a:t>	</a:t>
            </a:r>
            <a:r>
              <a:rPr lang="ko-KR" altLang="en-US" sz="1100" dirty="0" err="1"/>
              <a:t>public</a:t>
            </a:r>
            <a:r>
              <a:rPr lang="ko-KR" altLang="en-US" sz="1100" dirty="0"/>
              <a:t> </a:t>
            </a:r>
            <a:r>
              <a:rPr lang="ko-KR" altLang="en-US" sz="1100" dirty="0" err="1"/>
              <a:t>void</a:t>
            </a:r>
            <a:r>
              <a:rPr lang="ko-KR" altLang="en-US" sz="1100" dirty="0"/>
              <a:t> </a:t>
            </a:r>
            <a:r>
              <a:rPr lang="ko-KR" altLang="en-US" sz="1100" dirty="0" err="1"/>
              <a:t>sounds</a:t>
            </a:r>
            <a:r>
              <a:rPr lang="ko-KR" altLang="en-US" sz="1100" dirty="0"/>
              <a:t>(){</a:t>
            </a:r>
          </a:p>
          <a:p>
            <a:r>
              <a:rPr lang="ko-KR" altLang="en-US" sz="1100" dirty="0"/>
              <a:t>		</a:t>
            </a:r>
            <a:r>
              <a:rPr lang="ko-KR" altLang="en-US" sz="1100" dirty="0" err="1"/>
              <a:t>System.out.println</a:t>
            </a:r>
            <a:r>
              <a:rPr lang="ko-KR" altLang="en-US" sz="1100" dirty="0"/>
              <a:t>("</a:t>
            </a:r>
            <a:r>
              <a:rPr lang="ko-KR" altLang="en-US" sz="1100" dirty="0" err="1"/>
              <a:t>부모메소드</a:t>
            </a:r>
            <a:r>
              <a:rPr lang="ko-KR" altLang="en-US" sz="1100" dirty="0"/>
              <a:t> : "+</a:t>
            </a:r>
            <a:r>
              <a:rPr lang="ko-KR" altLang="en-US" sz="1100" dirty="0" err="1"/>
              <a:t>name</a:t>
            </a:r>
            <a:r>
              <a:rPr lang="ko-KR" altLang="en-US" sz="1100" dirty="0"/>
              <a:t>+"가 소리를 낸다");</a:t>
            </a:r>
          </a:p>
          <a:p>
            <a:r>
              <a:rPr lang="ko-KR" altLang="en-US" sz="1100" dirty="0"/>
              <a:t>	}</a:t>
            </a:r>
          </a:p>
          <a:p>
            <a:r>
              <a:rPr lang="ko-KR" altLang="en-US" sz="1100" dirty="0"/>
              <a:t>}// </a:t>
            </a:r>
            <a:r>
              <a:rPr lang="ko-KR" altLang="en-US" sz="1100" dirty="0" err="1"/>
              <a:t>Animal</a:t>
            </a:r>
            <a:r>
              <a:rPr lang="ko-KR" altLang="en-US" sz="1100" dirty="0"/>
              <a:t> 클래스</a:t>
            </a:r>
          </a:p>
          <a:p>
            <a:endParaRPr lang="ko-KR" altLang="en-US" sz="1100" dirty="0"/>
          </a:p>
          <a:p>
            <a:r>
              <a:rPr lang="ko-KR" altLang="en-US" sz="1100" dirty="0" err="1"/>
              <a:t>class</a:t>
            </a:r>
            <a:r>
              <a:rPr lang="ko-KR" altLang="en-US" sz="1100" dirty="0"/>
              <a:t> </a:t>
            </a:r>
            <a:r>
              <a:rPr lang="ko-KR" altLang="en-US" sz="1100" dirty="0" err="1"/>
              <a:t>Dog</a:t>
            </a:r>
            <a:r>
              <a:rPr lang="ko-KR" altLang="en-US" sz="1100" dirty="0"/>
              <a:t> </a:t>
            </a:r>
            <a:r>
              <a:rPr lang="ko-KR" altLang="en-US" sz="1100" dirty="0" err="1"/>
              <a:t>extends</a:t>
            </a:r>
            <a:r>
              <a:rPr lang="ko-KR" altLang="en-US" sz="1100" dirty="0"/>
              <a:t> </a:t>
            </a:r>
            <a:r>
              <a:rPr lang="ko-KR" altLang="en-US" sz="1100" dirty="0" err="1"/>
              <a:t>Animal</a:t>
            </a:r>
            <a:r>
              <a:rPr lang="ko-KR" altLang="en-US" sz="1100" dirty="0"/>
              <a:t>{</a:t>
            </a:r>
          </a:p>
          <a:p>
            <a:r>
              <a:rPr lang="ko-KR" altLang="en-US" sz="1100" dirty="0"/>
              <a:t>	</a:t>
            </a:r>
            <a:r>
              <a:rPr lang="ko-KR" altLang="en-US" sz="1100" dirty="0" err="1"/>
              <a:t>public</a:t>
            </a:r>
            <a:r>
              <a:rPr lang="ko-KR" altLang="en-US" sz="1100" dirty="0"/>
              <a:t> </a:t>
            </a:r>
            <a:r>
              <a:rPr lang="ko-KR" altLang="en-US" sz="1100" dirty="0" err="1"/>
              <a:t>void</a:t>
            </a:r>
            <a:r>
              <a:rPr lang="ko-KR" altLang="en-US" sz="1100" dirty="0"/>
              <a:t> </a:t>
            </a:r>
            <a:r>
              <a:rPr lang="ko-KR" altLang="en-US" sz="1100" dirty="0" err="1"/>
              <a:t>sounds</a:t>
            </a:r>
            <a:r>
              <a:rPr lang="ko-KR" altLang="en-US" sz="1100" dirty="0"/>
              <a:t>(){</a:t>
            </a:r>
          </a:p>
          <a:p>
            <a:r>
              <a:rPr lang="ko-KR" altLang="en-US" sz="1100" dirty="0"/>
              <a:t>		</a:t>
            </a:r>
            <a:r>
              <a:rPr lang="ko-KR" altLang="en-US" sz="1100" dirty="0" err="1"/>
              <a:t>super.sounds</a:t>
            </a:r>
            <a:r>
              <a:rPr lang="ko-KR" altLang="en-US" sz="1100" dirty="0"/>
              <a:t>();</a:t>
            </a:r>
          </a:p>
          <a:p>
            <a:r>
              <a:rPr lang="ko-KR" altLang="en-US" sz="1100" dirty="0"/>
              <a:t>		</a:t>
            </a:r>
            <a:r>
              <a:rPr lang="ko-KR" altLang="en-US" sz="1100" dirty="0" err="1"/>
              <a:t>System.out.println</a:t>
            </a:r>
            <a:r>
              <a:rPr lang="ko-KR" altLang="en-US" sz="1100" dirty="0"/>
              <a:t>("멍멍이 소리 : </a:t>
            </a:r>
            <a:r>
              <a:rPr lang="ko-KR" altLang="en-US" sz="1100" dirty="0" err="1"/>
              <a:t>멍멍멍</a:t>
            </a:r>
            <a:r>
              <a:rPr lang="ko-KR" altLang="en-US" sz="1100" dirty="0"/>
              <a:t>");</a:t>
            </a:r>
          </a:p>
          <a:p>
            <a:r>
              <a:rPr lang="ko-KR" altLang="en-US" sz="1100" dirty="0"/>
              <a:t>	}</a:t>
            </a:r>
          </a:p>
          <a:p>
            <a:r>
              <a:rPr lang="ko-KR" altLang="en-US" sz="1100" dirty="0"/>
              <a:t>	</a:t>
            </a:r>
            <a:r>
              <a:rPr lang="ko-KR" altLang="en-US" sz="1100" dirty="0" err="1"/>
              <a:t>public</a:t>
            </a:r>
            <a:r>
              <a:rPr lang="ko-KR" altLang="en-US" sz="1100" dirty="0"/>
              <a:t> </a:t>
            </a:r>
            <a:r>
              <a:rPr lang="ko-KR" altLang="en-US" sz="1100" dirty="0" err="1"/>
              <a:t>void</a:t>
            </a:r>
            <a:r>
              <a:rPr lang="ko-KR" altLang="en-US" sz="1100" dirty="0"/>
              <a:t> </a:t>
            </a:r>
            <a:r>
              <a:rPr lang="ko-KR" altLang="en-US" sz="1100" dirty="0" err="1"/>
              <a:t>run</a:t>
            </a:r>
            <a:r>
              <a:rPr lang="ko-KR" altLang="en-US" sz="1100" dirty="0"/>
              <a:t>(){</a:t>
            </a:r>
          </a:p>
          <a:p>
            <a:r>
              <a:rPr lang="ko-KR" altLang="en-US" sz="1100" dirty="0"/>
              <a:t>		</a:t>
            </a:r>
            <a:r>
              <a:rPr lang="ko-KR" altLang="en-US" sz="1100" dirty="0" err="1"/>
              <a:t>System.out.println</a:t>
            </a:r>
            <a:r>
              <a:rPr lang="ko-KR" altLang="en-US" sz="1100" dirty="0"/>
              <a:t>(</a:t>
            </a:r>
            <a:r>
              <a:rPr lang="ko-KR" altLang="en-US" sz="1100" dirty="0" err="1"/>
              <a:t>name</a:t>
            </a:r>
            <a:r>
              <a:rPr lang="ko-KR" altLang="en-US" sz="1100" dirty="0"/>
              <a:t>+"가 달린다");</a:t>
            </a:r>
          </a:p>
          <a:p>
            <a:r>
              <a:rPr lang="ko-KR" altLang="en-US" sz="1100" dirty="0"/>
              <a:t>	}</a:t>
            </a:r>
          </a:p>
          <a:p>
            <a:r>
              <a:rPr lang="ko-KR" altLang="en-US" sz="1100" dirty="0"/>
              <a:t>} //</a:t>
            </a:r>
            <a:r>
              <a:rPr lang="ko-KR" altLang="en-US" sz="1100" dirty="0" err="1"/>
              <a:t>Dog</a:t>
            </a:r>
            <a:r>
              <a:rPr lang="ko-KR" altLang="en-US" sz="1100" dirty="0"/>
              <a:t> 클래스</a:t>
            </a:r>
          </a:p>
          <a:p>
            <a:endParaRPr lang="ko-KR" altLang="en-US" sz="1100" dirty="0"/>
          </a:p>
          <a:p>
            <a:r>
              <a:rPr lang="ko-KR" altLang="en-US" sz="1100" dirty="0" err="1"/>
              <a:t>class</a:t>
            </a:r>
            <a:r>
              <a:rPr lang="ko-KR" altLang="en-US" sz="1100" dirty="0"/>
              <a:t> </a:t>
            </a:r>
            <a:r>
              <a:rPr lang="ko-KR" altLang="en-US" sz="1100" dirty="0" err="1"/>
              <a:t>Cat</a:t>
            </a:r>
            <a:r>
              <a:rPr lang="ko-KR" altLang="en-US" sz="1100" dirty="0"/>
              <a:t> </a:t>
            </a:r>
            <a:r>
              <a:rPr lang="ko-KR" altLang="en-US" sz="1100" dirty="0" err="1"/>
              <a:t>extends</a:t>
            </a:r>
            <a:r>
              <a:rPr lang="ko-KR" altLang="en-US" sz="1100" dirty="0"/>
              <a:t> </a:t>
            </a:r>
            <a:r>
              <a:rPr lang="ko-KR" altLang="en-US" sz="1100" dirty="0" err="1"/>
              <a:t>Animal</a:t>
            </a:r>
            <a:r>
              <a:rPr lang="ko-KR" altLang="en-US" sz="1100" dirty="0"/>
              <a:t>{</a:t>
            </a:r>
          </a:p>
          <a:p>
            <a:r>
              <a:rPr lang="ko-KR" altLang="en-US" sz="1100" dirty="0"/>
              <a:t>	</a:t>
            </a:r>
            <a:r>
              <a:rPr lang="ko-KR" altLang="en-US" sz="1100" dirty="0" err="1"/>
              <a:t>public</a:t>
            </a:r>
            <a:r>
              <a:rPr lang="ko-KR" altLang="en-US" sz="1100" dirty="0"/>
              <a:t> </a:t>
            </a:r>
            <a:r>
              <a:rPr lang="ko-KR" altLang="en-US" sz="1100" dirty="0" err="1"/>
              <a:t>void</a:t>
            </a:r>
            <a:r>
              <a:rPr lang="ko-KR" altLang="en-US" sz="1100" dirty="0"/>
              <a:t> </a:t>
            </a:r>
            <a:r>
              <a:rPr lang="ko-KR" altLang="en-US" sz="1100" dirty="0" err="1"/>
              <a:t>sounds</a:t>
            </a:r>
            <a:r>
              <a:rPr lang="ko-KR" altLang="en-US" sz="1100" dirty="0"/>
              <a:t>(){</a:t>
            </a:r>
          </a:p>
          <a:p>
            <a:r>
              <a:rPr lang="ko-KR" altLang="en-US" sz="1100" dirty="0"/>
              <a:t>		</a:t>
            </a:r>
            <a:r>
              <a:rPr lang="ko-KR" altLang="en-US" sz="1100" dirty="0" err="1"/>
              <a:t>super.sounds</a:t>
            </a:r>
            <a:r>
              <a:rPr lang="ko-KR" altLang="en-US" sz="1100" dirty="0"/>
              <a:t>();</a:t>
            </a:r>
          </a:p>
          <a:p>
            <a:r>
              <a:rPr lang="ko-KR" altLang="en-US" sz="1100" dirty="0"/>
              <a:t>		</a:t>
            </a:r>
            <a:r>
              <a:rPr lang="ko-KR" altLang="en-US" sz="1100" dirty="0" err="1"/>
              <a:t>System.out.println</a:t>
            </a:r>
            <a:r>
              <a:rPr lang="ko-KR" altLang="en-US" sz="1100" dirty="0"/>
              <a:t>("야옹이 소리 : 야옹~ 야옹~");</a:t>
            </a:r>
          </a:p>
          <a:p>
            <a:r>
              <a:rPr lang="ko-KR" altLang="en-US" sz="1100" dirty="0"/>
              <a:t>	}</a:t>
            </a:r>
          </a:p>
          <a:p>
            <a:r>
              <a:rPr lang="ko-KR" altLang="en-US" sz="1100" dirty="0"/>
              <a:t>	</a:t>
            </a:r>
            <a:r>
              <a:rPr lang="ko-KR" altLang="en-US" sz="1100" dirty="0" err="1"/>
              <a:t>public</a:t>
            </a:r>
            <a:r>
              <a:rPr lang="ko-KR" altLang="en-US" sz="1100" dirty="0"/>
              <a:t> </a:t>
            </a:r>
            <a:r>
              <a:rPr lang="ko-KR" altLang="en-US" sz="1100" dirty="0" err="1"/>
              <a:t>void</a:t>
            </a:r>
            <a:r>
              <a:rPr lang="ko-KR" altLang="en-US" sz="1100" dirty="0"/>
              <a:t> </a:t>
            </a:r>
            <a:r>
              <a:rPr lang="ko-KR" altLang="en-US" sz="1100" dirty="0" err="1"/>
              <a:t>eats</a:t>
            </a:r>
            <a:r>
              <a:rPr lang="ko-KR" altLang="en-US" sz="1100" dirty="0"/>
              <a:t>(){</a:t>
            </a:r>
          </a:p>
          <a:p>
            <a:r>
              <a:rPr lang="ko-KR" altLang="en-US" sz="1100" dirty="0"/>
              <a:t>		</a:t>
            </a:r>
            <a:r>
              <a:rPr lang="ko-KR" altLang="en-US" sz="1100" dirty="0" err="1"/>
              <a:t>System.out.println</a:t>
            </a:r>
            <a:r>
              <a:rPr lang="ko-KR" altLang="en-US" sz="1100" dirty="0"/>
              <a:t>("</a:t>
            </a:r>
            <a:r>
              <a:rPr lang="ko-KR" altLang="en-US" sz="1100" dirty="0" err="1"/>
              <a:t>야옹이가</a:t>
            </a:r>
            <a:r>
              <a:rPr lang="ko-KR" altLang="en-US" sz="1100" dirty="0"/>
              <a:t> 먹이를 먹는다");</a:t>
            </a:r>
          </a:p>
          <a:p>
            <a:r>
              <a:rPr lang="ko-KR" altLang="en-US" sz="1100" dirty="0"/>
              <a:t>	}</a:t>
            </a:r>
          </a:p>
          <a:p>
            <a:r>
              <a:rPr lang="ko-KR" altLang="en-US" sz="1100" dirty="0"/>
              <a:t>}//</a:t>
            </a:r>
            <a:r>
              <a:rPr lang="ko-KR" altLang="en-US" sz="1100" dirty="0" err="1"/>
              <a:t>Cat</a:t>
            </a:r>
            <a:r>
              <a:rPr lang="ko-KR" altLang="en-US" sz="1100" dirty="0"/>
              <a:t> 클래스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6238461" y="816166"/>
            <a:ext cx="4893365" cy="432426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sz="1100" dirty="0" err="1"/>
              <a:t>class</a:t>
            </a:r>
            <a:r>
              <a:rPr lang="ko-KR" altLang="en-US" sz="1100" dirty="0"/>
              <a:t> </a:t>
            </a:r>
            <a:r>
              <a:rPr lang="ko-KR" altLang="en-US" sz="1100" dirty="0" err="1"/>
              <a:t>Animal_Act</a:t>
            </a:r>
            <a:r>
              <a:rPr lang="ko-KR" altLang="en-US" sz="1100" dirty="0"/>
              <a:t>{</a:t>
            </a:r>
          </a:p>
          <a:p>
            <a:r>
              <a:rPr lang="ko-KR" altLang="en-US" sz="1100" dirty="0"/>
              <a:t>	</a:t>
            </a:r>
            <a:r>
              <a:rPr lang="ko-KR" altLang="en-US" sz="1100" dirty="0" err="1"/>
              <a:t>public</a:t>
            </a:r>
            <a:r>
              <a:rPr lang="ko-KR" altLang="en-US" sz="1100" dirty="0"/>
              <a:t> </a:t>
            </a:r>
            <a:r>
              <a:rPr lang="ko-KR" altLang="en-US" sz="1100" dirty="0" err="1"/>
              <a:t>void</a:t>
            </a:r>
            <a:r>
              <a:rPr lang="ko-KR" altLang="en-US" sz="1100" dirty="0"/>
              <a:t> </a:t>
            </a:r>
            <a:r>
              <a:rPr lang="ko-KR" altLang="en-US" sz="1100" dirty="0" err="1"/>
              <a:t>action</a:t>
            </a:r>
            <a:r>
              <a:rPr lang="ko-KR" altLang="en-US" sz="1100" dirty="0"/>
              <a:t>(</a:t>
            </a:r>
            <a:r>
              <a:rPr lang="ko-KR" altLang="en-US" sz="1100" dirty="0" err="1"/>
              <a:t>Animal</a:t>
            </a:r>
            <a:r>
              <a:rPr lang="ko-KR" altLang="en-US" sz="1100" dirty="0"/>
              <a:t> </a:t>
            </a:r>
            <a:r>
              <a:rPr lang="ko-KR" altLang="en-US" sz="1100" dirty="0" err="1"/>
              <a:t>animal</a:t>
            </a:r>
            <a:r>
              <a:rPr lang="ko-KR" altLang="en-US" sz="1100" dirty="0"/>
              <a:t>){//매개변수에서 </a:t>
            </a:r>
            <a:r>
              <a:rPr lang="ko-KR" altLang="en-US" sz="1100" dirty="0" err="1"/>
              <a:t>업캐스팅</a:t>
            </a:r>
            <a:endParaRPr lang="ko-KR" altLang="en-US" sz="1100" dirty="0"/>
          </a:p>
          <a:p>
            <a:r>
              <a:rPr lang="ko-KR" altLang="en-US" sz="1100" dirty="0"/>
              <a:t>		</a:t>
            </a:r>
            <a:r>
              <a:rPr lang="ko-KR" altLang="en-US" sz="1100" dirty="0" err="1"/>
              <a:t>animal.sounds</a:t>
            </a:r>
            <a:r>
              <a:rPr lang="ko-KR" altLang="en-US" sz="1100" dirty="0"/>
              <a:t>();</a:t>
            </a:r>
          </a:p>
          <a:p>
            <a:r>
              <a:rPr lang="ko-KR" altLang="en-US" sz="1100" dirty="0"/>
              <a:t>		</a:t>
            </a:r>
            <a:r>
              <a:rPr lang="ko-KR" altLang="en-US" sz="1100" dirty="0" err="1"/>
              <a:t>if</a:t>
            </a:r>
            <a:r>
              <a:rPr lang="ko-KR" altLang="en-US" sz="1100" dirty="0"/>
              <a:t>(</a:t>
            </a:r>
            <a:r>
              <a:rPr lang="ko-KR" altLang="en-US" sz="1100" dirty="0" err="1"/>
              <a:t>animal</a:t>
            </a:r>
            <a:r>
              <a:rPr lang="ko-KR" altLang="en-US" sz="1100" dirty="0"/>
              <a:t> </a:t>
            </a:r>
            <a:r>
              <a:rPr lang="ko-KR" altLang="en-US" sz="1100" dirty="0" err="1"/>
              <a:t>instanceof</a:t>
            </a:r>
            <a:r>
              <a:rPr lang="ko-KR" altLang="en-US" sz="1100" dirty="0"/>
              <a:t> </a:t>
            </a:r>
            <a:r>
              <a:rPr lang="ko-KR" altLang="en-US" sz="1100" dirty="0" err="1"/>
              <a:t>Dog</a:t>
            </a:r>
            <a:r>
              <a:rPr lang="ko-KR" altLang="en-US" sz="1100" dirty="0"/>
              <a:t>){ //객체의 </a:t>
            </a:r>
            <a:r>
              <a:rPr lang="ko-KR" altLang="en-US" sz="1100" dirty="0" err="1"/>
              <a:t>클래스확인</a:t>
            </a:r>
            <a:endParaRPr lang="ko-KR" altLang="en-US" sz="1100" dirty="0"/>
          </a:p>
          <a:p>
            <a:r>
              <a:rPr lang="ko-KR" altLang="en-US" sz="1100" dirty="0"/>
              <a:t>			((</a:t>
            </a:r>
            <a:r>
              <a:rPr lang="ko-KR" altLang="en-US" sz="1100" dirty="0" err="1"/>
              <a:t>Dog</a:t>
            </a:r>
            <a:r>
              <a:rPr lang="ko-KR" altLang="en-US" sz="1100" dirty="0"/>
              <a:t>) </a:t>
            </a:r>
            <a:r>
              <a:rPr lang="ko-KR" altLang="en-US" sz="1100" dirty="0" err="1"/>
              <a:t>animal</a:t>
            </a:r>
            <a:r>
              <a:rPr lang="ko-KR" altLang="en-US" sz="1100" dirty="0"/>
              <a:t>).</a:t>
            </a:r>
            <a:r>
              <a:rPr lang="ko-KR" altLang="en-US" sz="1100" dirty="0" err="1"/>
              <a:t>run</a:t>
            </a:r>
            <a:r>
              <a:rPr lang="ko-KR" altLang="en-US" sz="1100" dirty="0"/>
              <a:t>();//다운 캐스팅</a:t>
            </a:r>
          </a:p>
          <a:p>
            <a:r>
              <a:rPr lang="ko-KR" altLang="en-US" sz="1100" dirty="0"/>
              <a:t>		}</a:t>
            </a:r>
            <a:r>
              <a:rPr lang="ko-KR" altLang="en-US" sz="1100" dirty="0" err="1"/>
              <a:t>else</a:t>
            </a:r>
            <a:r>
              <a:rPr lang="ko-KR" altLang="en-US" sz="1100" dirty="0"/>
              <a:t> </a:t>
            </a:r>
            <a:r>
              <a:rPr lang="ko-KR" altLang="en-US" sz="1100" dirty="0" err="1"/>
              <a:t>if</a:t>
            </a:r>
            <a:r>
              <a:rPr lang="ko-KR" altLang="en-US" sz="1100" dirty="0"/>
              <a:t>(</a:t>
            </a:r>
            <a:r>
              <a:rPr lang="ko-KR" altLang="en-US" sz="1100" dirty="0" err="1"/>
              <a:t>animal</a:t>
            </a:r>
            <a:r>
              <a:rPr lang="ko-KR" altLang="en-US" sz="1100" dirty="0"/>
              <a:t> </a:t>
            </a:r>
            <a:r>
              <a:rPr lang="ko-KR" altLang="en-US" sz="1100" dirty="0" err="1"/>
              <a:t>instanceof</a:t>
            </a:r>
            <a:r>
              <a:rPr lang="ko-KR" altLang="en-US" sz="1100" dirty="0"/>
              <a:t> </a:t>
            </a:r>
            <a:r>
              <a:rPr lang="ko-KR" altLang="en-US" sz="1100" dirty="0" err="1"/>
              <a:t>Cat</a:t>
            </a:r>
            <a:r>
              <a:rPr lang="ko-KR" altLang="en-US" sz="1100" dirty="0"/>
              <a:t>){</a:t>
            </a:r>
          </a:p>
          <a:p>
            <a:r>
              <a:rPr lang="ko-KR" altLang="en-US" sz="1100" dirty="0"/>
              <a:t>			((</a:t>
            </a:r>
            <a:r>
              <a:rPr lang="ko-KR" altLang="en-US" sz="1100" dirty="0" err="1"/>
              <a:t>Cat</a:t>
            </a:r>
            <a:r>
              <a:rPr lang="ko-KR" altLang="en-US" sz="1100" dirty="0"/>
              <a:t>) </a:t>
            </a:r>
            <a:r>
              <a:rPr lang="ko-KR" altLang="en-US" sz="1100" dirty="0" err="1"/>
              <a:t>animal</a:t>
            </a:r>
            <a:r>
              <a:rPr lang="ko-KR" altLang="en-US" sz="1100" dirty="0"/>
              <a:t>).</a:t>
            </a:r>
            <a:r>
              <a:rPr lang="ko-KR" altLang="en-US" sz="1100" dirty="0" err="1"/>
              <a:t>eats</a:t>
            </a:r>
            <a:r>
              <a:rPr lang="ko-KR" altLang="en-US" sz="1100" dirty="0"/>
              <a:t>();//</a:t>
            </a:r>
            <a:r>
              <a:rPr lang="ko-KR" altLang="en-US" sz="1100" dirty="0" err="1"/>
              <a:t>다운캐스팅</a:t>
            </a:r>
            <a:endParaRPr lang="ko-KR" altLang="en-US" sz="1100" dirty="0"/>
          </a:p>
          <a:p>
            <a:r>
              <a:rPr lang="ko-KR" altLang="en-US" sz="1100" dirty="0"/>
              <a:t>		}</a:t>
            </a:r>
          </a:p>
          <a:p>
            <a:r>
              <a:rPr lang="ko-KR" altLang="en-US" sz="1100" dirty="0"/>
              <a:t>	}</a:t>
            </a:r>
          </a:p>
          <a:p>
            <a:r>
              <a:rPr lang="ko-KR" altLang="en-US" sz="1100" dirty="0"/>
              <a:t>} // </a:t>
            </a:r>
            <a:r>
              <a:rPr lang="ko-KR" altLang="en-US" sz="1100" dirty="0" err="1"/>
              <a:t>Animal_Act</a:t>
            </a:r>
            <a:r>
              <a:rPr lang="ko-KR" altLang="en-US" sz="1100" dirty="0"/>
              <a:t> 클래스</a:t>
            </a:r>
          </a:p>
          <a:p>
            <a:endParaRPr lang="ko-KR" altLang="en-US" sz="1100" dirty="0"/>
          </a:p>
          <a:p>
            <a:r>
              <a:rPr lang="ko-KR" altLang="en-US" sz="1100" dirty="0" err="1"/>
              <a:t>public</a:t>
            </a:r>
            <a:r>
              <a:rPr lang="ko-KR" altLang="en-US" sz="1100" dirty="0"/>
              <a:t> </a:t>
            </a:r>
            <a:r>
              <a:rPr lang="ko-KR" altLang="en-US" sz="1100" dirty="0" err="1"/>
              <a:t>class</a:t>
            </a:r>
            <a:r>
              <a:rPr lang="ko-KR" altLang="en-US" sz="1100" dirty="0"/>
              <a:t> UpCastingTest2 {</a:t>
            </a:r>
          </a:p>
          <a:p>
            <a:r>
              <a:rPr lang="ko-KR" altLang="en-US" sz="1100" dirty="0"/>
              <a:t>	</a:t>
            </a:r>
            <a:r>
              <a:rPr lang="ko-KR" altLang="en-US" sz="1100" dirty="0" err="1"/>
              <a:t>public</a:t>
            </a:r>
            <a:r>
              <a:rPr lang="ko-KR" altLang="en-US" sz="1100" dirty="0"/>
              <a:t> </a:t>
            </a:r>
            <a:r>
              <a:rPr lang="ko-KR" altLang="en-US" sz="1100" dirty="0" err="1"/>
              <a:t>static</a:t>
            </a:r>
            <a:r>
              <a:rPr lang="ko-KR" altLang="en-US" sz="1100" dirty="0"/>
              <a:t> </a:t>
            </a:r>
            <a:r>
              <a:rPr lang="ko-KR" altLang="en-US" sz="1100" dirty="0" err="1"/>
              <a:t>void</a:t>
            </a:r>
            <a:r>
              <a:rPr lang="ko-KR" altLang="en-US" sz="1100" dirty="0"/>
              <a:t> </a:t>
            </a:r>
            <a:r>
              <a:rPr lang="ko-KR" altLang="en-US" sz="1100" dirty="0" err="1"/>
              <a:t>main</a:t>
            </a:r>
            <a:r>
              <a:rPr lang="ko-KR" altLang="en-US" sz="1100" dirty="0"/>
              <a:t>(</a:t>
            </a:r>
            <a:r>
              <a:rPr lang="ko-KR" altLang="en-US" sz="1100" dirty="0" err="1"/>
              <a:t>String</a:t>
            </a:r>
            <a:r>
              <a:rPr lang="ko-KR" altLang="en-US" sz="1100" dirty="0"/>
              <a:t>[] </a:t>
            </a:r>
            <a:r>
              <a:rPr lang="ko-KR" altLang="en-US" sz="1100" dirty="0" err="1"/>
              <a:t>args</a:t>
            </a:r>
            <a:r>
              <a:rPr lang="ko-KR" altLang="en-US" sz="1100" dirty="0"/>
              <a:t>) {</a:t>
            </a:r>
          </a:p>
          <a:p>
            <a:r>
              <a:rPr lang="ko-KR" altLang="en-US" sz="1100" dirty="0"/>
              <a:t>		// TODO Auto-</a:t>
            </a:r>
            <a:r>
              <a:rPr lang="ko-KR" altLang="en-US" sz="1100" dirty="0" err="1"/>
              <a:t>generated</a:t>
            </a:r>
            <a:r>
              <a:rPr lang="ko-KR" altLang="en-US" sz="1100" dirty="0"/>
              <a:t> </a:t>
            </a:r>
            <a:r>
              <a:rPr lang="ko-KR" altLang="en-US" sz="1100" dirty="0" err="1"/>
              <a:t>method</a:t>
            </a:r>
            <a:r>
              <a:rPr lang="ko-KR" altLang="en-US" sz="1100" dirty="0"/>
              <a:t> </a:t>
            </a:r>
            <a:r>
              <a:rPr lang="ko-KR" altLang="en-US" sz="1100" dirty="0" err="1"/>
              <a:t>stub</a:t>
            </a:r>
            <a:endParaRPr lang="ko-KR" altLang="en-US" sz="1100" dirty="0"/>
          </a:p>
          <a:p>
            <a:r>
              <a:rPr lang="ko-KR" altLang="en-US" sz="1100" dirty="0"/>
              <a:t>		</a:t>
            </a:r>
            <a:r>
              <a:rPr lang="ko-KR" altLang="en-US" sz="1100" dirty="0" err="1"/>
              <a:t>Animal_Act</a:t>
            </a:r>
            <a:r>
              <a:rPr lang="ko-KR" altLang="en-US" sz="1100" dirty="0"/>
              <a:t> </a:t>
            </a:r>
            <a:r>
              <a:rPr lang="ko-KR" altLang="en-US" sz="1100" dirty="0" err="1"/>
              <a:t>obj</a:t>
            </a:r>
            <a:r>
              <a:rPr lang="ko-KR" altLang="en-US" sz="1100" dirty="0"/>
              <a:t> = </a:t>
            </a:r>
            <a:r>
              <a:rPr lang="ko-KR" altLang="en-US" sz="1100" dirty="0" err="1"/>
              <a:t>new</a:t>
            </a:r>
            <a:r>
              <a:rPr lang="ko-KR" altLang="en-US" sz="1100" dirty="0"/>
              <a:t> </a:t>
            </a:r>
            <a:r>
              <a:rPr lang="ko-KR" altLang="en-US" sz="1100" dirty="0" err="1"/>
              <a:t>Animal_Act</a:t>
            </a:r>
            <a:r>
              <a:rPr lang="ko-KR" altLang="en-US" sz="1100" dirty="0"/>
              <a:t>();</a:t>
            </a:r>
          </a:p>
          <a:p>
            <a:r>
              <a:rPr lang="ko-KR" altLang="en-US" sz="1100" dirty="0"/>
              <a:t>		</a:t>
            </a:r>
          </a:p>
          <a:p>
            <a:r>
              <a:rPr lang="ko-KR" altLang="en-US" sz="1100" dirty="0"/>
              <a:t>		</a:t>
            </a:r>
            <a:r>
              <a:rPr lang="ko-KR" altLang="en-US" sz="1100" dirty="0" err="1"/>
              <a:t>Dog</a:t>
            </a:r>
            <a:r>
              <a:rPr lang="ko-KR" altLang="en-US" sz="1100" dirty="0"/>
              <a:t> </a:t>
            </a:r>
            <a:r>
              <a:rPr lang="ko-KR" altLang="en-US" sz="1100" dirty="0" err="1"/>
              <a:t>d</a:t>
            </a:r>
            <a:r>
              <a:rPr lang="ko-KR" altLang="en-US" sz="1100" dirty="0"/>
              <a:t> = </a:t>
            </a:r>
            <a:r>
              <a:rPr lang="ko-KR" altLang="en-US" sz="1100" dirty="0" err="1"/>
              <a:t>new</a:t>
            </a:r>
            <a:r>
              <a:rPr lang="ko-KR" altLang="en-US" sz="1100" dirty="0"/>
              <a:t> </a:t>
            </a:r>
            <a:r>
              <a:rPr lang="ko-KR" altLang="en-US" sz="1100" dirty="0" err="1"/>
              <a:t>Dog</a:t>
            </a:r>
            <a:r>
              <a:rPr lang="ko-KR" altLang="en-US" sz="1100" dirty="0"/>
              <a:t>();</a:t>
            </a:r>
          </a:p>
          <a:p>
            <a:r>
              <a:rPr lang="ko-KR" altLang="en-US" sz="1100" dirty="0"/>
              <a:t>		d.name = "멍멍이";</a:t>
            </a:r>
          </a:p>
          <a:p>
            <a:r>
              <a:rPr lang="ko-KR" altLang="en-US" sz="1100" dirty="0"/>
              <a:t>		</a:t>
            </a:r>
            <a:r>
              <a:rPr lang="ko-KR" altLang="en-US" sz="1100" dirty="0" err="1"/>
              <a:t>obj.action</a:t>
            </a:r>
            <a:r>
              <a:rPr lang="ko-KR" altLang="en-US" sz="1100" dirty="0"/>
              <a:t>(</a:t>
            </a:r>
            <a:r>
              <a:rPr lang="ko-KR" altLang="en-US" sz="1100" dirty="0" err="1"/>
              <a:t>d</a:t>
            </a:r>
            <a:r>
              <a:rPr lang="ko-KR" altLang="en-US" sz="1100" dirty="0"/>
              <a:t>);</a:t>
            </a:r>
          </a:p>
          <a:p>
            <a:r>
              <a:rPr lang="ko-KR" altLang="en-US" sz="1100" dirty="0"/>
              <a:t>		</a:t>
            </a:r>
          </a:p>
          <a:p>
            <a:r>
              <a:rPr lang="ko-KR" altLang="en-US" sz="1100" dirty="0"/>
              <a:t>		</a:t>
            </a:r>
            <a:r>
              <a:rPr lang="ko-KR" altLang="en-US" sz="1100" dirty="0" err="1"/>
              <a:t>Cat</a:t>
            </a:r>
            <a:r>
              <a:rPr lang="ko-KR" altLang="en-US" sz="1100" dirty="0"/>
              <a:t> c = </a:t>
            </a:r>
            <a:r>
              <a:rPr lang="ko-KR" altLang="en-US" sz="1100" dirty="0" err="1"/>
              <a:t>new</a:t>
            </a:r>
            <a:r>
              <a:rPr lang="ko-KR" altLang="en-US" sz="1100" dirty="0"/>
              <a:t> </a:t>
            </a:r>
            <a:r>
              <a:rPr lang="ko-KR" altLang="en-US" sz="1100" dirty="0" err="1"/>
              <a:t>Cat</a:t>
            </a:r>
            <a:r>
              <a:rPr lang="ko-KR" altLang="en-US" sz="1100" dirty="0"/>
              <a:t>();</a:t>
            </a:r>
          </a:p>
          <a:p>
            <a:r>
              <a:rPr lang="ko-KR" altLang="en-US" sz="1100" dirty="0"/>
              <a:t>		</a:t>
            </a:r>
            <a:r>
              <a:rPr lang="ko-KR" altLang="en-US" sz="1100" dirty="0" err="1"/>
              <a:t>c.name</a:t>
            </a:r>
            <a:r>
              <a:rPr lang="ko-KR" altLang="en-US" sz="1100" dirty="0"/>
              <a:t>="야옹이";</a:t>
            </a:r>
          </a:p>
          <a:p>
            <a:r>
              <a:rPr lang="ko-KR" altLang="en-US" sz="1100" dirty="0"/>
              <a:t>		</a:t>
            </a:r>
            <a:r>
              <a:rPr lang="ko-KR" altLang="en-US" sz="1100" dirty="0" err="1"/>
              <a:t>obj.action</a:t>
            </a:r>
            <a:r>
              <a:rPr lang="ko-KR" altLang="en-US" sz="1100" dirty="0"/>
              <a:t>(c);</a:t>
            </a:r>
          </a:p>
          <a:p>
            <a:r>
              <a:rPr lang="ko-KR" altLang="en-US" sz="1100" dirty="0"/>
              <a:t>	}</a:t>
            </a:r>
          </a:p>
          <a:p>
            <a:r>
              <a:rPr lang="ko-KR" altLang="en-US" sz="1100" dirty="0"/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2974" y="377687"/>
            <a:ext cx="764953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ko-KR" altLang="en-US" dirty="0" smtClean="0"/>
              <a:t>예제</a:t>
            </a:r>
            <a:r>
              <a:rPr lang="en-US" altLang="ko-KR" dirty="0" smtClean="0"/>
              <a:t>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7974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3960" y="707120"/>
            <a:ext cx="11621431" cy="5061914"/>
          </a:xfrm>
        </p:spPr>
        <p:txBody>
          <a:bodyPr/>
          <a:lstStyle/>
          <a:p>
            <a:r>
              <a:rPr lang="ko-KR" altLang="en-US" dirty="0" err="1" smtClean="0"/>
              <a:t>다형성과</a:t>
            </a:r>
            <a:r>
              <a:rPr lang="ko-KR" altLang="en-US" dirty="0" smtClean="0"/>
              <a:t> 관련이 적은 용어는</a:t>
            </a:r>
            <a:r>
              <a:rPr lang="en-US" altLang="ko-KR" dirty="0" smtClean="0"/>
              <a:t>?</a:t>
            </a:r>
          </a:p>
          <a:p>
            <a:pPr marL="560070" indent="-514350">
              <a:buFont typeface="+mj-ea"/>
              <a:buAutoNum type="circleNumDbPlain"/>
            </a:pPr>
            <a:r>
              <a:rPr lang="ko-KR" altLang="en-US" dirty="0" err="1" smtClean="0"/>
              <a:t>메소드</a:t>
            </a:r>
            <a:r>
              <a:rPr lang="ko-KR" altLang="en-US" dirty="0" smtClean="0"/>
              <a:t> 재정의</a:t>
            </a:r>
            <a:endParaRPr lang="en-US" altLang="ko-KR" dirty="0" smtClean="0"/>
          </a:p>
          <a:p>
            <a:pPr marL="560070" indent="-514350">
              <a:buFont typeface="+mj-ea"/>
              <a:buAutoNum type="circleNumDbPlain"/>
            </a:pPr>
            <a:r>
              <a:rPr lang="ko-KR" altLang="en-US" dirty="0" smtClean="0"/>
              <a:t>상속</a:t>
            </a:r>
            <a:endParaRPr lang="en-US" altLang="ko-KR" dirty="0" smtClean="0"/>
          </a:p>
          <a:p>
            <a:pPr marL="560070" indent="-514350">
              <a:buFont typeface="+mj-ea"/>
              <a:buAutoNum type="circleNumDbPlain"/>
            </a:pPr>
            <a:r>
              <a:rPr lang="ko-KR" altLang="en-US" dirty="0" err="1" smtClean="0"/>
              <a:t>타입변환</a:t>
            </a:r>
            <a:endParaRPr lang="en-US" altLang="ko-KR" dirty="0" smtClean="0"/>
          </a:p>
          <a:p>
            <a:pPr marL="560070" indent="-514350">
              <a:buFont typeface="+mj-ea"/>
              <a:buAutoNum type="circleNumDbPlain"/>
            </a:pPr>
            <a:r>
              <a:rPr lang="ko-KR" altLang="en-US" dirty="0" smtClean="0"/>
              <a:t>배열</a:t>
            </a:r>
            <a:endParaRPr lang="en-US" altLang="ko-KR" dirty="0" smtClean="0"/>
          </a:p>
          <a:p>
            <a:pPr marL="560070" indent="-514350">
              <a:buFont typeface="+mj-ea"/>
              <a:buAutoNum type="circleNumDbPlain"/>
            </a:pP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351818" y="6242858"/>
            <a:ext cx="12827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/>
              <a:t>슬라이드 </a:t>
            </a:r>
            <a:r>
              <a:rPr lang="en-US" altLang="ko-KR" sz="1400" dirty="0" smtClean="0"/>
              <a:t>3, </a:t>
            </a:r>
            <a:r>
              <a:rPr lang="ko-KR" altLang="en-US" sz="1400" dirty="0" smtClean="0"/>
              <a:t>④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1701985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3960" y="707120"/>
            <a:ext cx="11621431" cy="4945536"/>
          </a:xfrm>
        </p:spPr>
        <p:txBody>
          <a:bodyPr/>
          <a:lstStyle/>
          <a:p>
            <a:r>
              <a:rPr lang="ko-KR" altLang="en-US" dirty="0" smtClean="0"/>
              <a:t>객체의 타입을 조사하기 위한 함수는</a:t>
            </a:r>
            <a:r>
              <a:rPr lang="en-US" altLang="ko-KR" dirty="0" smtClean="0"/>
              <a:t>?</a:t>
            </a:r>
          </a:p>
          <a:p>
            <a:pPr marL="560070" indent="-514350">
              <a:buFont typeface="+mj-ea"/>
              <a:buAutoNum type="circleNumDbPlain"/>
            </a:pPr>
            <a:r>
              <a:rPr lang="en-US" altLang="ko-KR" dirty="0" err="1" smtClean="0"/>
              <a:t>instanceof</a:t>
            </a:r>
            <a:r>
              <a:rPr lang="en-US" altLang="ko-KR" dirty="0" smtClean="0"/>
              <a:t>()</a:t>
            </a:r>
          </a:p>
          <a:p>
            <a:pPr marL="560070" indent="-514350">
              <a:buFont typeface="+mj-ea"/>
              <a:buAutoNum type="circleNumDbPlain"/>
            </a:pPr>
            <a:r>
              <a:rPr lang="en-US" altLang="ko-KR" dirty="0" err="1" smtClean="0"/>
              <a:t>concat</a:t>
            </a:r>
            <a:r>
              <a:rPr lang="en-US" altLang="ko-KR" dirty="0" smtClean="0"/>
              <a:t>()</a:t>
            </a:r>
          </a:p>
          <a:p>
            <a:pPr marL="560070" indent="-514350">
              <a:buFont typeface="+mj-ea"/>
              <a:buAutoNum type="circleNumDbPlain"/>
            </a:pPr>
            <a:r>
              <a:rPr lang="en-US" altLang="ko-KR" dirty="0" err="1" smtClean="0"/>
              <a:t>indexOf</a:t>
            </a:r>
            <a:r>
              <a:rPr lang="en-US" altLang="ko-KR" dirty="0" smtClean="0"/>
              <a:t>()</a:t>
            </a:r>
          </a:p>
          <a:p>
            <a:pPr marL="560070" indent="-514350">
              <a:buFont typeface="+mj-ea"/>
              <a:buAutoNum type="circleNumDbPlain"/>
            </a:pPr>
            <a:r>
              <a:rPr lang="en-US" altLang="ko-KR" dirty="0" smtClean="0"/>
              <a:t>equals()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351818" y="6242858"/>
            <a:ext cx="1340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/>
              <a:t>슬라이드</a:t>
            </a:r>
            <a:r>
              <a:rPr lang="en-US" altLang="ko-KR" sz="1400" dirty="0" smtClean="0"/>
              <a:t>19, </a:t>
            </a:r>
            <a:r>
              <a:rPr lang="ko-KR" altLang="en-US" sz="1400" dirty="0" smtClean="0"/>
              <a:t>④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9274168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정</a:t>
            </a:r>
            <a:r>
              <a:rPr lang="en-US" altLang="ko-KR" dirty="0" smtClean="0"/>
              <a:t> </a:t>
            </a:r>
            <a:r>
              <a:rPr lang="ko-KR" altLang="en-US" dirty="0" smtClean="0"/>
              <a:t>리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1.</a:t>
            </a:r>
            <a:r>
              <a:rPr lang="ko-KR" altLang="en-US" dirty="0" err="1"/>
              <a:t>다형성</a:t>
            </a:r>
            <a:endParaRPr lang="ko-KR" altLang="en-US" dirty="0"/>
          </a:p>
          <a:p>
            <a:r>
              <a:rPr lang="en-US" altLang="ko-KR" dirty="0"/>
              <a:t>2.</a:t>
            </a:r>
            <a:r>
              <a:rPr lang="ko-KR" altLang="en-US" dirty="0"/>
              <a:t>자동타입변환</a:t>
            </a:r>
          </a:p>
          <a:p>
            <a:r>
              <a:rPr lang="en-US" altLang="ko-KR" dirty="0"/>
              <a:t>3.</a:t>
            </a:r>
            <a:r>
              <a:rPr lang="ko-KR" altLang="en-US" dirty="0"/>
              <a:t>필드의 </a:t>
            </a:r>
            <a:r>
              <a:rPr lang="ko-KR" altLang="en-US" dirty="0" err="1"/>
              <a:t>다형성</a:t>
            </a:r>
            <a:endParaRPr lang="ko-KR" altLang="en-US" dirty="0"/>
          </a:p>
          <a:p>
            <a:r>
              <a:rPr lang="en-US" altLang="ko-KR" dirty="0"/>
              <a:t>4.</a:t>
            </a:r>
            <a:r>
              <a:rPr lang="ko-KR" altLang="en-US" dirty="0"/>
              <a:t>매개변수 </a:t>
            </a:r>
            <a:r>
              <a:rPr lang="ko-KR" altLang="en-US" dirty="0" err="1"/>
              <a:t>다형성</a:t>
            </a:r>
            <a:endParaRPr lang="ko-KR" altLang="en-US" dirty="0"/>
          </a:p>
          <a:p>
            <a:r>
              <a:rPr lang="en-US" altLang="ko-KR" dirty="0"/>
              <a:t>5.</a:t>
            </a:r>
            <a:r>
              <a:rPr lang="ko-KR" altLang="en-US" dirty="0"/>
              <a:t>강제 타입 변환</a:t>
            </a:r>
          </a:p>
          <a:p>
            <a:r>
              <a:rPr lang="en-US" altLang="ko-KR" dirty="0"/>
              <a:t>6.</a:t>
            </a:r>
            <a:r>
              <a:rPr lang="ko-KR" altLang="en-US" dirty="0"/>
              <a:t>객체타입확인</a:t>
            </a:r>
          </a:p>
        </p:txBody>
      </p:sp>
    </p:spTree>
    <p:extLst>
      <p:ext uri="{BB962C8B-B14F-4D97-AF65-F5344CB8AC3E}">
        <p14:creationId xmlns:p14="http://schemas.microsoft.com/office/powerpoint/2010/main" val="17143181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528359" y="2967335"/>
            <a:ext cx="71352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수고하셨습니다</a:t>
            </a:r>
            <a:r>
              <a:rPr lang="en-US" altLang="ko-KR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~</a:t>
            </a:r>
            <a:endParaRPr lang="en-US" altLang="ko-KR" sz="72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178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err="1" smtClean="0"/>
              <a:t>다형성</a:t>
            </a:r>
            <a:r>
              <a:rPr lang="ko-KR" altLang="en-US" dirty="0"/>
              <a:t/>
            </a:r>
            <a:br>
              <a:rPr lang="ko-KR" altLang="en-US" dirty="0"/>
            </a:b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- </a:t>
            </a:r>
            <a:r>
              <a:rPr lang="ko-KR" altLang="en-US" dirty="0"/>
              <a:t>다양한 객체를 이용해서 </a:t>
            </a:r>
            <a:r>
              <a:rPr lang="en-US" altLang="ko-KR" dirty="0"/>
              <a:t>"</a:t>
            </a:r>
            <a:r>
              <a:rPr lang="ko-KR" altLang="en-US" dirty="0"/>
              <a:t>다양한 실행결과</a:t>
            </a:r>
            <a:r>
              <a:rPr lang="en-US" altLang="ko-KR" dirty="0"/>
              <a:t>"</a:t>
            </a:r>
            <a:r>
              <a:rPr lang="ko-KR" altLang="en-US" dirty="0"/>
              <a:t>가 나오도록 하는 성질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예</a:t>
            </a:r>
            <a:r>
              <a:rPr lang="en-US" altLang="ko-KR" dirty="0"/>
              <a:t>) </a:t>
            </a:r>
            <a:r>
              <a:rPr lang="ko-KR" altLang="en-US" dirty="0"/>
              <a:t>자동차가 타이어를 사용하는 방법은 동일 하지만 </a:t>
            </a:r>
            <a:r>
              <a:rPr lang="ko-KR" altLang="en-US" dirty="0" err="1"/>
              <a:t>브랜드별로</a:t>
            </a:r>
            <a:r>
              <a:rPr lang="ko-KR" altLang="en-US" dirty="0"/>
              <a:t> 어떤 타이어를 </a:t>
            </a:r>
            <a:r>
              <a:rPr lang="ko-KR" altLang="en-US" dirty="0" err="1"/>
              <a:t>장착하느냐에</a:t>
            </a:r>
            <a:r>
              <a:rPr lang="ko-KR" altLang="en-US" dirty="0"/>
              <a:t> 따라 주행성능이 달라질 수 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en-US" altLang="ko-KR" dirty="0"/>
              <a:t>- </a:t>
            </a:r>
            <a:r>
              <a:rPr lang="ko-KR" altLang="en-US" dirty="0" err="1"/>
              <a:t>다형성을</a:t>
            </a:r>
            <a:r>
              <a:rPr lang="ko-KR" altLang="en-US" dirty="0"/>
              <a:t> 구현하려면 </a:t>
            </a:r>
            <a:r>
              <a:rPr lang="en-US" altLang="ko-KR" dirty="0"/>
              <a:t>"</a:t>
            </a:r>
            <a:r>
              <a:rPr lang="ko-KR" altLang="en-US" u="sng" dirty="0" err="1"/>
              <a:t>메소드</a:t>
            </a:r>
            <a:r>
              <a:rPr lang="ko-KR" altLang="en-US" u="sng" dirty="0"/>
              <a:t> 재정의</a:t>
            </a:r>
            <a:r>
              <a:rPr lang="en-US" altLang="ko-KR" dirty="0"/>
              <a:t>"</a:t>
            </a:r>
            <a:r>
              <a:rPr lang="ko-KR" altLang="en-US" dirty="0"/>
              <a:t>와 </a:t>
            </a:r>
            <a:r>
              <a:rPr lang="en-US" altLang="ko-KR" dirty="0"/>
              <a:t>"</a:t>
            </a:r>
            <a:r>
              <a:rPr lang="ko-KR" altLang="en-US" u="sng" dirty="0" err="1"/>
              <a:t>타입변환</a:t>
            </a:r>
            <a:r>
              <a:rPr lang="en-US" altLang="ko-KR" dirty="0"/>
              <a:t>"</a:t>
            </a:r>
            <a:r>
              <a:rPr lang="ko-KR" altLang="en-US" dirty="0"/>
              <a:t>이 필요하다</a:t>
            </a:r>
          </a:p>
          <a:p>
            <a:endParaRPr lang="ko-KR" altLang="en-US" dirty="0"/>
          </a:p>
          <a:p>
            <a:r>
              <a:rPr lang="ko-KR" altLang="en-US" dirty="0"/>
              <a:t>      </a:t>
            </a:r>
            <a:r>
              <a:rPr lang="ko-KR" altLang="en-US" dirty="0" err="1"/>
              <a:t>메소드</a:t>
            </a:r>
            <a:r>
              <a:rPr lang="ko-KR" altLang="en-US" dirty="0"/>
              <a:t> 재정의 </a:t>
            </a:r>
            <a:r>
              <a:rPr lang="en-US" altLang="ko-KR" dirty="0"/>
              <a:t>+  </a:t>
            </a:r>
            <a:r>
              <a:rPr lang="ko-KR" altLang="en-US" dirty="0" err="1"/>
              <a:t>타입변환</a:t>
            </a:r>
            <a:r>
              <a:rPr lang="ko-KR" altLang="en-US" dirty="0"/>
              <a:t>  </a:t>
            </a:r>
            <a:r>
              <a:rPr lang="en-US" altLang="ko-KR" dirty="0"/>
              <a:t>----------&gt; 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다형성</a:t>
            </a:r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7483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</a:t>
            </a:r>
            <a:r>
              <a:rPr lang="ko-KR" altLang="en-US" dirty="0" smtClean="0"/>
              <a:t>자동타입변환</a:t>
            </a:r>
            <a:r>
              <a:rPr lang="en-US" altLang="ko-KR" dirty="0"/>
              <a:t/>
            </a:r>
            <a:br>
              <a:rPr lang="en-US" altLang="ko-KR" dirty="0"/>
            </a:b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- </a:t>
            </a:r>
            <a:r>
              <a:rPr lang="ko-KR" altLang="en-US" dirty="0" err="1"/>
              <a:t>타입변환은</a:t>
            </a:r>
            <a:r>
              <a:rPr lang="ko-KR" altLang="en-US" dirty="0"/>
              <a:t> 타입을 다른 타입으로 변환하는 것</a:t>
            </a:r>
          </a:p>
          <a:p>
            <a:r>
              <a:rPr lang="en-US" altLang="ko-KR" dirty="0"/>
              <a:t>- </a:t>
            </a:r>
            <a:r>
              <a:rPr lang="ko-KR" altLang="en-US" dirty="0" err="1"/>
              <a:t>기본타입과</a:t>
            </a:r>
            <a:r>
              <a:rPr lang="ko-KR" altLang="en-US" dirty="0"/>
              <a:t> 마찬가지로 클래스도 </a:t>
            </a:r>
            <a:r>
              <a:rPr lang="ko-KR" altLang="en-US" dirty="0" err="1"/>
              <a:t>타입변환을</a:t>
            </a:r>
            <a:r>
              <a:rPr lang="ko-KR" altLang="en-US" dirty="0"/>
              <a:t> 하는데 클래스의 </a:t>
            </a:r>
            <a:r>
              <a:rPr lang="ko-KR" altLang="en-US" dirty="0" err="1"/>
              <a:t>타입변환은</a:t>
            </a:r>
            <a:r>
              <a:rPr lang="ko-KR" altLang="en-US" dirty="0"/>
              <a:t> </a:t>
            </a:r>
            <a:r>
              <a:rPr lang="ko-KR" altLang="en-US" dirty="0" smtClean="0"/>
              <a:t>   </a:t>
            </a:r>
            <a:r>
              <a:rPr lang="en-US" altLang="ko-KR" u="sng" dirty="0"/>
              <a:t>"</a:t>
            </a:r>
            <a:r>
              <a:rPr lang="ko-KR" altLang="en-US" u="sng" dirty="0" err="1"/>
              <a:t>상속관계에</a:t>
            </a:r>
            <a:r>
              <a:rPr lang="ko-KR" altLang="en-US" u="sng" dirty="0"/>
              <a:t> 있는</a:t>
            </a:r>
            <a:r>
              <a:rPr lang="en-US" altLang="ko-KR" u="sng" dirty="0"/>
              <a:t>" </a:t>
            </a:r>
            <a:r>
              <a:rPr lang="ko-KR" altLang="en-US" u="sng" dirty="0"/>
              <a:t>클래스 사이에서 </a:t>
            </a:r>
            <a:r>
              <a:rPr lang="ko-KR" altLang="en-US" dirty="0"/>
              <a:t>변환한다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- </a:t>
            </a:r>
            <a:r>
              <a:rPr lang="ko-KR" altLang="en-US" dirty="0"/>
              <a:t>자식은 부모타입으로 </a:t>
            </a:r>
            <a:r>
              <a:rPr lang="en-US" altLang="ko-KR" dirty="0"/>
              <a:t>"</a:t>
            </a:r>
            <a:r>
              <a:rPr lang="ko-KR" altLang="en-US" u="sng" dirty="0"/>
              <a:t>자동타입변환</a:t>
            </a:r>
            <a:r>
              <a:rPr lang="en-US" altLang="ko-KR" dirty="0"/>
              <a:t>"</a:t>
            </a:r>
            <a:r>
              <a:rPr lang="ko-KR" altLang="en-US" dirty="0"/>
              <a:t>이 가능하다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- </a:t>
            </a:r>
            <a:r>
              <a:rPr lang="ko-KR" altLang="en-US" dirty="0"/>
              <a:t>자동타입변환은 실행 도중에 자동적으로 타입이 변환하는 것을 말한다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- </a:t>
            </a:r>
            <a:r>
              <a:rPr lang="ko-KR" altLang="en-US" dirty="0"/>
              <a:t>자동타입변환의 개념은 자식은 부모의 특징과 기능을 상속 받았기 때문에 부모와 동일하게 </a:t>
            </a:r>
            <a:r>
              <a:rPr lang="ko-KR" altLang="en-US" dirty="0" smtClean="0"/>
              <a:t>취급 받을 </a:t>
            </a:r>
            <a:r>
              <a:rPr lang="ko-KR" altLang="en-US" dirty="0"/>
              <a:t>수 있다는 것이다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1739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Cat </a:t>
            </a:r>
            <a:r>
              <a:rPr lang="ko-KR" altLang="en-US" dirty="0"/>
              <a:t>클래스로부터 </a:t>
            </a:r>
            <a:r>
              <a:rPr lang="en-US" altLang="ko-KR" dirty="0"/>
              <a:t>Cat </a:t>
            </a:r>
            <a:r>
              <a:rPr lang="ko-KR" altLang="en-US" dirty="0"/>
              <a:t>객체를 생성하고 </a:t>
            </a:r>
            <a:r>
              <a:rPr lang="en-US" altLang="ko-KR" dirty="0"/>
              <a:t>Animal</a:t>
            </a:r>
            <a:r>
              <a:rPr lang="ko-KR" altLang="en-US" dirty="0"/>
              <a:t>변수에 대입하면 자동타입변환이 일어난다</a:t>
            </a:r>
            <a:r>
              <a:rPr lang="en-US" altLang="ko-KR" dirty="0"/>
              <a:t>. </a:t>
            </a:r>
          </a:p>
          <a:p>
            <a:r>
              <a:rPr lang="en-US" altLang="ko-KR" dirty="0" smtClean="0"/>
              <a:t>Cat </a:t>
            </a:r>
            <a:r>
              <a:rPr lang="en-US" altLang="ko-KR" dirty="0" err="1"/>
              <a:t>cat</a:t>
            </a:r>
            <a:r>
              <a:rPr lang="en-US" altLang="ko-KR" dirty="0"/>
              <a:t> =new Cat();</a:t>
            </a:r>
          </a:p>
          <a:p>
            <a:r>
              <a:rPr lang="en-US" altLang="ko-KR" dirty="0"/>
              <a:t>Animal </a:t>
            </a:r>
            <a:r>
              <a:rPr lang="en-US" altLang="ko-KR" dirty="0" err="1"/>
              <a:t>animal</a:t>
            </a:r>
            <a:r>
              <a:rPr lang="en-US" altLang="ko-KR" dirty="0"/>
              <a:t> = cat;</a:t>
            </a:r>
          </a:p>
          <a:p>
            <a:r>
              <a:rPr lang="en-US" altLang="ko-KR" dirty="0"/>
              <a:t>         </a:t>
            </a:r>
            <a:r>
              <a:rPr lang="en-US" altLang="ko-KR" dirty="0" smtClean="0"/>
              <a:t>               </a:t>
            </a:r>
            <a:r>
              <a:rPr lang="en-US" altLang="ko-KR" dirty="0"/>
              <a:t>|           |</a:t>
            </a:r>
          </a:p>
          <a:p>
            <a:r>
              <a:rPr lang="en-US" altLang="ko-KR" dirty="0"/>
              <a:t>           </a:t>
            </a:r>
            <a:r>
              <a:rPr lang="en-US" altLang="ko-KR" dirty="0" smtClean="0"/>
              <a:t>      </a:t>
            </a:r>
            <a:r>
              <a:rPr lang="ko-KR" altLang="en-US" dirty="0" smtClean="0"/>
              <a:t>부모       </a:t>
            </a:r>
            <a:r>
              <a:rPr lang="ko-KR" altLang="en-US" dirty="0"/>
              <a:t>자식</a:t>
            </a:r>
          </a:p>
          <a:p>
            <a:r>
              <a:rPr lang="en-US" altLang="ko-KR" dirty="0" smtClean="0"/>
              <a:t>- </a:t>
            </a:r>
            <a:r>
              <a:rPr lang="en-US" altLang="ko-KR" dirty="0"/>
              <a:t>animal</a:t>
            </a:r>
            <a:r>
              <a:rPr lang="ko-KR" altLang="en-US" dirty="0"/>
              <a:t>변수가 </a:t>
            </a:r>
            <a:r>
              <a:rPr lang="en-US" altLang="ko-KR" dirty="0"/>
              <a:t>Animal </a:t>
            </a:r>
            <a:r>
              <a:rPr lang="ko-KR" altLang="en-US" dirty="0"/>
              <a:t>타입이므로 부모 </a:t>
            </a:r>
            <a:r>
              <a:rPr lang="en-US" altLang="ko-KR" dirty="0"/>
              <a:t>Animal</a:t>
            </a:r>
            <a:r>
              <a:rPr lang="ko-KR" altLang="en-US" dirty="0"/>
              <a:t>객체를 </a:t>
            </a:r>
            <a:r>
              <a:rPr lang="ko-KR" altLang="en-US" dirty="0" err="1"/>
              <a:t>참조하는것</a:t>
            </a:r>
            <a:r>
              <a:rPr lang="ko-KR" altLang="en-US" dirty="0"/>
              <a:t> 같지만 </a:t>
            </a:r>
          </a:p>
          <a:p>
            <a:r>
              <a:rPr lang="ko-KR" altLang="en-US" dirty="0"/>
              <a:t>실제로는 </a:t>
            </a:r>
            <a:r>
              <a:rPr lang="en-US" altLang="ko-KR" dirty="0"/>
              <a:t>cat</a:t>
            </a:r>
            <a:r>
              <a:rPr lang="ko-KR" altLang="en-US" dirty="0"/>
              <a:t>과 </a:t>
            </a:r>
            <a:r>
              <a:rPr lang="en-US" altLang="ko-KR" dirty="0"/>
              <a:t>animal </a:t>
            </a:r>
            <a:r>
              <a:rPr lang="ko-KR" altLang="en-US" dirty="0"/>
              <a:t>변수를  </a:t>
            </a:r>
            <a:r>
              <a:rPr lang="en-US" altLang="ko-KR" dirty="0"/>
              <a:t>== </a:t>
            </a:r>
            <a:r>
              <a:rPr lang="ko-KR" altLang="en-US" dirty="0"/>
              <a:t>연산을 해보면 </a:t>
            </a:r>
            <a:r>
              <a:rPr lang="ko-KR" altLang="en-US" dirty="0" err="1"/>
              <a:t>참조번지가</a:t>
            </a:r>
            <a:r>
              <a:rPr lang="ko-KR" altLang="en-US" dirty="0"/>
              <a:t> 같으므로 </a:t>
            </a:r>
            <a:r>
              <a:rPr lang="en-US" altLang="ko-KR" dirty="0"/>
              <a:t>true</a:t>
            </a:r>
            <a:r>
              <a:rPr lang="ko-KR" altLang="en-US" dirty="0"/>
              <a:t>가 나온다</a:t>
            </a:r>
          </a:p>
        </p:txBody>
      </p:sp>
    </p:spTree>
    <p:extLst>
      <p:ext uri="{BB962C8B-B14F-4D97-AF65-F5344CB8AC3E}">
        <p14:creationId xmlns:p14="http://schemas.microsoft.com/office/powerpoint/2010/main" val="254423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-</a:t>
            </a:r>
            <a:r>
              <a:rPr lang="ko-KR" altLang="en-US" dirty="0"/>
              <a:t>바로 위의 부모가 아니더라도 상속계층에서 </a:t>
            </a:r>
            <a:r>
              <a:rPr lang="en-US" altLang="ko-KR" dirty="0"/>
              <a:t>"</a:t>
            </a:r>
            <a:r>
              <a:rPr lang="ko-KR" altLang="en-US" dirty="0"/>
              <a:t>상위 타입</a:t>
            </a:r>
            <a:r>
              <a:rPr lang="en-US" altLang="ko-KR" dirty="0"/>
              <a:t>"</a:t>
            </a:r>
            <a:r>
              <a:rPr lang="ko-KR" altLang="en-US" dirty="0"/>
              <a:t>이면 자동 </a:t>
            </a:r>
            <a:r>
              <a:rPr lang="ko-KR" altLang="en-US" dirty="0" err="1"/>
              <a:t>타입변환이</a:t>
            </a:r>
            <a:r>
              <a:rPr lang="ko-KR" altLang="en-US" dirty="0"/>
              <a:t> 일어날 수 있다</a:t>
            </a:r>
            <a:r>
              <a:rPr lang="en-US" altLang="ko-KR" dirty="0"/>
              <a:t>.</a:t>
            </a:r>
          </a:p>
          <a:p>
            <a:r>
              <a:rPr lang="en-US" altLang="ko-KR" dirty="0" smtClean="0"/>
              <a:t>     </a:t>
            </a:r>
            <a:r>
              <a:rPr lang="en-US" altLang="ko-KR" dirty="0"/>
              <a:t>A</a:t>
            </a:r>
          </a:p>
          <a:p>
            <a:r>
              <a:rPr lang="en-US" altLang="ko-KR" dirty="0"/>
              <a:t>   |     |</a:t>
            </a:r>
          </a:p>
          <a:p>
            <a:r>
              <a:rPr lang="en-US" altLang="ko-KR" dirty="0"/>
              <a:t>B         C</a:t>
            </a:r>
          </a:p>
          <a:p>
            <a:r>
              <a:rPr lang="en-US" altLang="ko-KR" dirty="0"/>
              <a:t> |          |</a:t>
            </a:r>
          </a:p>
          <a:p>
            <a:r>
              <a:rPr lang="en-US" altLang="ko-KR" dirty="0"/>
              <a:t>D          E</a:t>
            </a:r>
          </a:p>
          <a:p>
            <a:r>
              <a:rPr lang="en-US" altLang="ko-KR" dirty="0" smtClean="0"/>
              <a:t>B  </a:t>
            </a:r>
            <a:r>
              <a:rPr lang="en-US" altLang="ko-KR" dirty="0" err="1"/>
              <a:t>b</a:t>
            </a:r>
            <a:r>
              <a:rPr lang="en-US" altLang="ko-KR" dirty="0"/>
              <a:t>  =  new B(); </a:t>
            </a:r>
            <a:r>
              <a:rPr lang="en-US" altLang="ko-KR" dirty="0" smtClean="0"/>
              <a:t> C  </a:t>
            </a:r>
            <a:r>
              <a:rPr lang="en-US" altLang="ko-KR" dirty="0" err="1"/>
              <a:t>c</a:t>
            </a:r>
            <a:r>
              <a:rPr lang="en-US" altLang="ko-KR" dirty="0"/>
              <a:t>  =  new C</a:t>
            </a:r>
            <a:r>
              <a:rPr lang="en-US" altLang="ko-KR" dirty="0" smtClean="0"/>
              <a:t>(); D  </a:t>
            </a:r>
            <a:r>
              <a:rPr lang="en-US" altLang="ko-KR" dirty="0" err="1"/>
              <a:t>d</a:t>
            </a:r>
            <a:r>
              <a:rPr lang="en-US" altLang="ko-KR" dirty="0"/>
              <a:t>  =  new D</a:t>
            </a:r>
            <a:r>
              <a:rPr lang="en-US" altLang="ko-KR" dirty="0" smtClean="0"/>
              <a:t>(); E  </a:t>
            </a:r>
            <a:r>
              <a:rPr lang="en-US" altLang="ko-KR" dirty="0" err="1"/>
              <a:t>e</a:t>
            </a:r>
            <a:r>
              <a:rPr lang="en-US" altLang="ko-KR" dirty="0"/>
              <a:t>  =  new E(); 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55364" y="1600200"/>
            <a:ext cx="6122506" cy="258532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ko-KR" dirty="0"/>
              <a:t>A a1 = b;     A a2 = c;     A a3 = d;     A a4 = e;  </a:t>
            </a:r>
            <a:r>
              <a:rPr lang="ko-KR" altLang="en-US" dirty="0"/>
              <a:t>은 모두 가능</a:t>
            </a:r>
          </a:p>
          <a:p>
            <a:r>
              <a:rPr lang="ko-KR" altLang="en-US" dirty="0"/>
              <a:t> </a:t>
            </a:r>
          </a:p>
          <a:p>
            <a:r>
              <a:rPr lang="en-US" altLang="ko-KR" dirty="0"/>
              <a:t>B b1 = d;     C c1 = e; </a:t>
            </a:r>
            <a:r>
              <a:rPr lang="ko-KR" altLang="en-US" dirty="0"/>
              <a:t>도 모두 가능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en-US" altLang="ko-KR" dirty="0"/>
              <a:t>B b2 = e;     C  c2 = d;  </a:t>
            </a:r>
            <a:r>
              <a:rPr lang="ko-KR" altLang="en-US" dirty="0"/>
              <a:t>는 모두 불가능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이유</a:t>
            </a:r>
            <a:r>
              <a:rPr lang="en-US" altLang="ko-KR" dirty="0"/>
              <a:t>) D</a:t>
            </a:r>
            <a:r>
              <a:rPr lang="ko-KR" altLang="en-US" dirty="0"/>
              <a:t>객체는 </a:t>
            </a:r>
            <a:r>
              <a:rPr lang="en-US" altLang="ko-KR" dirty="0"/>
              <a:t>C</a:t>
            </a:r>
            <a:r>
              <a:rPr lang="ko-KR" altLang="en-US" dirty="0"/>
              <a:t>타입으로 변환 </a:t>
            </a:r>
            <a:r>
              <a:rPr lang="ko-KR" altLang="en-US" dirty="0" err="1" smtClean="0"/>
              <a:t>될수</a:t>
            </a:r>
            <a:r>
              <a:rPr lang="ko-KR" altLang="en-US" dirty="0" smtClean="0"/>
              <a:t> 없고</a:t>
            </a:r>
            <a:r>
              <a:rPr lang="en-US" altLang="ko-KR" dirty="0"/>
              <a:t>, E</a:t>
            </a:r>
            <a:r>
              <a:rPr lang="ko-KR" altLang="en-US" dirty="0"/>
              <a:t>객체는 </a:t>
            </a:r>
            <a:r>
              <a:rPr lang="en-US" altLang="ko-KR" dirty="0"/>
              <a:t>B</a:t>
            </a:r>
            <a:r>
              <a:rPr lang="ko-KR" altLang="en-US" dirty="0"/>
              <a:t>타입으로 변환될 수 없다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"</a:t>
            </a:r>
            <a:r>
              <a:rPr lang="ko-KR" altLang="en-US" dirty="0"/>
              <a:t>상속관계가 아니기 때문이다</a:t>
            </a:r>
            <a:r>
              <a:rPr lang="en-US" altLang="ko-KR" dirty="0"/>
              <a:t>."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59061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443948" y="810979"/>
            <a:ext cx="3680791" cy="28623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dirty="0" err="1"/>
              <a:t>class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{ </a:t>
            </a:r>
          </a:p>
          <a:p>
            <a:r>
              <a:rPr lang="ko-KR" altLang="en-US" dirty="0"/>
              <a:t>}</a:t>
            </a:r>
          </a:p>
          <a:p>
            <a:r>
              <a:rPr lang="ko-KR" altLang="en-US" dirty="0" err="1"/>
              <a:t>class</a:t>
            </a:r>
            <a:r>
              <a:rPr lang="ko-KR" altLang="en-US" dirty="0"/>
              <a:t> </a:t>
            </a:r>
            <a:r>
              <a:rPr lang="ko-KR" altLang="en-US" dirty="0" err="1"/>
              <a:t>B</a:t>
            </a:r>
            <a:r>
              <a:rPr lang="ko-KR" altLang="en-US" dirty="0"/>
              <a:t> </a:t>
            </a:r>
            <a:r>
              <a:rPr lang="ko-KR" altLang="en-US" dirty="0" err="1"/>
              <a:t>extends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{</a:t>
            </a:r>
          </a:p>
          <a:p>
            <a:r>
              <a:rPr lang="ko-KR" altLang="en-US" dirty="0"/>
              <a:t>}</a:t>
            </a:r>
          </a:p>
          <a:p>
            <a:r>
              <a:rPr lang="ko-KR" altLang="en-US" dirty="0" err="1"/>
              <a:t>class</a:t>
            </a:r>
            <a:r>
              <a:rPr lang="ko-KR" altLang="en-US" dirty="0"/>
              <a:t> C </a:t>
            </a:r>
            <a:r>
              <a:rPr lang="ko-KR" altLang="en-US" dirty="0" err="1"/>
              <a:t>extends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{</a:t>
            </a:r>
          </a:p>
          <a:p>
            <a:r>
              <a:rPr lang="ko-KR" altLang="en-US" dirty="0"/>
              <a:t>}</a:t>
            </a:r>
          </a:p>
          <a:p>
            <a:r>
              <a:rPr lang="ko-KR" altLang="en-US" dirty="0" err="1"/>
              <a:t>class</a:t>
            </a:r>
            <a:r>
              <a:rPr lang="ko-KR" altLang="en-US" dirty="0"/>
              <a:t> </a:t>
            </a:r>
            <a:r>
              <a:rPr lang="ko-KR" altLang="en-US" dirty="0" err="1"/>
              <a:t>D</a:t>
            </a:r>
            <a:r>
              <a:rPr lang="ko-KR" altLang="en-US" dirty="0"/>
              <a:t> </a:t>
            </a:r>
            <a:r>
              <a:rPr lang="ko-KR" altLang="en-US" dirty="0" err="1"/>
              <a:t>extends</a:t>
            </a:r>
            <a:r>
              <a:rPr lang="ko-KR" altLang="en-US" dirty="0"/>
              <a:t> </a:t>
            </a:r>
            <a:r>
              <a:rPr lang="ko-KR" altLang="en-US" dirty="0" err="1"/>
              <a:t>B</a:t>
            </a:r>
            <a:r>
              <a:rPr lang="ko-KR" altLang="en-US" dirty="0"/>
              <a:t> {</a:t>
            </a:r>
          </a:p>
          <a:p>
            <a:r>
              <a:rPr lang="ko-KR" altLang="en-US" dirty="0"/>
              <a:t>}</a:t>
            </a:r>
          </a:p>
          <a:p>
            <a:r>
              <a:rPr lang="ko-KR" altLang="en-US" dirty="0" err="1"/>
              <a:t>class</a:t>
            </a:r>
            <a:r>
              <a:rPr lang="ko-KR" altLang="en-US" dirty="0"/>
              <a:t> </a:t>
            </a:r>
            <a:r>
              <a:rPr lang="ko-KR" altLang="en-US" dirty="0" err="1"/>
              <a:t>E</a:t>
            </a:r>
            <a:r>
              <a:rPr lang="ko-KR" altLang="en-US" dirty="0"/>
              <a:t> </a:t>
            </a:r>
            <a:r>
              <a:rPr lang="ko-KR" altLang="en-US" dirty="0" err="1"/>
              <a:t>extends</a:t>
            </a:r>
            <a:r>
              <a:rPr lang="ko-KR" altLang="en-US" dirty="0"/>
              <a:t> C {</a:t>
            </a:r>
          </a:p>
          <a:p>
            <a:r>
              <a:rPr lang="ko-KR" altLang="en-US" dirty="0"/>
              <a:t>}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5334000" y="810979"/>
            <a:ext cx="5519530" cy="53553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o-KR" altLang="en-US" dirty="0" err="1"/>
              <a:t>public</a:t>
            </a:r>
            <a:r>
              <a:rPr lang="ko-KR" altLang="en-US" dirty="0"/>
              <a:t> </a:t>
            </a:r>
            <a:r>
              <a:rPr lang="ko-KR" altLang="en-US" dirty="0" err="1"/>
              <a:t>class</a:t>
            </a:r>
            <a:r>
              <a:rPr lang="ko-KR" altLang="en-US" dirty="0"/>
              <a:t> </a:t>
            </a:r>
            <a:r>
              <a:rPr lang="ko-KR" altLang="en-US" dirty="0" err="1"/>
              <a:t>PromotionExample</a:t>
            </a:r>
            <a:r>
              <a:rPr lang="ko-KR" altLang="en-US" dirty="0"/>
              <a:t> {</a:t>
            </a:r>
          </a:p>
          <a:p>
            <a:r>
              <a:rPr lang="ko-KR" altLang="en-US" dirty="0"/>
              <a:t>	</a:t>
            </a:r>
            <a:r>
              <a:rPr lang="ko-KR" altLang="en-US" dirty="0" err="1"/>
              <a:t>public</a:t>
            </a:r>
            <a:r>
              <a:rPr lang="ko-KR" altLang="en-US" dirty="0"/>
              <a:t> </a:t>
            </a:r>
            <a:r>
              <a:rPr lang="ko-KR" altLang="en-US" dirty="0" err="1"/>
              <a:t>static</a:t>
            </a:r>
            <a:r>
              <a:rPr lang="ko-KR" altLang="en-US" dirty="0"/>
              <a:t> </a:t>
            </a:r>
            <a:r>
              <a:rPr lang="ko-KR" altLang="en-US" dirty="0" err="1"/>
              <a:t>void</a:t>
            </a:r>
            <a:r>
              <a:rPr lang="ko-KR" altLang="en-US" dirty="0"/>
              <a:t> </a:t>
            </a:r>
            <a:r>
              <a:rPr lang="ko-KR" altLang="en-US" dirty="0" err="1"/>
              <a:t>main</a:t>
            </a:r>
            <a:r>
              <a:rPr lang="ko-KR" altLang="en-US" dirty="0"/>
              <a:t>(</a:t>
            </a:r>
            <a:r>
              <a:rPr lang="ko-KR" altLang="en-US" dirty="0" err="1"/>
              <a:t>String</a:t>
            </a:r>
            <a:r>
              <a:rPr lang="ko-KR" altLang="en-US" dirty="0"/>
              <a:t>[] </a:t>
            </a:r>
            <a:r>
              <a:rPr lang="ko-KR" altLang="en-US" dirty="0" err="1"/>
              <a:t>args</a:t>
            </a:r>
            <a:r>
              <a:rPr lang="ko-KR" altLang="en-US" dirty="0"/>
              <a:t>) {</a:t>
            </a:r>
          </a:p>
          <a:p>
            <a:r>
              <a:rPr lang="ko-KR" altLang="en-US" dirty="0"/>
              <a:t>		</a:t>
            </a:r>
            <a:r>
              <a:rPr lang="ko-KR" altLang="en-US" dirty="0" err="1"/>
              <a:t>B</a:t>
            </a:r>
            <a:r>
              <a:rPr lang="ko-KR" altLang="en-US" dirty="0"/>
              <a:t> </a:t>
            </a:r>
            <a:r>
              <a:rPr lang="ko-KR" altLang="en-US" dirty="0" err="1"/>
              <a:t>b</a:t>
            </a:r>
            <a:r>
              <a:rPr lang="ko-KR" altLang="en-US" dirty="0"/>
              <a:t> = </a:t>
            </a:r>
            <a:r>
              <a:rPr lang="ko-KR" altLang="en-US" dirty="0" err="1"/>
              <a:t>new</a:t>
            </a:r>
            <a:r>
              <a:rPr lang="ko-KR" altLang="en-US" dirty="0"/>
              <a:t> </a:t>
            </a:r>
            <a:r>
              <a:rPr lang="ko-KR" altLang="en-US" dirty="0" err="1"/>
              <a:t>B</a:t>
            </a:r>
            <a:r>
              <a:rPr lang="ko-KR" altLang="en-US" dirty="0"/>
              <a:t>();</a:t>
            </a:r>
          </a:p>
          <a:p>
            <a:r>
              <a:rPr lang="ko-KR" altLang="en-US" dirty="0"/>
              <a:t>		C c = </a:t>
            </a:r>
            <a:r>
              <a:rPr lang="ko-KR" altLang="en-US" dirty="0" err="1"/>
              <a:t>new</a:t>
            </a:r>
            <a:r>
              <a:rPr lang="ko-KR" altLang="en-US" dirty="0"/>
              <a:t> C();</a:t>
            </a:r>
          </a:p>
          <a:p>
            <a:r>
              <a:rPr lang="ko-KR" altLang="en-US" dirty="0"/>
              <a:t>		</a:t>
            </a:r>
            <a:r>
              <a:rPr lang="ko-KR" altLang="en-US" dirty="0" err="1"/>
              <a:t>D</a:t>
            </a:r>
            <a:r>
              <a:rPr lang="ko-KR" altLang="en-US" dirty="0"/>
              <a:t> </a:t>
            </a:r>
            <a:r>
              <a:rPr lang="ko-KR" altLang="en-US" dirty="0" err="1"/>
              <a:t>d</a:t>
            </a:r>
            <a:r>
              <a:rPr lang="ko-KR" altLang="en-US" dirty="0"/>
              <a:t> = </a:t>
            </a:r>
            <a:r>
              <a:rPr lang="ko-KR" altLang="en-US" dirty="0" err="1"/>
              <a:t>new</a:t>
            </a:r>
            <a:r>
              <a:rPr lang="ko-KR" altLang="en-US" dirty="0"/>
              <a:t> </a:t>
            </a:r>
            <a:r>
              <a:rPr lang="ko-KR" altLang="en-US" dirty="0" err="1"/>
              <a:t>D</a:t>
            </a:r>
            <a:r>
              <a:rPr lang="ko-KR" altLang="en-US" dirty="0"/>
              <a:t>();</a:t>
            </a:r>
          </a:p>
          <a:p>
            <a:r>
              <a:rPr lang="ko-KR" altLang="en-US" dirty="0"/>
              <a:t>		</a:t>
            </a:r>
            <a:r>
              <a:rPr lang="ko-KR" altLang="en-US" dirty="0" err="1"/>
              <a:t>E</a:t>
            </a:r>
            <a:r>
              <a:rPr lang="ko-KR" altLang="en-US" dirty="0"/>
              <a:t> </a:t>
            </a:r>
            <a:r>
              <a:rPr lang="ko-KR" altLang="en-US" dirty="0" err="1"/>
              <a:t>e</a:t>
            </a:r>
            <a:r>
              <a:rPr lang="ko-KR" altLang="en-US" dirty="0"/>
              <a:t> = </a:t>
            </a:r>
            <a:r>
              <a:rPr lang="ko-KR" altLang="en-US" dirty="0" err="1"/>
              <a:t>new</a:t>
            </a:r>
            <a:r>
              <a:rPr lang="ko-KR" altLang="en-US" dirty="0"/>
              <a:t> </a:t>
            </a:r>
            <a:r>
              <a:rPr lang="ko-KR" altLang="en-US" dirty="0" err="1"/>
              <a:t>E</a:t>
            </a:r>
            <a:r>
              <a:rPr lang="ko-KR" altLang="en-US" dirty="0"/>
              <a:t>();		</a:t>
            </a:r>
          </a:p>
          <a:p>
            <a:r>
              <a:rPr lang="ko-KR" altLang="en-US" dirty="0"/>
              <a:t>		</a:t>
            </a:r>
          </a:p>
          <a:p>
            <a:r>
              <a:rPr lang="ko-KR" altLang="en-US" dirty="0"/>
              <a:t>		</a:t>
            </a:r>
            <a:r>
              <a:rPr lang="ko-KR" altLang="en-US" dirty="0" err="1"/>
              <a:t>A</a:t>
            </a:r>
            <a:r>
              <a:rPr lang="ko-KR" altLang="en-US" dirty="0"/>
              <a:t> a1 = </a:t>
            </a:r>
            <a:r>
              <a:rPr lang="ko-KR" altLang="en-US" dirty="0" err="1"/>
              <a:t>b</a:t>
            </a:r>
            <a:r>
              <a:rPr lang="ko-KR" altLang="en-US" dirty="0"/>
              <a:t>;</a:t>
            </a:r>
          </a:p>
          <a:p>
            <a:r>
              <a:rPr lang="ko-KR" altLang="en-US" dirty="0"/>
              <a:t>		</a:t>
            </a:r>
            <a:r>
              <a:rPr lang="ko-KR" altLang="en-US" dirty="0" err="1"/>
              <a:t>A</a:t>
            </a:r>
            <a:r>
              <a:rPr lang="ko-KR" altLang="en-US" dirty="0"/>
              <a:t> a2 = c;</a:t>
            </a:r>
          </a:p>
          <a:p>
            <a:r>
              <a:rPr lang="ko-KR" altLang="en-US" dirty="0"/>
              <a:t>		</a:t>
            </a:r>
            <a:r>
              <a:rPr lang="ko-KR" altLang="en-US" dirty="0" err="1"/>
              <a:t>A</a:t>
            </a:r>
            <a:r>
              <a:rPr lang="ko-KR" altLang="en-US" dirty="0"/>
              <a:t> a3 = </a:t>
            </a:r>
            <a:r>
              <a:rPr lang="ko-KR" altLang="en-US" dirty="0" err="1"/>
              <a:t>d</a:t>
            </a:r>
            <a:r>
              <a:rPr lang="ko-KR" altLang="en-US" dirty="0"/>
              <a:t>;</a:t>
            </a:r>
          </a:p>
          <a:p>
            <a:r>
              <a:rPr lang="ko-KR" altLang="en-US" dirty="0"/>
              <a:t>		</a:t>
            </a:r>
            <a:r>
              <a:rPr lang="ko-KR" altLang="en-US" dirty="0" err="1"/>
              <a:t>A</a:t>
            </a:r>
            <a:r>
              <a:rPr lang="ko-KR" altLang="en-US" dirty="0"/>
              <a:t> a4 = </a:t>
            </a:r>
            <a:r>
              <a:rPr lang="ko-KR" altLang="en-US" dirty="0" err="1"/>
              <a:t>e</a:t>
            </a:r>
            <a:r>
              <a:rPr lang="ko-KR" altLang="en-US" dirty="0"/>
              <a:t>;</a:t>
            </a:r>
          </a:p>
          <a:p>
            <a:r>
              <a:rPr lang="ko-KR" altLang="en-US" dirty="0"/>
              <a:t>		</a:t>
            </a:r>
          </a:p>
          <a:p>
            <a:r>
              <a:rPr lang="ko-KR" altLang="en-US" dirty="0"/>
              <a:t>		</a:t>
            </a:r>
            <a:r>
              <a:rPr lang="ko-KR" altLang="en-US" dirty="0" err="1"/>
              <a:t>B</a:t>
            </a:r>
            <a:r>
              <a:rPr lang="ko-KR" altLang="en-US" dirty="0"/>
              <a:t> b1 = </a:t>
            </a:r>
            <a:r>
              <a:rPr lang="ko-KR" altLang="en-US" dirty="0" err="1"/>
              <a:t>d</a:t>
            </a:r>
            <a:r>
              <a:rPr lang="ko-KR" altLang="en-US" dirty="0"/>
              <a:t>;</a:t>
            </a:r>
          </a:p>
          <a:p>
            <a:r>
              <a:rPr lang="ko-KR" altLang="en-US" dirty="0"/>
              <a:t>		C c1 = </a:t>
            </a:r>
            <a:r>
              <a:rPr lang="ko-KR" altLang="en-US" dirty="0" err="1"/>
              <a:t>e</a:t>
            </a:r>
            <a:r>
              <a:rPr lang="ko-KR" altLang="en-US" dirty="0"/>
              <a:t>;</a:t>
            </a:r>
          </a:p>
          <a:p>
            <a:endParaRPr lang="ko-KR" altLang="en-US" dirty="0"/>
          </a:p>
          <a:p>
            <a:r>
              <a:rPr lang="ko-KR" altLang="en-US" dirty="0"/>
              <a:t>		//</a:t>
            </a:r>
            <a:r>
              <a:rPr lang="ko-KR" altLang="en-US" dirty="0" err="1"/>
              <a:t>B</a:t>
            </a:r>
            <a:r>
              <a:rPr lang="ko-KR" altLang="en-US" dirty="0"/>
              <a:t> b3 = </a:t>
            </a:r>
            <a:r>
              <a:rPr lang="ko-KR" altLang="en-US" dirty="0" err="1"/>
              <a:t>e</a:t>
            </a:r>
            <a:r>
              <a:rPr lang="ko-KR" altLang="en-US" dirty="0"/>
              <a:t>;</a:t>
            </a:r>
          </a:p>
          <a:p>
            <a:r>
              <a:rPr lang="ko-KR" altLang="en-US" dirty="0"/>
              <a:t>		//C c2 = </a:t>
            </a:r>
            <a:r>
              <a:rPr lang="ko-KR" altLang="en-US" dirty="0" err="1"/>
              <a:t>d</a:t>
            </a:r>
            <a:r>
              <a:rPr lang="ko-KR" altLang="en-US" dirty="0"/>
              <a:t>;</a:t>
            </a:r>
          </a:p>
          <a:p>
            <a:r>
              <a:rPr lang="ko-KR" altLang="en-US" dirty="0"/>
              <a:t>	}</a:t>
            </a:r>
          </a:p>
          <a:p>
            <a:r>
              <a:rPr lang="ko-KR" altLang="en-US" dirty="0"/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3948" y="248479"/>
            <a:ext cx="75052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ko-KR" altLang="en-US" dirty="0" smtClean="0"/>
              <a:t>예제</a:t>
            </a:r>
            <a:r>
              <a:rPr lang="en-US" altLang="ko-KR" dirty="0" smtClean="0"/>
              <a:t>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63084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</a:t>
            </a:r>
            <a:r>
              <a:rPr lang="ko-KR" altLang="en-US" dirty="0" smtClean="0"/>
              <a:t>필드의 </a:t>
            </a:r>
            <a:r>
              <a:rPr lang="ko-KR" altLang="en-US" dirty="0" err="1"/>
              <a:t>다형성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그러면 왜 자동타입변환이 필요할까</a:t>
            </a:r>
            <a:r>
              <a:rPr lang="en-US" altLang="ko-KR" dirty="0"/>
              <a:t>?</a:t>
            </a:r>
          </a:p>
          <a:p>
            <a:r>
              <a:rPr lang="ko-KR" altLang="en-US" dirty="0"/>
              <a:t>그냥 자식타입으로 사용하면 </a:t>
            </a:r>
            <a:r>
              <a:rPr lang="ko-KR" altLang="en-US" dirty="0" smtClean="0"/>
              <a:t>될 것을 </a:t>
            </a:r>
            <a:r>
              <a:rPr lang="ko-KR" altLang="en-US" dirty="0"/>
              <a:t>부모타입으로 변환해서 사용하는 이유가 무엇일까</a:t>
            </a:r>
            <a:r>
              <a:rPr lang="en-US" altLang="ko-KR" dirty="0"/>
              <a:t>?</a:t>
            </a:r>
          </a:p>
          <a:p>
            <a:r>
              <a:rPr lang="en-US" altLang="ko-KR" dirty="0"/>
              <a:t>-----&gt; </a:t>
            </a:r>
            <a:r>
              <a:rPr lang="ko-KR" altLang="en-US" dirty="0"/>
              <a:t>답은 </a:t>
            </a:r>
            <a:r>
              <a:rPr lang="ko-KR" altLang="en-US" u="sng" dirty="0" err="1"/>
              <a:t>다형성을</a:t>
            </a:r>
            <a:r>
              <a:rPr lang="ko-KR" altLang="en-US" u="sng" dirty="0"/>
              <a:t> 구현하기 위해서 </a:t>
            </a:r>
            <a:r>
              <a:rPr lang="ko-KR" altLang="en-US" dirty="0"/>
              <a:t>이다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필드의 타입을 부모타입으로 선언하면 다양한 자식 객체들이 저장될 수 있으므로 필드사용결과가 달라질 수 있다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-----&gt; </a:t>
            </a:r>
            <a:r>
              <a:rPr lang="ko-KR" altLang="en-US" dirty="0"/>
              <a:t>이것이 </a:t>
            </a:r>
            <a:r>
              <a:rPr lang="ko-KR" altLang="en-US" u="sng" dirty="0"/>
              <a:t>필드의 </a:t>
            </a:r>
            <a:r>
              <a:rPr lang="ko-KR" altLang="en-US" u="sng" dirty="0" err="1"/>
              <a:t>다형성이다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73507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자동차클래스에 타이어를 생각해본다면 </a:t>
            </a:r>
          </a:p>
          <a:p>
            <a:r>
              <a:rPr lang="ko-KR" altLang="en-US" dirty="0"/>
              <a:t>자동차 클래스를 처음 설계할 때 사용한 </a:t>
            </a:r>
            <a:r>
              <a:rPr lang="ko-KR" altLang="en-US" u="sng" dirty="0"/>
              <a:t>타이어 객체는 언제든지 다른 타이어 객체로 교체될 수 있어야</a:t>
            </a:r>
            <a:r>
              <a:rPr lang="ko-KR" altLang="en-US" dirty="0"/>
              <a:t>한다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새로 교체되는 타이어  객체는 기존 타이어와 </a:t>
            </a:r>
            <a:r>
              <a:rPr lang="ko-KR" altLang="en-US" dirty="0" smtClean="0"/>
              <a:t>사용법은 </a:t>
            </a:r>
            <a:r>
              <a:rPr lang="ko-KR" altLang="en-US" dirty="0"/>
              <a:t>동일하지만 </a:t>
            </a:r>
            <a:r>
              <a:rPr lang="ko-KR" altLang="en-US" dirty="0" err="1"/>
              <a:t>실행결과는</a:t>
            </a:r>
            <a:r>
              <a:rPr lang="ko-KR" altLang="en-US" dirty="0"/>
              <a:t> 더 우수하게 나와야 </a:t>
            </a:r>
            <a:r>
              <a:rPr lang="ko-KR" altLang="en-US" dirty="0" err="1"/>
              <a:t>할것이다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이것을 프로그램으로 구현하기 위해서 </a:t>
            </a:r>
            <a:r>
              <a:rPr lang="en-US" altLang="ko-KR" dirty="0"/>
              <a:t>"</a:t>
            </a:r>
            <a:r>
              <a:rPr lang="ko-KR" altLang="en-US" dirty="0"/>
              <a:t>상속</a:t>
            </a:r>
            <a:r>
              <a:rPr lang="en-US" altLang="ko-KR" dirty="0"/>
              <a:t>, </a:t>
            </a:r>
            <a:r>
              <a:rPr lang="ko-KR" altLang="en-US" dirty="0"/>
              <a:t>재정의</a:t>
            </a:r>
            <a:r>
              <a:rPr lang="en-US" altLang="ko-KR" dirty="0"/>
              <a:t>, </a:t>
            </a:r>
            <a:r>
              <a:rPr lang="ko-KR" altLang="en-US" dirty="0" err="1"/>
              <a:t>타입변환</a:t>
            </a:r>
            <a:r>
              <a:rPr lang="en-US" altLang="ko-KR" dirty="0"/>
              <a:t>"</a:t>
            </a:r>
            <a:r>
              <a:rPr lang="ko-KR" altLang="en-US" dirty="0"/>
              <a:t>을 이용한다</a:t>
            </a:r>
            <a:r>
              <a:rPr lang="en-US" altLang="ko-KR" dirty="0"/>
              <a:t>.  &lt;---- </a:t>
            </a:r>
            <a:r>
              <a:rPr lang="ko-KR" altLang="en-US" u="sng" dirty="0" err="1"/>
              <a:t>다형성을</a:t>
            </a:r>
            <a:r>
              <a:rPr lang="ko-KR" altLang="en-US" u="sng" dirty="0"/>
              <a:t> 구현할 수 있는 기술적 조건</a:t>
            </a:r>
          </a:p>
          <a:p>
            <a:endParaRPr lang="ko-KR" altLang="en-US" dirty="0"/>
          </a:p>
          <a:p>
            <a:pPr marL="45720" indent="0">
              <a:buNone/>
            </a:pP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428384" y="4740965"/>
            <a:ext cx="3185744" cy="20313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ko-KR" dirty="0"/>
              <a:t>class Car{</a:t>
            </a:r>
          </a:p>
          <a:p>
            <a:r>
              <a:rPr lang="en-US" altLang="ko-KR" dirty="0"/>
              <a:t>Tire </a:t>
            </a:r>
            <a:r>
              <a:rPr lang="en-US" altLang="ko-KR" dirty="0" err="1"/>
              <a:t>frontLeftTire</a:t>
            </a:r>
            <a:r>
              <a:rPr lang="en-US" altLang="ko-KR" dirty="0"/>
              <a:t> = new Tire();</a:t>
            </a:r>
          </a:p>
          <a:p>
            <a:r>
              <a:rPr lang="en-US" altLang="ko-KR" dirty="0"/>
              <a:t>Tire </a:t>
            </a:r>
            <a:r>
              <a:rPr lang="en-US" altLang="ko-KR" dirty="0" err="1"/>
              <a:t>frontRightTire</a:t>
            </a:r>
            <a:r>
              <a:rPr lang="en-US" altLang="ko-KR" dirty="0"/>
              <a:t> = new Tire();</a:t>
            </a:r>
          </a:p>
          <a:p>
            <a:r>
              <a:rPr lang="en-US" altLang="ko-KR" dirty="0"/>
              <a:t>Tire </a:t>
            </a:r>
            <a:r>
              <a:rPr lang="en-US" altLang="ko-KR" dirty="0" err="1"/>
              <a:t>backLeftTire</a:t>
            </a:r>
            <a:r>
              <a:rPr lang="en-US" altLang="ko-KR" dirty="0"/>
              <a:t> = new Tire();</a:t>
            </a:r>
          </a:p>
          <a:p>
            <a:r>
              <a:rPr lang="en-US" altLang="ko-KR" dirty="0"/>
              <a:t>Tire </a:t>
            </a:r>
            <a:r>
              <a:rPr lang="en-US" altLang="ko-KR" dirty="0" err="1"/>
              <a:t>backRightTire</a:t>
            </a:r>
            <a:r>
              <a:rPr lang="en-US" altLang="ko-KR" dirty="0"/>
              <a:t> = new Tire();</a:t>
            </a:r>
          </a:p>
          <a:p>
            <a:r>
              <a:rPr lang="en-US" altLang="ko-KR" dirty="0" smtClean="0"/>
              <a:t>...</a:t>
            </a:r>
            <a:endParaRPr lang="en-US" altLang="ko-KR" dirty="0"/>
          </a:p>
          <a:p>
            <a:r>
              <a:rPr lang="en-US" altLang="ko-KR" dirty="0"/>
              <a:t>}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68682211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10134</TotalTime>
  <Words>1156</Words>
  <Application>Microsoft Office PowerPoint</Application>
  <PresentationFormat>와이드스크린</PresentationFormat>
  <Paragraphs>249</Paragraphs>
  <Slides>25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0" baseType="lpstr">
      <vt:lpstr>KoPub돋움체 Bold</vt:lpstr>
      <vt:lpstr>나눔스퀘어라운드 Bold</vt:lpstr>
      <vt:lpstr>맑은 고딕</vt:lpstr>
      <vt:lpstr>Corbel</vt:lpstr>
      <vt:lpstr>기본</vt:lpstr>
      <vt:lpstr>PowerPoint 프레젠테이션</vt:lpstr>
      <vt:lpstr>Index</vt:lpstr>
      <vt:lpstr>1. 다형성 </vt:lpstr>
      <vt:lpstr>2.자동타입변환 </vt:lpstr>
      <vt:lpstr>PowerPoint 프레젠테이션</vt:lpstr>
      <vt:lpstr>PowerPoint 프레젠테이션</vt:lpstr>
      <vt:lpstr>PowerPoint 프레젠테이션</vt:lpstr>
      <vt:lpstr>3.필드의 다형성</vt:lpstr>
      <vt:lpstr>PowerPoint 프레젠테이션</vt:lpstr>
      <vt:lpstr>4.매개변수 다형성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5.강제 타입 변환</vt:lpstr>
      <vt:lpstr>PowerPoint 프레젠테이션</vt:lpstr>
      <vt:lpstr>6.객체타입확인</vt:lpstr>
      <vt:lpstr>PowerPoint 프레젠테이션</vt:lpstr>
      <vt:lpstr>PowerPoint 프레젠테이션</vt:lpstr>
      <vt:lpstr>PowerPoint 프레젠테이션</vt:lpstr>
      <vt:lpstr>문제1</vt:lpstr>
      <vt:lpstr>문제2</vt:lpstr>
      <vt:lpstr>정 리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406강사</cp:lastModifiedBy>
  <cp:revision>94</cp:revision>
  <dcterms:created xsi:type="dcterms:W3CDTF">2019-04-16T14:11:50Z</dcterms:created>
  <dcterms:modified xsi:type="dcterms:W3CDTF">2023-08-09T08:13:41Z</dcterms:modified>
</cp:coreProperties>
</file>