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10"/>
  </p:handoutMasterIdLst>
  <p:sldIdLst>
    <p:sldId id="286" r:id="rId2"/>
    <p:sldId id="287" r:id="rId3"/>
    <p:sldId id="288" r:id="rId4"/>
    <p:sldId id="290" r:id="rId5"/>
    <p:sldId id="291" r:id="rId6"/>
    <p:sldId id="293" r:id="rId7"/>
    <p:sldId id="292" r:id="rId8"/>
    <p:sldId id="29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5AC"/>
    <a:srgbClr val="23A198"/>
    <a:srgbClr val="4255A9"/>
    <a:srgbClr val="4A452A"/>
    <a:srgbClr val="FF6E47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1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7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2023-08-31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tce.or.kr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CDT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코딩창의개발능력 자격증 따기 엔트리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3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급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6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01 </a:t>
            </a:r>
            <a:r>
              <a:rPr lang="ko-KR" altLang="en-US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시험준비</a:t>
            </a: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윤희원 선생님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AD090-22D2-87BB-E5EB-DCCA0C7C6840}"/>
              </a:ext>
            </a:extLst>
          </p:cNvPr>
          <p:cNvSpPr txBox="1"/>
          <p:nvPr/>
        </p:nvSpPr>
        <p:spPr>
          <a:xfrm>
            <a:off x="6513156" y="6396335"/>
            <a:ext cx="562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홈페이지 출처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: </a:t>
            </a:r>
            <a:r>
              <a:rPr lang="en-US" altLang="ko-KR" sz="2400" dirty="0">
                <a:latin typeface="나눔스퀘어라운드 Bold" panose="020B0600000101010101" pitchFamily="50" charset="-127"/>
                <a:ea typeface="나눔스퀘어라운드 Bold" panose="020B0600000101010101" pitchFamily="50" charset="-127"/>
                <a:hlinkClick r:id="rId2"/>
              </a:rPr>
              <a:t>https://www.ctce.or.kr</a:t>
            </a:r>
            <a:endParaRPr lang="ko-KR" altLang="en-US" sz="2400" dirty="0"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1828581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코딩창의개발능력</a:t>
            </a:r>
            <a:r>
              <a:rPr lang="en-US" altLang="ko-KR" dirty="0">
                <a:solidFill>
                  <a:srgbClr val="23A198"/>
                </a:solidFill>
              </a:rPr>
              <a:t>(</a:t>
            </a:r>
            <a:r>
              <a:rPr lang="en-US" altLang="ko-KR" dirty="0" err="1">
                <a:solidFill>
                  <a:srgbClr val="23A198"/>
                </a:solidFill>
              </a:rPr>
              <a:t>CDT;coding</a:t>
            </a:r>
            <a:r>
              <a:rPr lang="ko-KR" altLang="en-US" dirty="0">
                <a:solidFill>
                  <a:srgbClr val="23A198"/>
                </a:solidFill>
              </a:rPr>
              <a:t> </a:t>
            </a:r>
            <a:r>
              <a:rPr lang="en-US" altLang="ko-KR" dirty="0">
                <a:solidFill>
                  <a:srgbClr val="23A198"/>
                </a:solidFill>
              </a:rPr>
              <a:t>creative Development Test) </a:t>
            </a:r>
          </a:p>
          <a:p>
            <a:pPr marL="628650" lvl="1" indent="-354013"/>
            <a:r>
              <a:rPr lang="ko-KR" altLang="en-US" dirty="0"/>
              <a:t>컴퓨팅의 기본 개념과 원리를 이해하고 알고리즘 사고를 통해 창의적이고 절차적으로 문제를 해결하는 능력을 객관적으로 평가하는 시험입니다</a:t>
            </a:r>
            <a:r>
              <a:rPr lang="en-US" altLang="ko-KR" dirty="0"/>
              <a:t>.</a:t>
            </a: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시험 준비</a:t>
            </a:r>
          </a:p>
        </p:txBody>
      </p:sp>
      <p:sp>
        <p:nvSpPr>
          <p:cNvPr id="2" name="텍스트 개체 틀 4">
            <a:extLst>
              <a:ext uri="{FF2B5EF4-FFF2-40B4-BE49-F238E27FC236}">
                <a16:creationId xmlns:a16="http://schemas.microsoft.com/office/drawing/2014/main" id="{A7A7D9A5-FA53-CB36-32AC-32D86E91A44B}"/>
              </a:ext>
            </a:extLst>
          </p:cNvPr>
          <p:cNvSpPr txBox="1">
            <a:spLocks/>
          </p:cNvSpPr>
          <p:nvPr/>
        </p:nvSpPr>
        <p:spPr>
          <a:xfrm>
            <a:off x="304800" y="2455986"/>
            <a:ext cx="11498179" cy="1828581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시험기준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76B6BECB-D08B-E844-218C-5D1CAE9104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285973"/>
              </p:ext>
            </p:extLst>
          </p:nvPr>
        </p:nvGraphicFramePr>
        <p:xfrm>
          <a:off x="773650" y="3100174"/>
          <a:ext cx="11113550" cy="2651760"/>
        </p:xfrm>
        <a:graphic>
          <a:graphicData uri="http://schemas.openxmlformats.org/drawingml/2006/table">
            <a:tbl>
              <a:tblPr firstRow="1">
                <a:tableStyleId>{69012ECD-51FC-41F1-AA8D-1B2483CD663E}</a:tableStyleId>
              </a:tblPr>
              <a:tblGrid>
                <a:gridCol w="1222930">
                  <a:extLst>
                    <a:ext uri="{9D8B030D-6E8A-4147-A177-3AD203B41FA5}">
                      <a16:colId xmlns:a16="http://schemas.microsoft.com/office/drawing/2014/main" val="3017564490"/>
                    </a:ext>
                  </a:extLst>
                </a:gridCol>
                <a:gridCol w="9890620">
                  <a:extLst>
                    <a:ext uri="{9D8B030D-6E8A-4147-A177-3AD203B41FA5}">
                      <a16:colId xmlns:a16="http://schemas.microsoft.com/office/drawing/2014/main" val="22416219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>
                          <a:solidFill>
                            <a:schemeClr val="bg1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등급</a:t>
                      </a:r>
                    </a:p>
                  </a:txBody>
                  <a:tcPr marL="76200" marR="76200" marT="91440" marB="91440" anchor="ctr">
                    <a:solidFill>
                      <a:srgbClr val="28B5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>
                          <a:solidFill>
                            <a:schemeClr val="bg1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시험기준</a:t>
                      </a:r>
                    </a:p>
                  </a:txBody>
                  <a:tcPr marL="76200" marR="76200" marT="91440" marB="91440" anchor="ctr">
                    <a:solidFill>
                      <a:srgbClr val="28B5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137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1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급</a:t>
                      </a:r>
                    </a:p>
                  </a:txBody>
                  <a:tcPr marL="76200" marR="76200" marT="91440" marB="9144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제시된 고급 수준의 문제를 이해하고 복합적 제어 구조와 함수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, 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배열 등을 활용하여 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SW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코딩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(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프로그래밍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)</a:t>
                      </a:r>
                      <a:r>
                        <a:rPr lang="ko-KR" altLang="en-US" dirty="0" err="1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을통해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 창의적으로 문제를 해결할 수 있는지를 평가</a:t>
                      </a:r>
                    </a:p>
                  </a:txBody>
                  <a:tcPr marL="76200" marR="76200" marT="91440" marB="91440" anchor="ctr"/>
                </a:tc>
                <a:extLst>
                  <a:ext uri="{0D108BD9-81ED-4DB2-BD59-A6C34878D82A}">
                    <a16:rowId xmlns:a16="http://schemas.microsoft.com/office/drawing/2014/main" val="3620222705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en-US" altLang="ko-KR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2</a:t>
                      </a:r>
                      <a:r>
                        <a:rPr lang="ko-KR" altLang="en-US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급</a:t>
                      </a:r>
                    </a:p>
                  </a:txBody>
                  <a:tcPr marL="76200" marR="76200" marT="91440" marB="9144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제시된 중급 수준의 문제를 이해하고 다중 구조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(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반복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, 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선택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)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와 연산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, 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변수 등을 활용하여 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SW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코딩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(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프로그래밍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)</a:t>
                      </a:r>
                      <a:r>
                        <a:rPr lang="ko-KR" altLang="en-US" dirty="0" err="1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을통해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 창의적으로 문제를 해결할 수 있는지를 평가</a:t>
                      </a:r>
                    </a:p>
                  </a:txBody>
                  <a:tcPr marL="76200" marR="76200" marT="91440" marB="91440" anchor="ctr"/>
                </a:tc>
                <a:extLst>
                  <a:ext uri="{0D108BD9-81ED-4DB2-BD59-A6C34878D82A}">
                    <a16:rowId xmlns:a16="http://schemas.microsoft.com/office/drawing/2014/main" val="2296577603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en-US" altLang="ko-KR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3</a:t>
                      </a:r>
                      <a:r>
                        <a:rPr lang="ko-KR" altLang="en-US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급</a:t>
                      </a:r>
                    </a:p>
                  </a:txBody>
                  <a:tcPr marL="76200" marR="76200" marT="91440" marB="9144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제시된 초급 수준의 문제를 이해하고 문제 해결에 필요한 기본적인 구조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(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순차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, 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반복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, 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선택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)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를 이용하여 절차적으로 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SW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코딩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(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프로그래밍</a:t>
                      </a:r>
                      <a:r>
                        <a:rPr lang="en-US" altLang="ko-KR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)</a:t>
                      </a:r>
                      <a:r>
                        <a:rPr lang="ko-KR" altLang="en-US" dirty="0">
                          <a:solidFill>
                            <a:srgbClr val="000000"/>
                          </a:solidFill>
                          <a:effectLst/>
                          <a:latin typeface="Nanum Gothic"/>
                        </a:rPr>
                        <a:t>을 할 수 있는지를 평가</a:t>
                      </a:r>
                    </a:p>
                  </a:txBody>
                  <a:tcPr marL="76200" marR="76200" marT="91440" marB="91440" anchor="ctr"/>
                </a:tc>
                <a:extLst>
                  <a:ext uri="{0D108BD9-81ED-4DB2-BD59-A6C34878D82A}">
                    <a16:rowId xmlns:a16="http://schemas.microsoft.com/office/drawing/2014/main" val="3857372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891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653961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시험 과목</a:t>
            </a:r>
            <a:endParaRPr lang="en-US" altLang="ko-KR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endParaRPr lang="en-US" altLang="ko-KR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endParaRPr lang="en-US" altLang="ko-KR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endParaRPr lang="en-US" altLang="ko-KR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endParaRPr lang="en-US" altLang="ko-KR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endParaRPr lang="en-US" altLang="ko-KR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endParaRPr lang="en-US" altLang="ko-KR" dirty="0">
              <a:solidFill>
                <a:srgbClr val="23A198"/>
              </a:solidFill>
            </a:endParaRPr>
          </a:p>
          <a:p>
            <a:pPr marL="633413" lvl="1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/>
              <a:t>실기</a:t>
            </a:r>
            <a:r>
              <a:rPr lang="en-US" altLang="ko-KR" dirty="0"/>
              <a:t>(</a:t>
            </a:r>
            <a:r>
              <a:rPr lang="ko-KR" altLang="en-US" dirty="0"/>
              <a:t>작업형</a:t>
            </a:r>
            <a:r>
              <a:rPr lang="en-US" altLang="ko-KR" dirty="0"/>
              <a:t>) </a:t>
            </a:r>
            <a:r>
              <a:rPr lang="ko-KR" altLang="en-US" dirty="0"/>
              <a:t>시험 프로그램 및 버전 안내</a:t>
            </a:r>
            <a:endParaRPr lang="en-US" altLang="ko-KR" dirty="0"/>
          </a:p>
          <a:p>
            <a:pPr marL="1039177" lvl="3" indent="-342900">
              <a:buClr>
                <a:srgbClr val="23A198"/>
              </a:buClr>
              <a:buFont typeface="Arial" panose="020B0604020202020204" pitchFamily="34" charset="0"/>
              <a:buChar char="•"/>
              <a:tabLst>
                <a:tab pos="444500" algn="l"/>
              </a:tabLst>
            </a:pPr>
            <a:r>
              <a:rPr lang="ko-KR" altLang="en-US" sz="2000" dirty="0" err="1"/>
              <a:t>지도사</a:t>
            </a:r>
            <a:r>
              <a:rPr lang="en-US" altLang="ko-KR" sz="2000" dirty="0"/>
              <a:t>, 1</a:t>
            </a:r>
            <a:r>
              <a:rPr lang="ko-KR" altLang="en-US" sz="2000" dirty="0"/>
              <a:t>급</a:t>
            </a:r>
            <a:r>
              <a:rPr lang="en-US" altLang="ko-KR" sz="2000" dirty="0"/>
              <a:t>, 2</a:t>
            </a:r>
            <a:r>
              <a:rPr lang="ko-KR" altLang="en-US" sz="2000" dirty="0"/>
              <a:t>급</a:t>
            </a:r>
            <a:r>
              <a:rPr lang="en-US" altLang="ko-KR" sz="2000" dirty="0"/>
              <a:t>, 3</a:t>
            </a:r>
            <a:r>
              <a:rPr lang="ko-KR" altLang="en-US" sz="2000" dirty="0"/>
              <a:t>급 </a:t>
            </a:r>
            <a:r>
              <a:rPr lang="en-US" altLang="ko-KR" sz="2000" dirty="0"/>
              <a:t>: ① Entry v2.0.31 </a:t>
            </a:r>
            <a:r>
              <a:rPr lang="ko-KR" altLang="en-US" sz="2000" dirty="0"/>
              <a:t>이상 </a:t>
            </a:r>
            <a:r>
              <a:rPr lang="en-US" altLang="ko-KR" sz="2000" dirty="0"/>
              <a:t>/ ② Scratch v3.29.1 </a:t>
            </a:r>
            <a:r>
              <a:rPr lang="ko-KR" altLang="en-US" sz="2000" dirty="0"/>
              <a:t>이상 </a:t>
            </a:r>
            <a:r>
              <a:rPr lang="en-US" altLang="ko-KR" sz="2000" dirty="0"/>
              <a:t>- ①, ②</a:t>
            </a:r>
            <a:r>
              <a:rPr lang="ko-KR" altLang="en-US" sz="2000" dirty="0"/>
              <a:t>중 </a:t>
            </a:r>
            <a:r>
              <a:rPr lang="ko-KR" altLang="en-US" sz="2000" dirty="0" err="1"/>
              <a:t>택</a:t>
            </a:r>
            <a:r>
              <a:rPr lang="en-US" altLang="ko-KR" sz="2000" dirty="0"/>
              <a:t>1</a:t>
            </a:r>
            <a:endParaRPr lang="en-US" altLang="ko-KR" sz="2000" dirty="0">
              <a:solidFill>
                <a:srgbClr val="23A198"/>
              </a:solidFill>
            </a:endParaRP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시험 준비</a:t>
            </a:r>
          </a:p>
        </p:txBody>
      </p:sp>
      <p:graphicFrame>
        <p:nvGraphicFramePr>
          <p:cNvPr id="3" name="표 4">
            <a:extLst>
              <a:ext uri="{FF2B5EF4-FFF2-40B4-BE49-F238E27FC236}">
                <a16:creationId xmlns:a16="http://schemas.microsoft.com/office/drawing/2014/main" id="{55D43349-5254-7A9A-91BA-475FF96549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781246"/>
              </p:ext>
            </p:extLst>
          </p:nvPr>
        </p:nvGraphicFramePr>
        <p:xfrm>
          <a:off x="773650" y="1534918"/>
          <a:ext cx="11113550" cy="3322307"/>
        </p:xfrm>
        <a:graphic>
          <a:graphicData uri="http://schemas.openxmlformats.org/drawingml/2006/table">
            <a:tbl>
              <a:tblPr firstRow="1">
                <a:tableStyleId>{69012ECD-51FC-41F1-AA8D-1B2483CD663E}</a:tableStyleId>
              </a:tblPr>
              <a:tblGrid>
                <a:gridCol w="1222930">
                  <a:extLst>
                    <a:ext uri="{9D8B030D-6E8A-4147-A177-3AD203B41FA5}">
                      <a16:colId xmlns:a16="http://schemas.microsoft.com/office/drawing/2014/main" val="3017564490"/>
                    </a:ext>
                  </a:extLst>
                </a:gridCol>
                <a:gridCol w="2986481">
                  <a:extLst>
                    <a:ext uri="{9D8B030D-6E8A-4147-A177-3AD203B41FA5}">
                      <a16:colId xmlns:a16="http://schemas.microsoft.com/office/drawing/2014/main" val="2241621992"/>
                    </a:ext>
                  </a:extLst>
                </a:gridCol>
                <a:gridCol w="1048623">
                  <a:extLst>
                    <a:ext uri="{9D8B030D-6E8A-4147-A177-3AD203B41FA5}">
                      <a16:colId xmlns:a16="http://schemas.microsoft.com/office/drawing/2014/main" val="32255061"/>
                    </a:ext>
                  </a:extLst>
                </a:gridCol>
                <a:gridCol w="1434518">
                  <a:extLst>
                    <a:ext uri="{9D8B030D-6E8A-4147-A177-3AD203B41FA5}">
                      <a16:colId xmlns:a16="http://schemas.microsoft.com/office/drawing/2014/main" val="323620180"/>
                    </a:ext>
                  </a:extLst>
                </a:gridCol>
                <a:gridCol w="1375794">
                  <a:extLst>
                    <a:ext uri="{9D8B030D-6E8A-4147-A177-3AD203B41FA5}">
                      <a16:colId xmlns:a16="http://schemas.microsoft.com/office/drawing/2014/main" val="2985281897"/>
                    </a:ext>
                  </a:extLst>
                </a:gridCol>
                <a:gridCol w="1619076">
                  <a:extLst>
                    <a:ext uri="{9D8B030D-6E8A-4147-A177-3AD203B41FA5}">
                      <a16:colId xmlns:a16="http://schemas.microsoft.com/office/drawing/2014/main" val="3658188675"/>
                    </a:ext>
                  </a:extLst>
                </a:gridCol>
                <a:gridCol w="1426128">
                  <a:extLst>
                    <a:ext uri="{9D8B030D-6E8A-4147-A177-3AD203B41FA5}">
                      <a16:colId xmlns:a16="http://schemas.microsoft.com/office/drawing/2014/main" val="589832406"/>
                    </a:ext>
                  </a:extLst>
                </a:gridCol>
              </a:tblGrid>
              <a:tr h="519110"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>
                          <a:solidFill>
                            <a:schemeClr val="bg1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등급</a:t>
                      </a:r>
                    </a:p>
                  </a:txBody>
                  <a:tcPr marL="76200" marR="76200" marT="91440" marB="91440" anchor="ctr">
                    <a:solidFill>
                      <a:srgbClr val="28B5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>
                          <a:solidFill>
                            <a:schemeClr val="bg1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검정과목</a:t>
                      </a:r>
                    </a:p>
                  </a:txBody>
                  <a:tcPr marL="76200" marR="76200" marT="91440" marB="91440" anchor="ctr">
                    <a:solidFill>
                      <a:srgbClr val="28B5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>
                          <a:solidFill>
                            <a:schemeClr val="bg1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검정방법</a:t>
                      </a:r>
                    </a:p>
                  </a:txBody>
                  <a:tcPr marL="76200" marR="76200" marT="91440" marB="91440" anchor="ctr">
                    <a:solidFill>
                      <a:srgbClr val="28B5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 err="1">
                          <a:solidFill>
                            <a:schemeClr val="bg1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문항수</a:t>
                      </a:r>
                      <a:endParaRPr lang="ko-KR" altLang="en-US" dirty="0">
                        <a:solidFill>
                          <a:schemeClr val="bg1"/>
                        </a:solidFill>
                        <a:effectLst/>
                        <a:latin typeface="나눔스퀘어라운드 Bold" panose="020B0600000101010101" pitchFamily="50" charset="-127"/>
                        <a:ea typeface="나눔스퀘어라운드 Bold" panose="020B0600000101010101" pitchFamily="50" charset="-127"/>
                      </a:endParaRPr>
                    </a:p>
                  </a:txBody>
                  <a:tcPr marL="76200" marR="76200" marT="91440" marB="91440" anchor="ctr">
                    <a:solidFill>
                      <a:srgbClr val="28B5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>
                          <a:solidFill>
                            <a:schemeClr val="bg1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시험시간</a:t>
                      </a:r>
                    </a:p>
                  </a:txBody>
                  <a:tcPr marL="76200" marR="76200" marT="91440" marB="91440" anchor="ctr">
                    <a:solidFill>
                      <a:srgbClr val="28B5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>
                          <a:solidFill>
                            <a:schemeClr val="bg1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배점</a:t>
                      </a:r>
                    </a:p>
                  </a:txBody>
                  <a:tcPr marL="76200" marR="76200" marT="91440" marB="91440" anchor="ctr">
                    <a:solidFill>
                      <a:srgbClr val="28B5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>
                          <a:solidFill>
                            <a:schemeClr val="bg1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합격기준</a:t>
                      </a:r>
                    </a:p>
                  </a:txBody>
                  <a:tcPr marL="76200" marR="76200" marT="91440" marB="91440" anchor="ctr">
                    <a:solidFill>
                      <a:srgbClr val="28B5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137630"/>
                  </a:ext>
                </a:extLst>
              </a:tr>
              <a:tr h="934399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1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급</a:t>
                      </a:r>
                    </a:p>
                  </a:txBody>
                  <a:tcPr marL="76200" marR="76200" marT="91440" marB="9144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고급 요구사항 확인 및 화면 구현</a:t>
                      </a:r>
                      <a:b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</a:br>
                      <a: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고급 프로그래밍 언어 활용</a:t>
                      </a:r>
                      <a:b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</a:br>
                      <a: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고급 애플리케이션 테스트 수행</a:t>
                      </a:r>
                    </a:p>
                  </a:txBody>
                  <a:tcPr marL="76200" marR="76200" marT="91440" marB="9144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실기</a:t>
                      </a:r>
                      <a:b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</a:b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작업형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)</a:t>
                      </a:r>
                    </a:p>
                  </a:txBody>
                  <a:tcPr marL="76200" marR="76200" marT="91440" marB="9144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ko-KR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5</a:t>
                      </a:r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문항</a:t>
                      </a:r>
                    </a:p>
                  </a:txBody>
                  <a:tcPr marL="76200" marR="7620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40</a:t>
                      </a:r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분</a:t>
                      </a:r>
                    </a:p>
                  </a:txBody>
                  <a:tcPr marL="76200" marR="7620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100</a:t>
                      </a:r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점</a:t>
                      </a:r>
                    </a:p>
                  </a:txBody>
                  <a:tcPr marL="76200" marR="7620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70</a:t>
                      </a:r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점 이상</a:t>
                      </a:r>
                    </a:p>
                  </a:txBody>
                  <a:tcPr marL="76200" marR="76200" marT="91440" marB="91440" anchor="ctr"/>
                </a:tc>
                <a:extLst>
                  <a:ext uri="{0D108BD9-81ED-4DB2-BD59-A6C34878D82A}">
                    <a16:rowId xmlns:a16="http://schemas.microsoft.com/office/drawing/2014/main" val="589319733"/>
                  </a:ext>
                </a:extLst>
              </a:tr>
              <a:tr h="934399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2</a:t>
                      </a:r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급</a:t>
                      </a:r>
                    </a:p>
                  </a:txBody>
                  <a:tcPr marL="76200" marR="76200" marT="91440" marB="9144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중급 요구사항 확인 및 화면 구현</a:t>
                      </a:r>
                      <a:b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</a:br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중급 프로그래밍 언어 활용</a:t>
                      </a:r>
                      <a:b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</a:br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중급 애플리케이션 테스트 수행</a:t>
                      </a:r>
                    </a:p>
                  </a:txBody>
                  <a:tcPr marL="76200" marR="76200" marT="91440" marB="9144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40</a:t>
                      </a:r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분</a:t>
                      </a:r>
                    </a:p>
                  </a:txBody>
                  <a:tcPr marL="76200" marR="7620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100</a:t>
                      </a:r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점</a:t>
                      </a:r>
                    </a:p>
                  </a:txBody>
                  <a:tcPr marL="76200" marR="7620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70</a:t>
                      </a:r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점 이상</a:t>
                      </a:r>
                    </a:p>
                  </a:txBody>
                  <a:tcPr marL="76200" marR="76200" marT="91440" marB="91440" anchor="ctr"/>
                </a:tc>
                <a:extLst>
                  <a:ext uri="{0D108BD9-81ED-4DB2-BD59-A6C34878D82A}">
                    <a16:rowId xmlns:a16="http://schemas.microsoft.com/office/drawing/2014/main" val="3620222705"/>
                  </a:ext>
                </a:extLst>
              </a:tr>
              <a:tr h="934399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3</a:t>
                      </a:r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급</a:t>
                      </a:r>
                    </a:p>
                  </a:txBody>
                  <a:tcPr marL="76200" marR="76200" marT="91440" marB="9144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초급 요구사항 확인 및 화면 구현</a:t>
                      </a:r>
                      <a:b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</a:br>
                      <a: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초급 프로그래밍 언어 활용</a:t>
                      </a:r>
                      <a:b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</a:br>
                      <a: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초급 애플리케이션 테스트 수행</a:t>
                      </a:r>
                    </a:p>
                  </a:txBody>
                  <a:tcPr marL="76200" marR="76200" marT="91440" marB="9144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40</a:t>
                      </a:r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분</a:t>
                      </a:r>
                    </a:p>
                  </a:txBody>
                  <a:tcPr marL="76200" marR="7620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100</a:t>
                      </a:r>
                      <a:r>
                        <a:rPr lang="ko-KR" altLang="en-US" sz="140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점</a:t>
                      </a:r>
                    </a:p>
                  </a:txBody>
                  <a:tcPr marL="76200" marR="7620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60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effectLst/>
                          <a:latin typeface="나눔스퀘어라운드 Bold" panose="020B0600000101010101" pitchFamily="50" charset="-127"/>
                          <a:ea typeface="나눔스퀘어라운드 Bold" panose="020B0600000101010101" pitchFamily="50" charset="-127"/>
                        </a:rPr>
                        <a:t>점 이상</a:t>
                      </a:r>
                    </a:p>
                  </a:txBody>
                  <a:tcPr marL="76200" marR="76200" marT="91440" marB="91440" anchor="ctr"/>
                </a:tc>
                <a:extLst>
                  <a:ext uri="{0D108BD9-81ED-4DB2-BD59-A6C34878D82A}">
                    <a16:rowId xmlns:a16="http://schemas.microsoft.com/office/drawing/2014/main" val="2296577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1508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875342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응시자격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</a:p>
          <a:p>
            <a:pPr marL="628650" lvl="1" indent="-354013"/>
            <a:r>
              <a:rPr lang="ko-KR" altLang="en-US" dirty="0" err="1"/>
              <a:t>지도사</a:t>
            </a:r>
            <a:r>
              <a:rPr lang="ko-KR" altLang="en-US" dirty="0"/>
              <a:t> </a:t>
            </a:r>
            <a:r>
              <a:rPr lang="en-US" altLang="ko-KR" dirty="0"/>
              <a:t>: </a:t>
            </a:r>
            <a:r>
              <a:rPr lang="ko-KR" altLang="en-US" dirty="0"/>
              <a:t>연령 </a:t>
            </a:r>
            <a:r>
              <a:rPr lang="en-US" altLang="ko-KR" dirty="0"/>
              <a:t>20</a:t>
            </a:r>
            <a:r>
              <a:rPr lang="ko-KR" altLang="en-US" dirty="0"/>
              <a:t>대 </a:t>
            </a:r>
            <a:r>
              <a:rPr lang="ko-KR" altLang="en-US" dirty="0" err="1"/>
              <a:t>이상ㅣ학력</a:t>
            </a:r>
            <a:r>
              <a:rPr lang="ko-KR" altLang="en-US" dirty="0"/>
              <a:t> 제한 없음</a:t>
            </a:r>
            <a:br>
              <a:rPr lang="en-US" altLang="ko-KR" dirty="0"/>
            </a:br>
            <a:r>
              <a:rPr lang="en-US" altLang="ko-KR" dirty="0"/>
              <a:t>               </a:t>
            </a:r>
            <a:r>
              <a:rPr lang="ko-KR" altLang="en-US" dirty="0"/>
              <a:t>다음 각 호 중 하나에 해당하는 사람</a:t>
            </a:r>
            <a:br>
              <a:rPr lang="en-US" altLang="ko-KR" dirty="0"/>
            </a:br>
            <a:r>
              <a:rPr lang="en-US" altLang="ko-KR" dirty="0"/>
              <a:t>               </a:t>
            </a:r>
            <a:r>
              <a:rPr lang="ko-KR" altLang="en-US" dirty="0"/>
              <a:t>① 코딩창의개발능력 </a:t>
            </a:r>
            <a:r>
              <a:rPr lang="en-US" altLang="ko-KR" dirty="0"/>
              <a:t>1</a:t>
            </a:r>
            <a:r>
              <a:rPr lang="ko-KR" altLang="en-US" dirty="0"/>
              <a:t>급 자격을 취득한 자</a:t>
            </a:r>
            <a:br>
              <a:rPr lang="en-US" altLang="ko-KR" dirty="0"/>
            </a:br>
            <a:r>
              <a:rPr lang="en-US" altLang="ko-KR" dirty="0"/>
              <a:t>               </a:t>
            </a:r>
            <a:r>
              <a:rPr lang="ko-KR" altLang="en-US" dirty="0"/>
              <a:t>② 관련 직무 분야에서 </a:t>
            </a:r>
            <a:r>
              <a:rPr lang="en-US" altLang="ko-KR" dirty="0"/>
              <a:t>2</a:t>
            </a:r>
            <a:r>
              <a:rPr lang="ko-KR" altLang="en-US" dirty="0"/>
              <a:t>년 이상 실무에 종사한 자</a:t>
            </a:r>
            <a:br>
              <a:rPr lang="en-US" altLang="ko-KR" dirty="0"/>
            </a:br>
            <a:r>
              <a:rPr lang="en-US" altLang="ko-KR" dirty="0"/>
              <a:t>               </a:t>
            </a:r>
            <a:r>
              <a:rPr lang="ko-KR" altLang="en-US" dirty="0"/>
              <a:t>③ 본 기관에서 인정한 교육기관의 교육 훈련과정 이수자 또는 이수예정자</a:t>
            </a:r>
            <a:br>
              <a:rPr lang="en-US" altLang="ko-KR" dirty="0"/>
            </a:br>
            <a:r>
              <a:rPr lang="ko-KR" altLang="en-US" dirty="0"/>
              <a:t>              </a:t>
            </a:r>
            <a:r>
              <a:rPr lang="en-US" altLang="ko-KR" dirty="0"/>
              <a:t>[</a:t>
            </a:r>
            <a:r>
              <a:rPr lang="ko-KR" altLang="en-US" dirty="0"/>
              <a:t>제출서류</a:t>
            </a:r>
            <a:r>
              <a:rPr lang="en-US" altLang="ko-KR" dirty="0"/>
              <a:t>] </a:t>
            </a:r>
            <a:br>
              <a:rPr lang="en-US" altLang="ko-KR" dirty="0"/>
            </a:br>
            <a:r>
              <a:rPr lang="en-US" altLang="ko-KR" dirty="0"/>
              <a:t>               ①</a:t>
            </a:r>
            <a:r>
              <a:rPr lang="ko-KR" altLang="en-US" dirty="0"/>
              <a:t>호에 해당하는 자 </a:t>
            </a:r>
            <a:r>
              <a:rPr lang="en-US" altLang="ko-KR" dirty="0"/>
              <a:t>: </a:t>
            </a:r>
            <a:r>
              <a:rPr lang="ko-KR" altLang="en-US" dirty="0"/>
              <a:t>취득자격증서</a:t>
            </a:r>
            <a:br>
              <a:rPr lang="en-US" altLang="ko-KR" dirty="0"/>
            </a:br>
            <a:r>
              <a:rPr lang="en-US" altLang="ko-KR" dirty="0"/>
              <a:t>               </a:t>
            </a:r>
            <a:r>
              <a:rPr lang="ko-KR" altLang="en-US" dirty="0"/>
              <a:t>②호에 해당하는 자 </a:t>
            </a:r>
            <a:r>
              <a:rPr lang="en-US" altLang="ko-KR" dirty="0"/>
              <a:t>: </a:t>
            </a:r>
            <a:r>
              <a:rPr lang="ko-KR" altLang="en-US" dirty="0"/>
              <a:t>경력증명서</a:t>
            </a:r>
            <a:r>
              <a:rPr lang="en-US" altLang="ko-KR" dirty="0"/>
              <a:t>, </a:t>
            </a:r>
            <a:r>
              <a:rPr lang="ko-KR" altLang="en-US" dirty="0"/>
              <a:t>재직증명서</a:t>
            </a:r>
            <a:br>
              <a:rPr lang="en-US" altLang="ko-KR" dirty="0"/>
            </a:br>
            <a:r>
              <a:rPr lang="en-US" altLang="ko-KR" dirty="0"/>
              <a:t>               </a:t>
            </a:r>
            <a:r>
              <a:rPr lang="ko-KR" altLang="en-US" dirty="0"/>
              <a:t>③호에 해당하는 자 </a:t>
            </a:r>
            <a:r>
              <a:rPr lang="en-US" altLang="ko-KR" dirty="0"/>
              <a:t>: </a:t>
            </a:r>
            <a:r>
              <a:rPr lang="ko-KR" altLang="en-US" dirty="0"/>
              <a:t>이수</a:t>
            </a:r>
            <a:r>
              <a:rPr lang="en-US" altLang="ko-KR" dirty="0"/>
              <a:t>(</a:t>
            </a:r>
            <a:r>
              <a:rPr lang="ko-KR" altLang="en-US" dirty="0"/>
              <a:t>예정</a:t>
            </a:r>
            <a:r>
              <a:rPr lang="en-US" altLang="ko-KR" dirty="0"/>
              <a:t>)</a:t>
            </a:r>
            <a:r>
              <a:rPr lang="ko-KR" altLang="en-US" dirty="0"/>
              <a:t>증명서</a:t>
            </a:r>
          </a:p>
          <a:p>
            <a:pPr marL="628650" lvl="1" indent="-354013"/>
            <a:r>
              <a:rPr lang="ko-KR" altLang="en-US" dirty="0"/>
              <a:t> </a:t>
            </a:r>
            <a:r>
              <a:rPr lang="en-US" altLang="ko-KR" dirty="0"/>
              <a:t>1</a:t>
            </a:r>
            <a:r>
              <a:rPr lang="ko-KR" altLang="en-US" dirty="0"/>
              <a:t>급</a:t>
            </a:r>
            <a:r>
              <a:rPr lang="en-US" altLang="ko-KR" dirty="0"/>
              <a:t>, 2</a:t>
            </a:r>
            <a:r>
              <a:rPr lang="ko-KR" altLang="en-US" dirty="0"/>
              <a:t>급</a:t>
            </a:r>
            <a:r>
              <a:rPr lang="en-US" altLang="ko-KR" dirty="0"/>
              <a:t>, 3</a:t>
            </a:r>
            <a:r>
              <a:rPr lang="ko-KR" altLang="en-US" dirty="0"/>
              <a:t>급 </a:t>
            </a:r>
            <a:r>
              <a:rPr lang="en-US" altLang="ko-KR" dirty="0"/>
              <a:t>: </a:t>
            </a:r>
            <a:r>
              <a:rPr lang="ko-KR" altLang="en-US" dirty="0" err="1"/>
              <a:t>제한없음</a:t>
            </a:r>
            <a:endParaRPr lang="en-US" altLang="ko-KR" dirty="0"/>
          </a:p>
          <a:p>
            <a:pPr marL="442912" indent="-354013">
              <a:buClr>
                <a:srgbClr val="28B5AC"/>
              </a:buClr>
            </a:pPr>
            <a:r>
              <a:rPr lang="ko-KR" altLang="en-US" dirty="0">
                <a:solidFill>
                  <a:srgbClr val="28B5AC"/>
                </a:solidFill>
              </a:rPr>
              <a:t>준비물</a:t>
            </a:r>
            <a:endParaRPr lang="en-US" altLang="ko-KR" dirty="0">
              <a:solidFill>
                <a:srgbClr val="28B5AC"/>
              </a:solidFill>
            </a:endParaRPr>
          </a:p>
          <a:p>
            <a:pPr marL="628650" lvl="1" indent="-354013"/>
            <a:r>
              <a:rPr lang="ko-KR" altLang="en-US" dirty="0"/>
              <a:t>공통사항 </a:t>
            </a:r>
            <a:r>
              <a:rPr lang="en-US" altLang="ko-KR" dirty="0"/>
              <a:t>: </a:t>
            </a:r>
            <a:r>
              <a:rPr lang="ko-KR" altLang="en-US" dirty="0"/>
              <a:t>신분증</a:t>
            </a:r>
            <a:r>
              <a:rPr lang="en-US" altLang="ko-KR" dirty="0"/>
              <a:t>, </a:t>
            </a:r>
            <a:r>
              <a:rPr lang="ko-KR" altLang="en-US" dirty="0"/>
              <a:t>수험표</a:t>
            </a:r>
            <a:r>
              <a:rPr lang="en-US" altLang="ko-KR" dirty="0"/>
              <a:t>, </a:t>
            </a:r>
            <a:r>
              <a:rPr lang="ko-KR" altLang="en-US" dirty="0"/>
              <a:t>필기도구</a:t>
            </a:r>
            <a:r>
              <a:rPr lang="en-US" altLang="ko-KR" dirty="0"/>
              <a:t>(</a:t>
            </a:r>
            <a:r>
              <a:rPr lang="ko-KR" altLang="en-US" dirty="0"/>
              <a:t>검정색 볼펜</a:t>
            </a:r>
            <a:r>
              <a:rPr lang="en-US" altLang="ko-KR" dirty="0"/>
              <a:t>)</a:t>
            </a:r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시험 준비</a:t>
            </a:r>
          </a:p>
        </p:txBody>
      </p:sp>
    </p:spTree>
    <p:extLst>
      <p:ext uri="{BB962C8B-B14F-4D97-AF65-F5344CB8AC3E}">
        <p14:creationId xmlns:p14="http://schemas.microsoft.com/office/powerpoint/2010/main" val="1663547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875342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응시지역 및 수수료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/>
              <a:t>자격증 발급 수수료 </a:t>
            </a:r>
            <a:r>
              <a:rPr lang="en-US" altLang="ko-KR" dirty="0"/>
              <a:t>: 6,300</a:t>
            </a:r>
            <a:r>
              <a:rPr lang="ko-KR" altLang="en-US" dirty="0"/>
              <a:t>원</a:t>
            </a:r>
            <a:r>
              <a:rPr lang="en-US" altLang="ko-KR" dirty="0"/>
              <a:t>(</a:t>
            </a:r>
            <a:r>
              <a:rPr lang="ko-KR" altLang="en-US" dirty="0" err="1"/>
              <a:t>배송료</a:t>
            </a:r>
            <a:r>
              <a:rPr lang="ko-KR" altLang="en-US" dirty="0"/>
              <a:t> 포함</a:t>
            </a:r>
            <a:r>
              <a:rPr lang="en-US" altLang="ko-KR" dirty="0"/>
              <a:t>)</a:t>
            </a:r>
          </a:p>
          <a:p>
            <a:pPr marL="818832" lvl="2" indent="-354013">
              <a:buClr>
                <a:srgbClr val="28B5AC"/>
              </a:buClr>
            </a:pPr>
            <a:r>
              <a:rPr lang="ko-KR" altLang="en-US" sz="1800" dirty="0"/>
              <a:t>자격증 발급 수수료 외 인터넷 결제이용수수료 </a:t>
            </a:r>
            <a:r>
              <a:rPr lang="en-US" altLang="ko-KR" sz="1800" dirty="0"/>
              <a:t>: </a:t>
            </a:r>
            <a:r>
              <a:rPr lang="ko-KR" altLang="en-US" sz="1800" dirty="0"/>
              <a:t>신용카드</a:t>
            </a:r>
            <a:r>
              <a:rPr lang="en-US" altLang="ko-KR" sz="1800" dirty="0"/>
              <a:t>, </a:t>
            </a:r>
            <a:r>
              <a:rPr lang="ko-KR" altLang="en-US" sz="1800" dirty="0"/>
              <a:t>계좌이체</a:t>
            </a:r>
            <a:r>
              <a:rPr lang="en-US" altLang="ko-KR" sz="1800" dirty="0"/>
              <a:t>, </a:t>
            </a:r>
            <a:r>
              <a:rPr lang="ko-KR" altLang="en-US" sz="1800" dirty="0"/>
              <a:t>가상계좌 입금</a:t>
            </a:r>
            <a:r>
              <a:rPr lang="en-US" altLang="ko-KR" sz="1800" dirty="0"/>
              <a:t>(600</a:t>
            </a:r>
            <a:r>
              <a:rPr lang="ko-KR" altLang="en-US" sz="1800" dirty="0"/>
              <a:t>원</a:t>
            </a:r>
            <a:r>
              <a:rPr lang="en-US" altLang="ko-KR" sz="1800" dirty="0"/>
              <a:t>) </a:t>
            </a:r>
            <a:r>
              <a:rPr lang="ko-KR" altLang="en-US" sz="1800" dirty="0"/>
              <a:t>별도 부과</a:t>
            </a:r>
            <a:endParaRPr lang="en-US" altLang="ko-KR" sz="1800" dirty="0"/>
          </a:p>
          <a:p>
            <a:pPr marL="628650" lvl="1" indent="-354013"/>
            <a:r>
              <a:rPr lang="ko-KR" altLang="en-US" dirty="0" err="1"/>
              <a:t>지도사</a:t>
            </a:r>
            <a:r>
              <a:rPr lang="ko-KR" altLang="en-US" dirty="0"/>
              <a:t> 자격증서</a:t>
            </a:r>
            <a:r>
              <a:rPr lang="en-US" altLang="ko-KR" dirty="0"/>
              <a:t>(</a:t>
            </a:r>
            <a:r>
              <a:rPr lang="ko-KR" altLang="en-US" dirty="0"/>
              <a:t>인증서</a:t>
            </a:r>
            <a:r>
              <a:rPr lang="en-US" altLang="ko-KR" dirty="0"/>
              <a:t>+</a:t>
            </a:r>
            <a:r>
              <a:rPr lang="ko-KR" altLang="en-US" dirty="0"/>
              <a:t>자격증</a:t>
            </a:r>
            <a:r>
              <a:rPr lang="en-US" altLang="ko-KR" dirty="0"/>
              <a:t>) </a:t>
            </a:r>
            <a:r>
              <a:rPr lang="ko-KR" altLang="en-US" dirty="0"/>
              <a:t>발급수수료 </a:t>
            </a:r>
            <a:r>
              <a:rPr lang="en-US" altLang="ko-KR" dirty="0"/>
              <a:t>: 23,300</a:t>
            </a:r>
            <a:r>
              <a:rPr lang="ko-KR" altLang="en-US" dirty="0"/>
              <a:t>원</a:t>
            </a:r>
            <a:r>
              <a:rPr lang="en-US" altLang="ko-KR" dirty="0"/>
              <a:t>(</a:t>
            </a:r>
            <a:r>
              <a:rPr lang="ko-KR" altLang="en-US" dirty="0" err="1"/>
              <a:t>배송료</a:t>
            </a:r>
            <a:r>
              <a:rPr lang="ko-KR" altLang="en-US" dirty="0"/>
              <a:t> 포함</a:t>
            </a:r>
            <a:r>
              <a:rPr lang="en-US" altLang="ko-KR" dirty="0"/>
              <a:t>)</a:t>
            </a:r>
          </a:p>
          <a:p>
            <a:pPr marL="818832" lvl="2" indent="-354013">
              <a:buClr>
                <a:srgbClr val="28B5AC"/>
              </a:buClr>
            </a:pPr>
            <a:r>
              <a:rPr lang="ko-KR" altLang="en-US" dirty="0" err="1"/>
              <a:t>지도사</a:t>
            </a:r>
            <a:r>
              <a:rPr lang="ko-KR" altLang="en-US" dirty="0"/>
              <a:t> 자격증서</a:t>
            </a:r>
            <a:r>
              <a:rPr lang="en-US" altLang="ko-KR" dirty="0"/>
              <a:t>(</a:t>
            </a:r>
            <a:r>
              <a:rPr lang="ko-KR" altLang="en-US" dirty="0"/>
              <a:t>인증서</a:t>
            </a:r>
            <a:r>
              <a:rPr lang="en-US" altLang="ko-KR" dirty="0"/>
              <a:t>+</a:t>
            </a:r>
            <a:r>
              <a:rPr lang="ko-KR" altLang="en-US" dirty="0"/>
              <a:t>자격증</a:t>
            </a:r>
            <a:r>
              <a:rPr lang="en-US" altLang="ko-KR" dirty="0"/>
              <a:t>) </a:t>
            </a:r>
            <a:r>
              <a:rPr lang="ko-KR" altLang="en-US" dirty="0"/>
              <a:t>발급수수료 </a:t>
            </a:r>
            <a:r>
              <a:rPr lang="en-US" altLang="ko-KR" dirty="0"/>
              <a:t>: 17,000</a:t>
            </a:r>
            <a:r>
              <a:rPr lang="ko-KR" altLang="en-US" dirty="0"/>
              <a:t>원</a:t>
            </a:r>
            <a:r>
              <a:rPr lang="en-US" altLang="ko-KR" dirty="0"/>
              <a:t>(</a:t>
            </a:r>
            <a:r>
              <a:rPr lang="ko-KR" altLang="en-US" dirty="0"/>
              <a:t>인증서</a:t>
            </a:r>
            <a:r>
              <a:rPr lang="en-US" altLang="ko-KR" dirty="0"/>
              <a:t>)+3,500(</a:t>
            </a:r>
            <a:r>
              <a:rPr lang="ko-KR" altLang="en-US" dirty="0"/>
              <a:t>자격증</a:t>
            </a:r>
            <a:r>
              <a:rPr lang="en-US" altLang="ko-KR" dirty="0"/>
              <a:t>)+2,800</a:t>
            </a:r>
            <a:r>
              <a:rPr lang="ko-KR" altLang="en-US" dirty="0"/>
              <a:t>원</a:t>
            </a:r>
            <a:r>
              <a:rPr lang="en-US" altLang="ko-KR" dirty="0"/>
              <a:t>(</a:t>
            </a:r>
            <a:r>
              <a:rPr lang="ko-KR" altLang="en-US" dirty="0" err="1"/>
              <a:t>배송료</a:t>
            </a:r>
            <a:r>
              <a:rPr lang="en-US" altLang="ko-KR" dirty="0"/>
              <a:t>)</a:t>
            </a:r>
          </a:p>
          <a:p>
            <a:pPr marL="818832" lvl="2" indent="-354013">
              <a:buClr>
                <a:srgbClr val="28B5AC"/>
              </a:buClr>
            </a:pPr>
            <a:r>
              <a:rPr lang="ko-KR" altLang="en-US" dirty="0"/>
              <a:t>인증서</a:t>
            </a:r>
            <a:r>
              <a:rPr lang="en-US" altLang="ko-KR" dirty="0"/>
              <a:t>, </a:t>
            </a:r>
            <a:r>
              <a:rPr lang="ko-KR" altLang="en-US" dirty="0"/>
              <a:t>자격증 발급 수수료 외 인터넷 결제이용수수료 </a:t>
            </a:r>
            <a:r>
              <a:rPr lang="en-US" altLang="ko-KR" dirty="0"/>
              <a:t>: </a:t>
            </a:r>
            <a:r>
              <a:rPr lang="ko-KR" altLang="en-US" dirty="0"/>
              <a:t>신용카드</a:t>
            </a:r>
            <a:r>
              <a:rPr lang="en-US" altLang="ko-KR" dirty="0"/>
              <a:t>, </a:t>
            </a:r>
            <a:r>
              <a:rPr lang="ko-KR" altLang="en-US" dirty="0"/>
              <a:t>계좌이체</a:t>
            </a:r>
            <a:r>
              <a:rPr lang="en-US" altLang="ko-KR" dirty="0"/>
              <a:t>, </a:t>
            </a:r>
            <a:r>
              <a:rPr lang="ko-KR" altLang="en-US" dirty="0"/>
              <a:t>가상계좌 입금</a:t>
            </a:r>
            <a:r>
              <a:rPr lang="en-US" altLang="ko-KR" dirty="0"/>
              <a:t>(600</a:t>
            </a:r>
            <a:r>
              <a:rPr lang="ko-KR" altLang="en-US" dirty="0"/>
              <a:t>원</a:t>
            </a:r>
            <a:r>
              <a:rPr lang="en-US" altLang="ko-KR" dirty="0"/>
              <a:t>) </a:t>
            </a:r>
            <a:r>
              <a:rPr lang="ko-KR" altLang="en-US" dirty="0"/>
              <a:t>별도 부과</a:t>
            </a:r>
            <a:endParaRPr lang="en-US" altLang="ko-KR" dirty="0"/>
          </a:p>
          <a:p>
            <a:pPr marL="628650" lvl="1" indent="-354013"/>
            <a:r>
              <a:rPr lang="en-US" altLang="ko-KR" dirty="0"/>
              <a:t>[</a:t>
            </a:r>
            <a:r>
              <a:rPr lang="ko-KR" altLang="en-US" dirty="0"/>
              <a:t>각 발급비용</a:t>
            </a:r>
            <a:r>
              <a:rPr lang="en-US" altLang="ko-KR" dirty="0"/>
              <a:t>]</a:t>
            </a:r>
          </a:p>
          <a:p>
            <a:pPr marL="818832" lvl="2" indent="-354013">
              <a:buClr>
                <a:srgbClr val="28B5AC"/>
              </a:buClr>
            </a:pPr>
            <a:r>
              <a:rPr lang="ko-KR" altLang="en-US" dirty="0" err="1"/>
              <a:t>지도사</a:t>
            </a:r>
            <a:r>
              <a:rPr lang="ko-KR" altLang="en-US" dirty="0"/>
              <a:t> 인증서</a:t>
            </a:r>
            <a:r>
              <a:rPr lang="en-US" altLang="ko-KR" dirty="0"/>
              <a:t>(</a:t>
            </a:r>
            <a:r>
              <a:rPr lang="ko-KR" altLang="en-US" dirty="0"/>
              <a:t>종이</a:t>
            </a:r>
            <a:r>
              <a:rPr lang="en-US" altLang="ko-KR" dirty="0"/>
              <a:t>, </a:t>
            </a:r>
            <a:r>
              <a:rPr lang="ko-KR" altLang="en-US" dirty="0"/>
              <a:t>상장케이스</a:t>
            </a:r>
            <a:r>
              <a:rPr lang="en-US" altLang="ko-KR" dirty="0"/>
              <a:t>) : 19,800</a:t>
            </a:r>
            <a:r>
              <a:rPr lang="ko-KR" altLang="en-US" dirty="0"/>
              <a:t>원</a:t>
            </a:r>
            <a:r>
              <a:rPr lang="en-US" altLang="ko-KR" dirty="0"/>
              <a:t>(</a:t>
            </a:r>
            <a:r>
              <a:rPr lang="ko-KR" altLang="en-US" dirty="0" err="1"/>
              <a:t>배송료</a:t>
            </a:r>
            <a:r>
              <a:rPr lang="ko-KR" altLang="en-US" dirty="0"/>
              <a:t> 포함</a:t>
            </a:r>
            <a:r>
              <a:rPr lang="en-US" altLang="ko-KR" dirty="0"/>
              <a:t>)</a:t>
            </a:r>
          </a:p>
          <a:p>
            <a:pPr marL="818832" lvl="2" indent="-354013">
              <a:buClr>
                <a:srgbClr val="28B5AC"/>
              </a:buClr>
            </a:pPr>
            <a:r>
              <a:rPr lang="ko-KR" altLang="en-US" dirty="0" err="1"/>
              <a:t>지도사</a:t>
            </a:r>
            <a:r>
              <a:rPr lang="ko-KR" altLang="en-US" dirty="0"/>
              <a:t> 자격증</a:t>
            </a:r>
            <a:r>
              <a:rPr lang="en-US" altLang="ko-KR" dirty="0"/>
              <a:t>(</a:t>
            </a:r>
            <a:r>
              <a:rPr lang="ko-KR" altLang="en-US" dirty="0"/>
              <a:t>플라스틱 카드</a:t>
            </a:r>
            <a:r>
              <a:rPr lang="en-US" altLang="ko-KR" dirty="0"/>
              <a:t>) : 6,300</a:t>
            </a:r>
            <a:r>
              <a:rPr lang="ko-KR" altLang="en-US" dirty="0"/>
              <a:t>원</a:t>
            </a:r>
            <a:r>
              <a:rPr lang="en-US" altLang="ko-KR" dirty="0"/>
              <a:t>(</a:t>
            </a:r>
            <a:r>
              <a:rPr lang="ko-KR" altLang="en-US" dirty="0" err="1"/>
              <a:t>배송료</a:t>
            </a:r>
            <a:r>
              <a:rPr lang="ko-KR" altLang="en-US" dirty="0"/>
              <a:t> 포함</a:t>
            </a:r>
            <a:r>
              <a:rPr lang="en-US" altLang="ko-KR" dirty="0"/>
              <a:t>)</a:t>
            </a:r>
          </a:p>
          <a:p>
            <a:pPr marL="628650" lvl="1" indent="-354013"/>
            <a:endParaRPr lang="en-US" altLang="ko-KR" dirty="0"/>
          </a:p>
          <a:p>
            <a:pPr marL="628650" lvl="1" indent="-354013"/>
            <a:r>
              <a:rPr lang="en-US" altLang="ko-KR" dirty="0"/>
              <a:t> </a:t>
            </a:r>
            <a:r>
              <a:rPr lang="ko-KR" altLang="en-US" dirty="0"/>
              <a:t>연기 및 환불 규정</a:t>
            </a:r>
          </a:p>
          <a:p>
            <a:pPr marL="628650" lvl="1" indent="-354013"/>
            <a:r>
              <a:rPr lang="en-US" altLang="ko-KR" dirty="0"/>
              <a:t>· </a:t>
            </a:r>
            <a:r>
              <a:rPr lang="ko-KR" altLang="en-US" dirty="0"/>
              <a:t>접수기간 </a:t>
            </a:r>
            <a:r>
              <a:rPr lang="en-US" altLang="ko-KR" dirty="0"/>
              <a:t>: </a:t>
            </a:r>
            <a:r>
              <a:rPr lang="ko-KR" altLang="en-US" dirty="0"/>
              <a:t>신청서 제출시 연기 또는 응시비용 전액환불</a:t>
            </a:r>
          </a:p>
          <a:p>
            <a:pPr marL="628650" lvl="1" indent="-354013"/>
            <a:r>
              <a:rPr lang="en-US" altLang="ko-KR" dirty="0"/>
              <a:t>· </a:t>
            </a:r>
            <a:r>
              <a:rPr lang="ko-KR" altLang="en-US" dirty="0"/>
              <a:t>시험일 </a:t>
            </a:r>
            <a:r>
              <a:rPr lang="en-US" altLang="ko-KR" dirty="0"/>
              <a:t>5</a:t>
            </a:r>
            <a:r>
              <a:rPr lang="ko-KR" altLang="en-US" dirty="0"/>
              <a:t>일전</a:t>
            </a:r>
            <a:r>
              <a:rPr lang="en-US" altLang="ko-KR" dirty="0"/>
              <a:t>: </a:t>
            </a:r>
            <a:r>
              <a:rPr lang="ko-KR" altLang="en-US" dirty="0"/>
              <a:t>신청서 및 규정된 사유의 증빙서류 제출시 연기 및 응시비용 </a:t>
            </a:r>
            <a:r>
              <a:rPr lang="en-US" altLang="ko-KR" dirty="0"/>
              <a:t>50%</a:t>
            </a:r>
            <a:r>
              <a:rPr lang="ko-KR" altLang="en-US" dirty="0"/>
              <a:t>환불</a:t>
            </a:r>
          </a:p>
          <a:p>
            <a:pPr marL="628650" lvl="1" indent="-354013"/>
            <a:r>
              <a:rPr lang="en-US" altLang="ko-KR" dirty="0"/>
              <a:t>· </a:t>
            </a:r>
            <a:r>
              <a:rPr lang="ko-KR" altLang="en-US" dirty="0"/>
              <a:t>시험일 이후 </a:t>
            </a:r>
            <a:r>
              <a:rPr lang="en-US" altLang="ko-KR" dirty="0"/>
              <a:t>: </a:t>
            </a:r>
            <a:r>
              <a:rPr lang="ko-KR" altLang="en-US" dirty="0"/>
              <a:t>연기 및 환불불가</a:t>
            </a:r>
            <a:endParaRPr lang="en-US" altLang="ko-KR" dirty="0"/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시험 준비</a:t>
            </a:r>
          </a:p>
        </p:txBody>
      </p:sp>
    </p:spTree>
    <p:extLst>
      <p:ext uri="{BB962C8B-B14F-4D97-AF65-F5344CB8AC3E}">
        <p14:creationId xmlns:p14="http://schemas.microsoft.com/office/powerpoint/2010/main" val="286178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875342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응시지역 및 수수료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/>
              <a:t>연기 및 환불 규정</a:t>
            </a:r>
            <a:endParaRPr lang="en-US" altLang="ko-KR" dirty="0"/>
          </a:p>
          <a:p>
            <a:pPr marL="818832" lvl="2" indent="-354013"/>
            <a:r>
              <a:rPr lang="ko-KR" altLang="en-US" dirty="0"/>
              <a:t>접수기간 </a:t>
            </a:r>
            <a:r>
              <a:rPr lang="en-US" altLang="ko-KR" dirty="0"/>
              <a:t>: </a:t>
            </a:r>
            <a:r>
              <a:rPr lang="ko-KR" altLang="en-US" dirty="0"/>
              <a:t>신청서 제출시 연기 또는 응시비용 전액환불</a:t>
            </a:r>
            <a:endParaRPr lang="en-US" altLang="ko-KR" dirty="0"/>
          </a:p>
          <a:p>
            <a:pPr marL="818832" lvl="2" indent="-354013"/>
            <a:r>
              <a:rPr lang="ko-KR" altLang="en-US" dirty="0"/>
              <a:t>시험일 </a:t>
            </a:r>
            <a:r>
              <a:rPr lang="en-US" altLang="ko-KR" dirty="0"/>
              <a:t>5</a:t>
            </a:r>
            <a:r>
              <a:rPr lang="ko-KR" altLang="en-US" dirty="0"/>
              <a:t>일전</a:t>
            </a:r>
            <a:r>
              <a:rPr lang="en-US" altLang="ko-KR" dirty="0"/>
              <a:t>: </a:t>
            </a:r>
            <a:r>
              <a:rPr lang="ko-KR" altLang="en-US" dirty="0"/>
              <a:t>신청서 및 규정된 사유의 증빙서류 제출시 연기 및 응시비용 </a:t>
            </a:r>
            <a:r>
              <a:rPr lang="en-US" altLang="ko-KR" dirty="0"/>
              <a:t>50%</a:t>
            </a:r>
            <a:r>
              <a:rPr lang="ko-KR" altLang="en-US" dirty="0"/>
              <a:t>환불</a:t>
            </a:r>
            <a:endParaRPr lang="en-US" altLang="ko-KR" dirty="0"/>
          </a:p>
          <a:p>
            <a:pPr marL="818832" lvl="2" indent="-354013"/>
            <a:r>
              <a:rPr lang="ko-KR" altLang="en-US" dirty="0"/>
              <a:t>시험일 이후 </a:t>
            </a:r>
            <a:r>
              <a:rPr lang="en-US" altLang="ko-KR" dirty="0"/>
              <a:t>: </a:t>
            </a:r>
            <a:r>
              <a:rPr lang="ko-KR" altLang="en-US" dirty="0"/>
              <a:t>연기 및 환불불가</a:t>
            </a:r>
            <a:endParaRPr lang="en-US" altLang="ko-KR" dirty="0"/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시험 준비</a:t>
            </a:r>
          </a:p>
        </p:txBody>
      </p:sp>
    </p:spTree>
    <p:extLst>
      <p:ext uri="{BB962C8B-B14F-4D97-AF65-F5344CB8AC3E}">
        <p14:creationId xmlns:p14="http://schemas.microsoft.com/office/powerpoint/2010/main" val="861084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875342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답안전송 프로그램 사용 방법</a:t>
            </a:r>
            <a:endParaRPr lang="en-US" altLang="ko-KR" sz="1800" dirty="0"/>
          </a:p>
          <a:p>
            <a:pPr marL="628650" lvl="1" indent="-354013"/>
            <a:r>
              <a:rPr lang="ko-KR" altLang="en-US" dirty="0"/>
              <a:t>프로그램 실행</a:t>
            </a:r>
            <a:endParaRPr lang="en-US" altLang="ko-KR" dirty="0"/>
          </a:p>
          <a:p>
            <a:pPr marL="818832" lvl="2" indent="-354013"/>
            <a:r>
              <a:rPr lang="ko-KR" altLang="en-US" dirty="0"/>
              <a:t>바탕화면의 </a:t>
            </a:r>
            <a:r>
              <a:rPr lang="en-US" altLang="ko-KR" dirty="0"/>
              <a:t>[CTCE-</a:t>
            </a:r>
            <a:r>
              <a:rPr lang="ko-KR" altLang="en-US" dirty="0" err="1"/>
              <a:t>수험자</a:t>
            </a:r>
            <a:r>
              <a:rPr lang="en-US" altLang="ko-KR" dirty="0"/>
              <a:t>]</a:t>
            </a:r>
            <a:r>
              <a:rPr lang="ko-KR" altLang="en-US" dirty="0"/>
              <a:t>바로가기 아이콘 더블클릭</a:t>
            </a:r>
            <a:endParaRPr lang="en-US" altLang="ko-KR" dirty="0"/>
          </a:p>
          <a:p>
            <a:pPr marL="628650" lvl="1" indent="-354013"/>
            <a:r>
              <a:rPr lang="ko-KR" altLang="en-US" dirty="0"/>
              <a:t>유의사항 확인 및 시험정보 입력</a:t>
            </a:r>
            <a:endParaRPr lang="en-US" altLang="ko-KR" dirty="0"/>
          </a:p>
          <a:p>
            <a:pPr marL="818832" lvl="2" indent="-354013"/>
            <a:endParaRPr lang="en-US" altLang="ko-KR" dirty="0"/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시험 준비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7ED8D98-127D-65E9-0478-6EED775AD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0705" y="1513907"/>
            <a:ext cx="914400" cy="1095375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47A0D31-0872-9CDE-E293-0B132BE7A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3674" y="3148263"/>
            <a:ext cx="6583276" cy="360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385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875342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답안전송 프로그램 사용 방법</a:t>
            </a:r>
            <a:endParaRPr lang="en-US" altLang="ko-KR" sz="1800" dirty="0"/>
          </a:p>
          <a:p>
            <a:pPr marL="628650" lvl="1" indent="-354013"/>
            <a:r>
              <a:rPr lang="ko-KR" altLang="en-US" dirty="0"/>
              <a:t>시험진행</a:t>
            </a:r>
            <a:endParaRPr lang="en-US" altLang="ko-KR" dirty="0"/>
          </a:p>
        </p:txBody>
      </p:sp>
      <p:sp>
        <p:nvSpPr>
          <p:cNvPr id="9" name="텍스트 개체 틀 20"/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시험 준비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A8F47F78-B7BC-9E17-4675-F2C5EA9B6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241" y="2032431"/>
            <a:ext cx="8660322" cy="462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751871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9938</TotalTime>
  <Words>614</Words>
  <Application>Microsoft Office PowerPoint</Application>
  <PresentationFormat>와이드스크린</PresentationFormat>
  <Paragraphs>85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KoPub돋움체 Bold</vt:lpstr>
      <vt:lpstr>Nanum Gothic</vt:lpstr>
      <vt:lpstr>나눔스퀘어라운드 Bold</vt:lpstr>
      <vt:lpstr>맑은 고딕</vt:lpstr>
      <vt:lpstr>Arial</vt:lpstr>
      <vt:lpstr>Corbel</vt:lpstr>
      <vt:lpstr>Wingdings</vt:lpstr>
      <vt:lpstr>기본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윤희원</cp:lastModifiedBy>
  <cp:revision>65</cp:revision>
  <dcterms:created xsi:type="dcterms:W3CDTF">2019-04-16T14:11:50Z</dcterms:created>
  <dcterms:modified xsi:type="dcterms:W3CDTF">2023-08-31T03:59:54Z</dcterms:modified>
</cp:coreProperties>
</file>